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256"/>
  </p:notesMasterIdLst>
  <p:sldIdLst>
    <p:sldId id="274" r:id="rId2"/>
    <p:sldId id="312" r:id="rId3"/>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5" r:id="rId22"/>
    <p:sldId id="276" r:id="rId23"/>
    <p:sldId id="277" r:id="rId24"/>
    <p:sldId id="278" r:id="rId25"/>
    <p:sldId id="279" r:id="rId26"/>
    <p:sldId id="280" r:id="rId27"/>
    <p:sldId id="281" r:id="rId28"/>
    <p:sldId id="282" r:id="rId29"/>
    <p:sldId id="283" r:id="rId30"/>
    <p:sldId id="351" r:id="rId31"/>
    <p:sldId id="284" r:id="rId32"/>
    <p:sldId id="285" r:id="rId33"/>
    <p:sldId id="286" r:id="rId34"/>
    <p:sldId id="287" r:id="rId35"/>
    <p:sldId id="288" r:id="rId36"/>
    <p:sldId id="290" r:id="rId37"/>
    <p:sldId id="289" r:id="rId38"/>
    <p:sldId id="291" r:id="rId39"/>
    <p:sldId id="303" r:id="rId40"/>
    <p:sldId id="292" r:id="rId41"/>
    <p:sldId id="293" r:id="rId42"/>
    <p:sldId id="294" r:id="rId43"/>
    <p:sldId id="295" r:id="rId44"/>
    <p:sldId id="296" r:id="rId45"/>
    <p:sldId id="297" r:id="rId46"/>
    <p:sldId id="353" r:id="rId47"/>
    <p:sldId id="298" r:id="rId48"/>
    <p:sldId id="299" r:id="rId49"/>
    <p:sldId id="300" r:id="rId50"/>
    <p:sldId id="301" r:id="rId51"/>
    <p:sldId id="305" r:id="rId52"/>
    <p:sldId id="306" r:id="rId53"/>
    <p:sldId id="307" r:id="rId54"/>
    <p:sldId id="304" r:id="rId55"/>
    <p:sldId id="302" r:id="rId56"/>
    <p:sldId id="308" r:id="rId57"/>
    <p:sldId id="309" r:id="rId58"/>
    <p:sldId id="310" r:id="rId59"/>
    <p:sldId id="349" r:id="rId60"/>
    <p:sldId id="313" r:id="rId61"/>
    <p:sldId id="314" r:id="rId62"/>
    <p:sldId id="315" r:id="rId63"/>
    <p:sldId id="316" r:id="rId64"/>
    <p:sldId id="317" r:id="rId65"/>
    <p:sldId id="318" r:id="rId66"/>
    <p:sldId id="354" r:id="rId67"/>
    <p:sldId id="319"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6" r:id="rId81"/>
    <p:sldId id="333" r:id="rId82"/>
    <p:sldId id="334" r:id="rId83"/>
    <p:sldId id="335" r:id="rId84"/>
    <p:sldId id="337" r:id="rId85"/>
    <p:sldId id="338" r:id="rId86"/>
    <p:sldId id="340" r:id="rId87"/>
    <p:sldId id="339" r:id="rId88"/>
    <p:sldId id="341" r:id="rId89"/>
    <p:sldId id="342" r:id="rId90"/>
    <p:sldId id="343" r:id="rId91"/>
    <p:sldId id="344" r:id="rId92"/>
    <p:sldId id="347" r:id="rId93"/>
    <p:sldId id="350" r:id="rId94"/>
    <p:sldId id="345" r:id="rId95"/>
    <p:sldId id="346" r:id="rId96"/>
    <p:sldId id="355" r:id="rId97"/>
    <p:sldId id="356" r:id="rId98"/>
    <p:sldId id="357" r:id="rId99"/>
    <p:sldId id="358" r:id="rId100"/>
    <p:sldId id="359" r:id="rId101"/>
    <p:sldId id="360" r:id="rId102"/>
    <p:sldId id="361" r:id="rId103"/>
    <p:sldId id="362" r:id="rId104"/>
    <p:sldId id="363" r:id="rId105"/>
    <p:sldId id="364" r:id="rId106"/>
    <p:sldId id="366" r:id="rId107"/>
    <p:sldId id="365" r:id="rId108"/>
    <p:sldId id="367" r:id="rId109"/>
    <p:sldId id="368" r:id="rId110"/>
    <p:sldId id="369" r:id="rId111"/>
    <p:sldId id="370" r:id="rId112"/>
    <p:sldId id="371" r:id="rId113"/>
    <p:sldId id="372" r:id="rId114"/>
    <p:sldId id="373" r:id="rId115"/>
    <p:sldId id="375" r:id="rId116"/>
    <p:sldId id="374" r:id="rId117"/>
    <p:sldId id="377" r:id="rId118"/>
    <p:sldId id="376" r:id="rId119"/>
    <p:sldId id="379" r:id="rId120"/>
    <p:sldId id="378" r:id="rId121"/>
    <p:sldId id="380" r:id="rId122"/>
    <p:sldId id="381" r:id="rId123"/>
    <p:sldId id="382" r:id="rId124"/>
    <p:sldId id="383" r:id="rId125"/>
    <p:sldId id="390" r:id="rId126"/>
    <p:sldId id="384" r:id="rId127"/>
    <p:sldId id="385" r:id="rId128"/>
    <p:sldId id="386" r:id="rId129"/>
    <p:sldId id="387" r:id="rId130"/>
    <p:sldId id="388" r:id="rId131"/>
    <p:sldId id="389" r:id="rId132"/>
    <p:sldId id="391" r:id="rId133"/>
    <p:sldId id="392" r:id="rId134"/>
    <p:sldId id="393" r:id="rId135"/>
    <p:sldId id="394" r:id="rId136"/>
    <p:sldId id="395" r:id="rId137"/>
    <p:sldId id="396" r:id="rId138"/>
    <p:sldId id="397" r:id="rId139"/>
    <p:sldId id="398" r:id="rId140"/>
    <p:sldId id="399" r:id="rId141"/>
    <p:sldId id="400" r:id="rId142"/>
    <p:sldId id="401" r:id="rId143"/>
    <p:sldId id="402" r:id="rId144"/>
    <p:sldId id="403" r:id="rId145"/>
    <p:sldId id="404" r:id="rId146"/>
    <p:sldId id="405" r:id="rId147"/>
    <p:sldId id="406" r:id="rId148"/>
    <p:sldId id="412" r:id="rId149"/>
    <p:sldId id="407" r:id="rId150"/>
    <p:sldId id="408" r:id="rId151"/>
    <p:sldId id="409" r:id="rId152"/>
    <p:sldId id="410" r:id="rId153"/>
    <p:sldId id="411" r:id="rId154"/>
    <p:sldId id="413" r:id="rId155"/>
    <p:sldId id="414" r:id="rId156"/>
    <p:sldId id="415" r:id="rId157"/>
    <p:sldId id="416" r:id="rId158"/>
    <p:sldId id="417" r:id="rId159"/>
    <p:sldId id="418" r:id="rId160"/>
    <p:sldId id="419" r:id="rId161"/>
    <p:sldId id="420" r:id="rId162"/>
    <p:sldId id="421" r:id="rId163"/>
    <p:sldId id="422" r:id="rId164"/>
    <p:sldId id="423" r:id="rId165"/>
    <p:sldId id="424" r:id="rId166"/>
    <p:sldId id="425" r:id="rId167"/>
    <p:sldId id="426" r:id="rId168"/>
    <p:sldId id="427" r:id="rId169"/>
    <p:sldId id="428" r:id="rId170"/>
    <p:sldId id="429" r:id="rId171"/>
    <p:sldId id="430" r:id="rId172"/>
    <p:sldId id="431" r:id="rId173"/>
    <p:sldId id="432" r:id="rId174"/>
    <p:sldId id="433" r:id="rId175"/>
    <p:sldId id="434" r:id="rId176"/>
    <p:sldId id="435" r:id="rId177"/>
    <p:sldId id="436" r:id="rId178"/>
    <p:sldId id="437" r:id="rId179"/>
    <p:sldId id="445" r:id="rId180"/>
    <p:sldId id="438" r:id="rId181"/>
    <p:sldId id="439" r:id="rId182"/>
    <p:sldId id="442" r:id="rId183"/>
    <p:sldId id="441" r:id="rId184"/>
    <p:sldId id="443" r:id="rId185"/>
    <p:sldId id="444" r:id="rId186"/>
    <p:sldId id="447" r:id="rId187"/>
    <p:sldId id="448" r:id="rId188"/>
    <p:sldId id="449" r:id="rId189"/>
    <p:sldId id="451" r:id="rId190"/>
    <p:sldId id="452" r:id="rId191"/>
    <p:sldId id="455" r:id="rId192"/>
    <p:sldId id="454" r:id="rId193"/>
    <p:sldId id="456" r:id="rId194"/>
    <p:sldId id="457" r:id="rId195"/>
    <p:sldId id="458" r:id="rId196"/>
    <p:sldId id="459" r:id="rId197"/>
    <p:sldId id="460" r:id="rId198"/>
    <p:sldId id="461" r:id="rId199"/>
    <p:sldId id="462" r:id="rId200"/>
    <p:sldId id="463" r:id="rId201"/>
    <p:sldId id="464" r:id="rId202"/>
    <p:sldId id="465" r:id="rId203"/>
    <p:sldId id="466" r:id="rId204"/>
    <p:sldId id="467" r:id="rId205"/>
    <p:sldId id="469" r:id="rId206"/>
    <p:sldId id="470" r:id="rId207"/>
    <p:sldId id="471" r:id="rId208"/>
    <p:sldId id="472" r:id="rId209"/>
    <p:sldId id="473" r:id="rId210"/>
    <p:sldId id="474" r:id="rId211"/>
    <p:sldId id="475" r:id="rId212"/>
    <p:sldId id="476" r:id="rId213"/>
    <p:sldId id="477" r:id="rId214"/>
    <p:sldId id="478" r:id="rId215"/>
    <p:sldId id="479" r:id="rId216"/>
    <p:sldId id="492" r:id="rId217"/>
    <p:sldId id="483" r:id="rId218"/>
    <p:sldId id="482" r:id="rId219"/>
    <p:sldId id="484" r:id="rId220"/>
    <p:sldId id="485" r:id="rId221"/>
    <p:sldId id="486" r:id="rId222"/>
    <p:sldId id="487" r:id="rId223"/>
    <p:sldId id="488" r:id="rId224"/>
    <p:sldId id="489" r:id="rId225"/>
    <p:sldId id="490" r:id="rId226"/>
    <p:sldId id="491" r:id="rId227"/>
    <p:sldId id="493" r:id="rId228"/>
    <p:sldId id="494" r:id="rId229"/>
    <p:sldId id="495" r:id="rId230"/>
    <p:sldId id="496" r:id="rId231"/>
    <p:sldId id="497" r:id="rId232"/>
    <p:sldId id="498" r:id="rId233"/>
    <p:sldId id="500" r:id="rId234"/>
    <p:sldId id="499" r:id="rId235"/>
    <p:sldId id="501" r:id="rId236"/>
    <p:sldId id="502" r:id="rId237"/>
    <p:sldId id="508" r:id="rId238"/>
    <p:sldId id="503" r:id="rId239"/>
    <p:sldId id="504" r:id="rId240"/>
    <p:sldId id="505" r:id="rId241"/>
    <p:sldId id="506" r:id="rId242"/>
    <p:sldId id="507" r:id="rId243"/>
    <p:sldId id="520" r:id="rId244"/>
    <p:sldId id="510" r:id="rId245"/>
    <p:sldId id="511" r:id="rId246"/>
    <p:sldId id="512" r:id="rId247"/>
    <p:sldId id="513" r:id="rId248"/>
    <p:sldId id="514" r:id="rId249"/>
    <p:sldId id="515" r:id="rId250"/>
    <p:sldId id="516" r:id="rId251"/>
    <p:sldId id="519" r:id="rId252"/>
    <p:sldId id="518" r:id="rId253"/>
    <p:sldId id="521" r:id="rId254"/>
    <p:sldId id="522" r:id="rId2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4370" autoAdjust="0"/>
  </p:normalViewPr>
  <p:slideViewPr>
    <p:cSldViewPr snapToGrid="0">
      <p:cViewPr>
        <p:scale>
          <a:sx n="80" d="100"/>
          <a:sy n="80" d="100"/>
        </p:scale>
        <p:origin x="-806" y="-1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slide" Target="slides/slide253.xml"/><Relationship Id="rId259" Type="http://schemas.openxmlformats.org/officeDocument/2006/relationships/theme" Target="theme/theme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F3D28B-224B-4132-A08E-24AD7BC59A5F}" type="datetimeFigureOut">
              <a:rPr lang="en-IN" smtClean="0"/>
              <a:t>07-12-2022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9BB46E-88E1-47DD-8A86-612B89EECC21}" type="slidenum">
              <a:rPr lang="en-IN" smtClean="0"/>
              <a:t>‹#›</a:t>
            </a:fld>
            <a:endParaRPr lang="en-IN"/>
          </a:p>
        </p:txBody>
      </p:sp>
    </p:spTree>
    <p:extLst>
      <p:ext uri="{BB962C8B-B14F-4D97-AF65-F5344CB8AC3E}">
        <p14:creationId xmlns:p14="http://schemas.microsoft.com/office/powerpoint/2010/main" val="101261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smtClean="0"/>
          </a:p>
        </p:txBody>
      </p:sp>
      <p:sp>
        <p:nvSpPr>
          <p:cNvPr id="4" name="Slide Number Placeholder 3"/>
          <p:cNvSpPr>
            <a:spLocks noGrp="1"/>
          </p:cNvSpPr>
          <p:nvPr>
            <p:ph type="sldNum" sz="quarter" idx="10"/>
          </p:nvPr>
        </p:nvSpPr>
        <p:spPr/>
        <p:txBody>
          <a:bodyPr/>
          <a:lstStyle/>
          <a:p>
            <a:fld id="{899BB46E-88E1-47DD-8A86-612B89EECC21}" type="slidenum">
              <a:rPr lang="en-IN" smtClean="0"/>
              <a:t>2</a:t>
            </a:fld>
            <a:endParaRPr lang="en-IN"/>
          </a:p>
        </p:txBody>
      </p:sp>
    </p:spTree>
    <p:extLst>
      <p:ext uri="{BB962C8B-B14F-4D97-AF65-F5344CB8AC3E}">
        <p14:creationId xmlns:p14="http://schemas.microsoft.com/office/powerpoint/2010/main" val="2680551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99BB46E-88E1-47DD-8A86-612B89EECC21}" type="slidenum">
              <a:rPr lang="en-IN" smtClean="0"/>
              <a:t>69</a:t>
            </a:fld>
            <a:endParaRPr lang="en-IN"/>
          </a:p>
        </p:txBody>
      </p:sp>
    </p:spTree>
    <p:extLst>
      <p:ext uri="{BB962C8B-B14F-4D97-AF65-F5344CB8AC3E}">
        <p14:creationId xmlns:p14="http://schemas.microsoft.com/office/powerpoint/2010/main" val="1521136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99BB46E-88E1-47DD-8A86-612B89EECC21}" type="slidenum">
              <a:rPr lang="en-IN" smtClean="0"/>
              <a:t>81</a:t>
            </a:fld>
            <a:endParaRPr lang="en-IN"/>
          </a:p>
        </p:txBody>
      </p:sp>
    </p:spTree>
    <p:extLst>
      <p:ext uri="{BB962C8B-B14F-4D97-AF65-F5344CB8AC3E}">
        <p14:creationId xmlns:p14="http://schemas.microsoft.com/office/powerpoint/2010/main" val="3684457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It tells us the position of</a:t>
            </a:r>
            <a:r>
              <a:rPr lang="en-IN" baseline="0" dirty="0" smtClean="0"/>
              <a:t> the character</a:t>
            </a:r>
            <a:endParaRPr lang="en-IN" dirty="0" smtClean="0"/>
          </a:p>
          <a:p>
            <a:endParaRPr lang="en-IN" dirty="0"/>
          </a:p>
        </p:txBody>
      </p:sp>
      <p:sp>
        <p:nvSpPr>
          <p:cNvPr id="4" name="Slide Number Placeholder 3"/>
          <p:cNvSpPr>
            <a:spLocks noGrp="1"/>
          </p:cNvSpPr>
          <p:nvPr>
            <p:ph type="sldNum" sz="quarter" idx="10"/>
          </p:nvPr>
        </p:nvSpPr>
        <p:spPr/>
        <p:txBody>
          <a:bodyPr/>
          <a:lstStyle/>
          <a:p>
            <a:fld id="{899BB46E-88E1-47DD-8A86-612B89EECC21}" type="slidenum">
              <a:rPr lang="en-IN" smtClean="0"/>
              <a:t>82</a:t>
            </a:fld>
            <a:endParaRPr lang="en-IN"/>
          </a:p>
        </p:txBody>
      </p:sp>
    </p:spTree>
    <p:extLst>
      <p:ext uri="{BB962C8B-B14F-4D97-AF65-F5344CB8AC3E}">
        <p14:creationId xmlns:p14="http://schemas.microsoft.com/office/powerpoint/2010/main" val="2083867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99BB46E-88E1-47DD-8A86-612B89EECC21}" type="slidenum">
              <a:rPr lang="en-IN" smtClean="0"/>
              <a:t>178</a:t>
            </a:fld>
            <a:endParaRPr lang="en-IN"/>
          </a:p>
        </p:txBody>
      </p:sp>
    </p:spTree>
    <p:extLst>
      <p:ext uri="{BB962C8B-B14F-4D97-AF65-F5344CB8AC3E}">
        <p14:creationId xmlns:p14="http://schemas.microsoft.com/office/powerpoint/2010/main" val="1967808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p>
        </p:txBody>
      </p:sp>
      <p:sp>
        <p:nvSpPr>
          <p:cNvPr id="3" name="Subtitle 2">
            <a:extLst>
              <a:ext uri="{FF2B5EF4-FFF2-40B4-BE49-F238E27FC236}">
                <a16:creationId xmlns=""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12/7/2022</a:t>
            </a:fld>
            <a:endParaRPr lang="en-US"/>
          </a:p>
        </p:txBody>
      </p:sp>
      <p:sp>
        <p:nvSpPr>
          <p:cNvPr id="5" name="Footer Placeholder 4">
            <a:extLst>
              <a:ext uri="{FF2B5EF4-FFF2-40B4-BE49-F238E27FC236}">
                <a16:creationId xmlns=""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293449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12/7/2022</a:t>
            </a:fld>
            <a:endParaRPr lang="en-US"/>
          </a:p>
        </p:txBody>
      </p:sp>
      <p:sp>
        <p:nvSpPr>
          <p:cNvPr id="5" name="Footer Placeholder 4">
            <a:extLst>
              <a:ext uri="{FF2B5EF4-FFF2-40B4-BE49-F238E27FC236}">
                <a16:creationId xmlns=""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792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12/7/2022</a:t>
            </a:fld>
            <a:endParaRPr lang="en-US"/>
          </a:p>
        </p:txBody>
      </p:sp>
      <p:sp>
        <p:nvSpPr>
          <p:cNvPr id="5" name="Footer Placeholder 4">
            <a:extLst>
              <a:ext uri="{FF2B5EF4-FFF2-40B4-BE49-F238E27FC236}">
                <a16:creationId xmlns=""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12471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12/7/2022</a:t>
            </a:fld>
            <a:endParaRPr lang="en-US"/>
          </a:p>
        </p:txBody>
      </p:sp>
      <p:sp>
        <p:nvSpPr>
          <p:cNvPr id="5" name="Footer Placeholder 4">
            <a:extLst>
              <a:ext uri="{FF2B5EF4-FFF2-40B4-BE49-F238E27FC236}">
                <a16:creationId xmlns=""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27069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p>
        </p:txBody>
      </p:sp>
      <p:sp>
        <p:nvSpPr>
          <p:cNvPr id="3" name="Text Placeholder 2">
            <a:extLst>
              <a:ext uri="{FF2B5EF4-FFF2-40B4-BE49-F238E27FC236}">
                <a16:creationId xmlns=""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12/7/2022</a:t>
            </a:fld>
            <a:endParaRPr lang="en-US"/>
          </a:p>
        </p:txBody>
      </p:sp>
      <p:sp>
        <p:nvSpPr>
          <p:cNvPr id="5" name="Footer Placeholder 4">
            <a:extLst>
              <a:ext uri="{FF2B5EF4-FFF2-40B4-BE49-F238E27FC236}">
                <a16:creationId xmlns=""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33838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12/7/2022</a:t>
            </a:fld>
            <a:endParaRPr lang="en-US"/>
          </a:p>
        </p:txBody>
      </p:sp>
      <p:sp>
        <p:nvSpPr>
          <p:cNvPr id="6" name="Footer Placeholder 5">
            <a:extLst>
              <a:ext uri="{FF2B5EF4-FFF2-40B4-BE49-F238E27FC236}">
                <a16:creationId xmlns=""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1828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12/7/2022</a:t>
            </a:fld>
            <a:endParaRPr lang="en-US"/>
          </a:p>
        </p:txBody>
      </p:sp>
      <p:sp>
        <p:nvSpPr>
          <p:cNvPr id="8" name="Footer Placeholder 7">
            <a:extLst>
              <a:ext uri="{FF2B5EF4-FFF2-40B4-BE49-F238E27FC236}">
                <a16:creationId xmlns=""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63025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p>
        </p:txBody>
      </p:sp>
      <p:sp>
        <p:nvSpPr>
          <p:cNvPr id="3" name="Date Placeholder 2">
            <a:extLst>
              <a:ext uri="{FF2B5EF4-FFF2-40B4-BE49-F238E27FC236}">
                <a16:creationId xmlns=""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12/7/2022</a:t>
            </a:fld>
            <a:endParaRPr lang="en-US"/>
          </a:p>
        </p:txBody>
      </p:sp>
      <p:sp>
        <p:nvSpPr>
          <p:cNvPr id="4" name="Footer Placeholder 3">
            <a:extLst>
              <a:ext uri="{FF2B5EF4-FFF2-40B4-BE49-F238E27FC236}">
                <a16:creationId xmlns=""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26517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12/7/2022</a:t>
            </a:fld>
            <a:endParaRPr lang="en-US"/>
          </a:p>
        </p:txBody>
      </p:sp>
      <p:sp>
        <p:nvSpPr>
          <p:cNvPr id="3" name="Footer Placeholder 2">
            <a:extLst>
              <a:ext uri="{FF2B5EF4-FFF2-40B4-BE49-F238E27FC236}">
                <a16:creationId xmlns=""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6930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12/7/2022</a:t>
            </a:fld>
            <a:endParaRPr lang="en-US"/>
          </a:p>
        </p:txBody>
      </p:sp>
      <p:sp>
        <p:nvSpPr>
          <p:cNvPr id="6" name="Footer Placeholder 5">
            <a:extLst>
              <a:ext uri="{FF2B5EF4-FFF2-40B4-BE49-F238E27FC236}">
                <a16:creationId xmlns=""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4606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12/7/2022</a:t>
            </a:fld>
            <a:endParaRPr lang="en-US"/>
          </a:p>
        </p:txBody>
      </p:sp>
      <p:sp>
        <p:nvSpPr>
          <p:cNvPr id="6" name="Footer Placeholder 5">
            <a:extLst>
              <a:ext uri="{FF2B5EF4-FFF2-40B4-BE49-F238E27FC236}">
                <a16:creationId xmlns=""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25987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0BABF38A-8A0D-492E-BD20-6CF4D46B50BD}"/>
              </a:ext>
              <a:ext uri="{C183D7F6-B498-43B3-948B-1728B52AA6E4}">
                <adec:decorative xmlns=""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12/7/2022</a:t>
            </a:fld>
            <a:endParaRPr lang="en-US"/>
          </a:p>
        </p:txBody>
      </p:sp>
      <p:sp>
        <p:nvSpPr>
          <p:cNvPr id="5" name="Footer Placeholder 4">
            <a:extLst>
              <a:ext uri="{FF2B5EF4-FFF2-40B4-BE49-F238E27FC236}">
                <a16:creationId xmlns=""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a:p>
        </p:txBody>
      </p:sp>
      <p:pic>
        <p:nvPicPr>
          <p:cNvPr id="14" name="Picture 13" descr="A picture containing sitting&#10;&#10;Description automatically generated">
            <a:extLst>
              <a:ext uri="{FF2B5EF4-FFF2-40B4-BE49-F238E27FC236}">
                <a16:creationId xmlns=""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15351009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notesSlide" Target="../notesSlides/notesSlide1.xml"/><Relationship Id="rId7"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package" Target="../embeddings/Microsoft_Excel_Worksheet1.xlsx"/><Relationship Id="rId10" Type="http://schemas.openxmlformats.org/officeDocument/2006/relationships/image" Target="../media/image4.emf"/><Relationship Id="rId4" Type="http://schemas.openxmlformats.org/officeDocument/2006/relationships/image" Target="../media/image5.jpeg"/><Relationship Id="rId9" Type="http://schemas.openxmlformats.org/officeDocument/2006/relationships/package" Target="../embeddings/Microsoft_Excel_Worksheet3.xlsx"/></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2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39" y="1578740"/>
            <a:ext cx="10895106" cy="1325563"/>
          </a:xfrm>
        </p:spPr>
        <p:txBody>
          <a:bodyPr>
            <a:normAutofit fontScale="90000"/>
          </a:bodyPr>
          <a:lstStyle/>
          <a:p>
            <a:pPr algn="ctr"/>
            <a:r>
              <a:rPr lang="en-US" b="1" i="1" u="sng" dirty="0">
                <a:latin typeface="Times New Roman"/>
                <a:cs typeface="Times New Roman"/>
              </a:rPr>
              <a:t>TEAM-C</a:t>
            </a:r>
            <a:r>
              <a:rPr lang="en-US" u="sng" dirty="0"/>
              <a:t/>
            </a:r>
            <a:br>
              <a:rPr lang="en-US" u="sng" dirty="0"/>
            </a:br>
            <a:r>
              <a:rPr lang="en-US" u="sng" dirty="0" smtClean="0"/>
              <a:t/>
            </a:r>
            <a:br>
              <a:rPr lang="en-US" u="sng" dirty="0" smtClean="0"/>
            </a:br>
            <a:r>
              <a:rPr lang="en-IN" b="1" i="1" dirty="0" smtClean="0"/>
              <a:t>PYTHON PRESENTATION</a:t>
            </a:r>
            <a:endParaRPr lang="en-IN" b="1" i="1" dirty="0"/>
          </a:p>
        </p:txBody>
      </p:sp>
      <p:sp>
        <p:nvSpPr>
          <p:cNvPr id="4" name="Subtitle 2"/>
          <p:cNvSpPr txBox="1">
            <a:spLocks/>
          </p:cNvSpPr>
          <p:nvPr/>
        </p:nvSpPr>
        <p:spPr>
          <a:xfrm>
            <a:off x="7413171" y="4310743"/>
            <a:ext cx="4680857" cy="2134033"/>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err="1" smtClean="0">
                <a:latin typeface="Times New Roman" pitchFamily="18" charset="0"/>
                <a:cs typeface="Times New Roman" pitchFamily="18" charset="0"/>
              </a:rPr>
              <a:t>Shaik</a:t>
            </a:r>
            <a:r>
              <a:rPr lang="en-US" sz="2600" b="1" dirty="0" smtClean="0">
                <a:latin typeface="Times New Roman" pitchFamily="18" charset="0"/>
                <a:cs typeface="Times New Roman" pitchFamily="18" charset="0"/>
              </a:rPr>
              <a:t> Abdul </a:t>
            </a:r>
            <a:r>
              <a:rPr lang="en-US" sz="2600" b="1" dirty="0" err="1" smtClean="0">
                <a:latin typeface="Times New Roman" pitchFamily="18" charset="0"/>
                <a:cs typeface="Times New Roman" pitchFamily="18" charset="0"/>
              </a:rPr>
              <a:t>Aleem</a:t>
            </a:r>
            <a:endParaRPr lang="en-US" sz="2600" b="1" dirty="0" smtClean="0">
              <a:latin typeface="Times New Roman" pitchFamily="18" charset="0"/>
              <a:cs typeface="Times New Roman" pitchFamily="18" charset="0"/>
            </a:endParaRPr>
          </a:p>
          <a:p>
            <a:pPr marL="0" indent="0">
              <a:buNone/>
            </a:pPr>
            <a:r>
              <a:rPr lang="en-US" sz="2600" b="1" dirty="0" err="1" smtClean="0">
                <a:latin typeface="Times New Roman" pitchFamily="18" charset="0"/>
                <a:cs typeface="Times New Roman" pitchFamily="18" charset="0"/>
              </a:rPr>
              <a:t>Chandralekha</a:t>
            </a:r>
            <a:r>
              <a:rPr lang="en-US" sz="2600" b="1" dirty="0" smtClean="0">
                <a:latin typeface="Times New Roman" pitchFamily="18" charset="0"/>
                <a:cs typeface="Times New Roman" pitchFamily="18" charset="0"/>
              </a:rPr>
              <a:t> M</a:t>
            </a:r>
          </a:p>
          <a:p>
            <a:pPr marL="0" indent="0">
              <a:buNone/>
            </a:pPr>
            <a:r>
              <a:rPr lang="en-US" sz="2600" b="1" dirty="0" err="1" smtClean="0">
                <a:latin typeface="Times New Roman" pitchFamily="18" charset="0"/>
                <a:cs typeface="Times New Roman" pitchFamily="18" charset="0"/>
              </a:rPr>
              <a:t>Afreen</a:t>
            </a:r>
            <a:r>
              <a:rPr lang="en-US" sz="2600" b="1" dirty="0" smtClean="0">
                <a:latin typeface="Times New Roman" pitchFamily="18" charset="0"/>
                <a:cs typeface="Times New Roman" pitchFamily="18" charset="0"/>
              </a:rPr>
              <a:t> Abdul </a:t>
            </a:r>
            <a:r>
              <a:rPr lang="en-US" sz="2600" b="1" dirty="0" err="1" smtClean="0">
                <a:latin typeface="Times New Roman" pitchFamily="18" charset="0"/>
                <a:cs typeface="Times New Roman" pitchFamily="18" charset="0"/>
              </a:rPr>
              <a:t>Rawoof</a:t>
            </a:r>
            <a:endParaRPr lang="en-US" sz="2600" b="1" dirty="0" smtClean="0">
              <a:latin typeface="Times New Roman" pitchFamily="18" charset="0"/>
              <a:cs typeface="Times New Roman" pitchFamily="18" charset="0"/>
            </a:endParaRPr>
          </a:p>
          <a:p>
            <a:pPr marL="0" indent="0">
              <a:buNone/>
            </a:pPr>
            <a:r>
              <a:rPr lang="en-US" sz="2600" b="1" dirty="0" err="1" smtClean="0">
                <a:latin typeface="Times New Roman" pitchFamily="18" charset="0"/>
                <a:cs typeface="Times New Roman" pitchFamily="18" charset="0"/>
              </a:rPr>
              <a:t>Anish</a:t>
            </a:r>
            <a:r>
              <a:rPr lang="en-US" sz="2600" b="1" dirty="0" smtClean="0">
                <a:latin typeface="Times New Roman" pitchFamily="18" charset="0"/>
                <a:cs typeface="Times New Roman" pitchFamily="18" charset="0"/>
              </a:rPr>
              <a:t> D Souza</a:t>
            </a:r>
          </a:p>
          <a:p>
            <a:endParaRPr lang="en-US" sz="2200" b="1" dirty="0">
              <a:latin typeface="Times New Roman"/>
              <a:cs typeface="Times New Roman"/>
            </a:endParaRPr>
          </a:p>
        </p:txBody>
      </p:sp>
    </p:spTree>
    <p:extLst>
      <p:ext uri="{BB962C8B-B14F-4D97-AF65-F5344CB8AC3E}">
        <p14:creationId xmlns:p14="http://schemas.microsoft.com/office/powerpoint/2010/main" val="3485234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59838"/>
            <a:ext cx="11274612" cy="5585376"/>
          </a:xfrm>
        </p:spPr>
        <p:txBody>
          <a:bodyPr>
            <a:normAutofit/>
          </a:bodyPr>
          <a:lstStyle/>
          <a:p>
            <a:pPr>
              <a:lnSpc>
                <a:spcPct val="200000"/>
              </a:lnSpc>
            </a:pPr>
            <a:r>
              <a:rPr lang="en-IN" sz="2000" dirty="0" smtClean="0">
                <a:latin typeface="Times New Roman" pitchFamily="18" charset="0"/>
                <a:cs typeface="Times New Roman" pitchFamily="18" charset="0"/>
              </a:rPr>
              <a:t>The source code has to be saved with an extension of </a:t>
            </a:r>
            <a:r>
              <a:rPr lang="en-IN" sz="2000" b="1" dirty="0" smtClean="0">
                <a:solidFill>
                  <a:srgbClr val="C00000"/>
                </a:solidFill>
                <a:latin typeface="Times New Roman" pitchFamily="18" charset="0"/>
                <a:cs typeface="Times New Roman" pitchFamily="18" charset="0"/>
              </a:rPr>
              <a:t>.py </a:t>
            </a:r>
            <a:r>
              <a:rPr lang="en-IN" sz="2000" dirty="0" smtClean="0">
                <a:latin typeface="Times New Roman" pitchFamily="18" charset="0"/>
                <a:cs typeface="Times New Roman" pitchFamily="18" charset="0"/>
              </a:rPr>
              <a:t>format.</a:t>
            </a:r>
          </a:p>
          <a:p>
            <a:pPr>
              <a:lnSpc>
                <a:spcPct val="200000"/>
              </a:lnSpc>
            </a:pPr>
            <a:r>
              <a:rPr lang="en-IN" sz="2000" dirty="0" smtClean="0">
                <a:latin typeface="Times New Roman" pitchFamily="18" charset="0"/>
                <a:cs typeface="Times New Roman" pitchFamily="18" charset="0"/>
              </a:rPr>
              <a:t>This file is fed as input to the compiler where compiler checks for the syntax and converts it into byte code.</a:t>
            </a:r>
          </a:p>
          <a:p>
            <a:pPr>
              <a:lnSpc>
                <a:spcPct val="200000"/>
              </a:lnSpc>
            </a:pPr>
            <a:r>
              <a:rPr lang="en-IN" sz="2000" dirty="0" smtClean="0">
                <a:latin typeface="Times New Roman" pitchFamily="18" charset="0"/>
                <a:cs typeface="Times New Roman" pitchFamily="18" charset="0"/>
              </a:rPr>
              <a:t>This byte code is again fed as input to the interpreter and with the help of Python Virtual Machine (PVM) it gives us the required output.</a:t>
            </a:r>
          </a:p>
          <a:p>
            <a:pPr>
              <a:lnSpc>
                <a:spcPct val="200000"/>
              </a:lnSpc>
            </a:pPr>
            <a:r>
              <a:rPr lang="en-IN" sz="2000" dirty="0" smtClean="0">
                <a:latin typeface="Times New Roman" pitchFamily="18" charset="0"/>
                <a:cs typeface="Times New Roman" pitchFamily="18" charset="0"/>
              </a:rPr>
              <a:t>This is how compilation happens in python.</a:t>
            </a:r>
          </a:p>
          <a:p>
            <a:pPr>
              <a:lnSpc>
                <a:spcPct val="200000"/>
              </a:lnSpc>
            </a:pPr>
            <a:r>
              <a:rPr lang="en-IN" sz="2000" dirty="0" smtClean="0">
                <a:latin typeface="Times New Roman" pitchFamily="18" charset="0"/>
                <a:cs typeface="Times New Roman" pitchFamily="18" charset="0"/>
              </a:rPr>
              <a:t>Compilation in python happens internally.</a:t>
            </a:r>
          </a:p>
          <a:p>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606795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22514"/>
            <a:ext cx="11274612" cy="6158204"/>
          </a:xfrm>
        </p:spPr>
        <p:txBody>
          <a:bodyPr>
            <a:normAutofit/>
          </a:bodyPr>
          <a:lstStyle/>
          <a:p>
            <a:pPr marL="0" indent="0">
              <a:buNone/>
            </a:pPr>
            <a:r>
              <a:rPr lang="en-IN" sz="2000" b="1" u="sng" dirty="0" smtClean="0"/>
              <a:t>RINDEX</a:t>
            </a:r>
          </a:p>
          <a:p>
            <a:pPr marL="0" indent="0">
              <a:buNone/>
            </a:pPr>
            <a:r>
              <a:rPr lang="en-IN" sz="2000" dirty="0" err="1"/>
              <a:t>r</a:t>
            </a:r>
            <a:r>
              <a:rPr lang="en-IN" sz="2000" dirty="0" err="1" smtClean="0"/>
              <a:t>index</a:t>
            </a:r>
            <a:r>
              <a:rPr lang="en-IN" sz="2000" dirty="0" smtClean="0"/>
              <a:t>( )</a:t>
            </a:r>
          </a:p>
          <a:p>
            <a:r>
              <a:rPr lang="en-IN" sz="2000" dirty="0" smtClean="0"/>
              <a:t>It searches for the specified values and it returns the position of where it was found</a:t>
            </a:r>
          </a:p>
          <a:p>
            <a:r>
              <a:rPr lang="en-IN" sz="2000" dirty="0" smtClean="0"/>
              <a:t>Syntax: </a:t>
            </a:r>
            <a:r>
              <a:rPr lang="en-IN" sz="2000" b="1" dirty="0" err="1" smtClean="0"/>
              <a:t>Var_name.rindex</a:t>
            </a:r>
            <a:r>
              <a:rPr lang="en-IN" sz="2000" b="1" dirty="0" smtClean="0"/>
              <a:t>(‘substring’, </a:t>
            </a:r>
            <a:r>
              <a:rPr lang="en-IN" sz="2000" b="1" dirty="0" err="1" smtClean="0"/>
              <a:t>si</a:t>
            </a:r>
            <a:r>
              <a:rPr lang="en-IN" sz="2000" b="1" dirty="0" smtClean="0"/>
              <a:t>, </a:t>
            </a:r>
            <a:r>
              <a:rPr lang="en-IN" sz="2000" b="1" dirty="0" err="1" smtClean="0"/>
              <a:t>ei</a:t>
            </a:r>
            <a:r>
              <a:rPr lang="en-IN" sz="2000" b="1" dirty="0" smtClean="0"/>
              <a:t>)</a:t>
            </a:r>
          </a:p>
          <a:p>
            <a:endParaRPr lang="en-IN" sz="2000" b="1" dirty="0"/>
          </a:p>
          <a:p>
            <a:pPr marL="0" indent="0">
              <a:buNone/>
            </a:pPr>
            <a:r>
              <a:rPr lang="en-IN" sz="2000" b="1" dirty="0" smtClean="0"/>
              <a:t>	</a:t>
            </a:r>
            <a:r>
              <a:rPr lang="en-IN" sz="2000" dirty="0" smtClean="0"/>
              <a:t>s = ‘hello world’				s = ‘python programming’</a:t>
            </a:r>
          </a:p>
          <a:p>
            <a:pPr marL="0" indent="0">
              <a:buNone/>
            </a:pPr>
            <a:r>
              <a:rPr lang="en-IN" sz="2000" dirty="0"/>
              <a:t>	</a:t>
            </a:r>
            <a:r>
              <a:rPr lang="en-IN" sz="2000" dirty="0" err="1" smtClean="0"/>
              <a:t>s.rindex</a:t>
            </a:r>
            <a:r>
              <a:rPr lang="en-IN" sz="2000" dirty="0" smtClean="0"/>
              <a:t>(‘o’)				</a:t>
            </a:r>
            <a:r>
              <a:rPr lang="en-IN" sz="2000" dirty="0" err="1" smtClean="0"/>
              <a:t>s.rindex</a:t>
            </a:r>
            <a:r>
              <a:rPr lang="en-IN" sz="2000" dirty="0" smtClean="0"/>
              <a:t>(‘o’, 4, 8)</a:t>
            </a:r>
          </a:p>
          <a:p>
            <a:pPr marL="0" indent="0">
              <a:buNone/>
            </a:pPr>
            <a:r>
              <a:rPr lang="en-IN" sz="2000" dirty="0"/>
              <a:t>	</a:t>
            </a:r>
            <a:r>
              <a:rPr lang="en-IN" sz="2000" dirty="0" smtClean="0"/>
              <a:t>7					4</a:t>
            </a:r>
          </a:p>
          <a:p>
            <a:pPr marL="0" indent="0">
              <a:buNone/>
            </a:pPr>
            <a:r>
              <a:rPr lang="en-IN" sz="2000" dirty="0" smtClean="0"/>
              <a:t>	</a:t>
            </a:r>
          </a:p>
          <a:p>
            <a:pPr marL="0" indent="0">
              <a:buNone/>
            </a:pPr>
            <a:r>
              <a:rPr lang="en-IN" sz="2000" dirty="0"/>
              <a:t>	</a:t>
            </a:r>
            <a:r>
              <a:rPr lang="en-IN" sz="2000" dirty="0" smtClean="0"/>
              <a:t>s = ‘python programming’</a:t>
            </a:r>
          </a:p>
          <a:p>
            <a:pPr marL="0" indent="0">
              <a:buNone/>
            </a:pPr>
            <a:r>
              <a:rPr lang="en-IN" sz="2000" dirty="0"/>
              <a:t>	</a:t>
            </a:r>
            <a:r>
              <a:rPr lang="en-IN" sz="2000" dirty="0" err="1" smtClean="0"/>
              <a:t>s.rindex</a:t>
            </a:r>
            <a:r>
              <a:rPr lang="en-IN" sz="2000" dirty="0" smtClean="0"/>
              <a:t>(‘o’, 10)</a:t>
            </a:r>
          </a:p>
          <a:p>
            <a:pPr marL="0" indent="0">
              <a:buNone/>
            </a:pPr>
            <a:r>
              <a:rPr lang="en-IN" sz="2000" dirty="0"/>
              <a:t>	</a:t>
            </a:r>
            <a:r>
              <a:rPr lang="en-IN" sz="2000" dirty="0" err="1" smtClean="0"/>
              <a:t>ValueError</a:t>
            </a:r>
            <a:r>
              <a:rPr lang="en-IN" sz="2000" dirty="0" smtClean="0"/>
              <a:t>: String not found</a:t>
            </a:r>
            <a:endParaRPr lang="en-IN" sz="2000" dirty="0"/>
          </a:p>
        </p:txBody>
      </p:sp>
    </p:spTree>
    <p:extLst>
      <p:ext uri="{BB962C8B-B14F-4D97-AF65-F5344CB8AC3E}">
        <p14:creationId xmlns:p14="http://schemas.microsoft.com/office/powerpoint/2010/main" val="16801477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662473"/>
            <a:ext cx="11274612" cy="6027575"/>
          </a:xfrm>
        </p:spPr>
        <p:txBody>
          <a:bodyPr>
            <a:normAutofit/>
          </a:bodyPr>
          <a:lstStyle/>
          <a:p>
            <a:pPr marL="0" indent="0">
              <a:buNone/>
            </a:pPr>
            <a:r>
              <a:rPr lang="en-IN" sz="2000" b="1" u="sng" dirty="0" smtClean="0"/>
              <a:t>FIND</a:t>
            </a:r>
          </a:p>
          <a:p>
            <a:r>
              <a:rPr lang="en-IN" sz="2000" dirty="0" smtClean="0"/>
              <a:t>It searches for the specified value and it returns the position of where it was found</a:t>
            </a:r>
          </a:p>
          <a:p>
            <a:r>
              <a:rPr lang="en-IN" sz="2000" dirty="0" smtClean="0"/>
              <a:t>It returns -1 if substring Is not present</a:t>
            </a:r>
          </a:p>
          <a:p>
            <a:r>
              <a:rPr lang="en-IN" sz="2000" dirty="0" smtClean="0"/>
              <a:t>Syntax: </a:t>
            </a:r>
            <a:r>
              <a:rPr lang="en-IN" sz="2000" b="1" dirty="0" err="1" smtClean="0"/>
              <a:t>Var_name.find</a:t>
            </a:r>
            <a:r>
              <a:rPr lang="en-IN" sz="2000" b="1" dirty="0" smtClean="0"/>
              <a:t>(‘substring’, </a:t>
            </a:r>
            <a:r>
              <a:rPr lang="en-IN" sz="2000" b="1" dirty="0" err="1" smtClean="0"/>
              <a:t>si</a:t>
            </a:r>
            <a:r>
              <a:rPr lang="en-IN" sz="2000" b="1" dirty="0" smtClean="0"/>
              <a:t>, </a:t>
            </a:r>
            <a:r>
              <a:rPr lang="en-IN" sz="2000" b="1" dirty="0" err="1" smtClean="0"/>
              <a:t>ei</a:t>
            </a:r>
            <a:r>
              <a:rPr lang="en-IN" sz="2000" b="1" dirty="0" smtClean="0"/>
              <a:t>)</a:t>
            </a:r>
          </a:p>
          <a:p>
            <a:endParaRPr lang="en-IN" sz="2000" b="1" dirty="0"/>
          </a:p>
          <a:p>
            <a:pPr marL="0" indent="0">
              <a:buNone/>
            </a:pPr>
            <a:r>
              <a:rPr lang="en-IN" sz="2000" dirty="0" smtClean="0"/>
              <a:t>	s = ‘hello world’</a:t>
            </a:r>
          </a:p>
          <a:p>
            <a:pPr marL="0" indent="0">
              <a:buNone/>
            </a:pPr>
            <a:r>
              <a:rPr lang="en-IN" sz="2000" dirty="0"/>
              <a:t>	</a:t>
            </a:r>
            <a:r>
              <a:rPr lang="en-IN" sz="2000" dirty="0" err="1" smtClean="0"/>
              <a:t>s.find</a:t>
            </a:r>
            <a:r>
              <a:rPr lang="en-IN" sz="2000" dirty="0" smtClean="0"/>
              <a:t>(‘o’)</a:t>
            </a:r>
          </a:p>
          <a:p>
            <a:pPr marL="0" indent="0">
              <a:buNone/>
            </a:pPr>
            <a:r>
              <a:rPr lang="en-IN" sz="2000" dirty="0" smtClean="0"/>
              <a:t>	4</a:t>
            </a:r>
          </a:p>
          <a:p>
            <a:pPr marL="0" indent="0">
              <a:buNone/>
            </a:pPr>
            <a:endParaRPr lang="en-IN" sz="2000" dirty="0"/>
          </a:p>
          <a:p>
            <a:pPr marL="0" indent="0">
              <a:buNone/>
            </a:pPr>
            <a:r>
              <a:rPr lang="en-IN" sz="2000" dirty="0" smtClean="0"/>
              <a:t>	s = ‘hello world’</a:t>
            </a:r>
          </a:p>
          <a:p>
            <a:pPr marL="0" indent="0">
              <a:buNone/>
            </a:pPr>
            <a:r>
              <a:rPr lang="en-IN" sz="2000" dirty="0"/>
              <a:t>	</a:t>
            </a:r>
            <a:r>
              <a:rPr lang="en-IN" sz="2000" dirty="0" err="1" smtClean="0"/>
              <a:t>s.find</a:t>
            </a:r>
            <a:r>
              <a:rPr lang="en-IN" sz="2000" dirty="0" smtClean="0"/>
              <a:t>(‘H’)</a:t>
            </a:r>
          </a:p>
          <a:p>
            <a:pPr marL="0" indent="0">
              <a:buNone/>
            </a:pPr>
            <a:r>
              <a:rPr lang="en-IN" sz="2000" dirty="0"/>
              <a:t>	</a:t>
            </a:r>
            <a:r>
              <a:rPr lang="en-IN" sz="2000" dirty="0" smtClean="0"/>
              <a:t>-1				To overcome value error we go for find( )</a:t>
            </a:r>
          </a:p>
        </p:txBody>
      </p:sp>
    </p:spTree>
    <p:extLst>
      <p:ext uri="{BB962C8B-B14F-4D97-AF65-F5344CB8AC3E}">
        <p14:creationId xmlns:p14="http://schemas.microsoft.com/office/powerpoint/2010/main" val="3397852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78498"/>
            <a:ext cx="11274612" cy="6074229"/>
          </a:xfrm>
        </p:spPr>
        <p:txBody>
          <a:bodyPr/>
          <a:lstStyle/>
          <a:p>
            <a:pPr marL="0" indent="0">
              <a:buNone/>
            </a:pPr>
            <a:r>
              <a:rPr lang="en-IN" sz="2000" b="1" u="sng" dirty="0" smtClean="0"/>
              <a:t>REPLACE</a:t>
            </a:r>
          </a:p>
          <a:p>
            <a:pPr marL="0" indent="0">
              <a:buNone/>
            </a:pPr>
            <a:r>
              <a:rPr lang="en-IN" sz="2000" dirty="0" smtClean="0"/>
              <a:t>replace( )</a:t>
            </a:r>
          </a:p>
          <a:p>
            <a:r>
              <a:rPr lang="en-IN" sz="2000" dirty="0" smtClean="0"/>
              <a:t>It replaces a specified phrase with another specified phrase</a:t>
            </a:r>
          </a:p>
          <a:p>
            <a:r>
              <a:rPr lang="en-IN" sz="2000" dirty="0" smtClean="0"/>
              <a:t>Syntax: </a:t>
            </a:r>
            <a:r>
              <a:rPr lang="en-IN" sz="2000" b="1" dirty="0" err="1" smtClean="0"/>
              <a:t>Var_name.replace</a:t>
            </a:r>
            <a:r>
              <a:rPr lang="en-IN" sz="2000" b="1" dirty="0" smtClean="0"/>
              <a:t>(‘old value’, ‘new value’, ‘count’)</a:t>
            </a:r>
          </a:p>
          <a:p>
            <a:endParaRPr lang="en-IN" sz="2000" b="1" dirty="0"/>
          </a:p>
          <a:p>
            <a:pPr marL="0" indent="0">
              <a:buNone/>
            </a:pPr>
            <a:r>
              <a:rPr lang="en-IN" sz="2000" b="1" dirty="0" smtClean="0"/>
              <a:t>	</a:t>
            </a:r>
            <a:r>
              <a:rPr lang="en-IN" sz="2000" dirty="0" smtClean="0"/>
              <a:t>s = ‘python programming’</a:t>
            </a:r>
          </a:p>
          <a:p>
            <a:pPr marL="0" indent="0">
              <a:buNone/>
            </a:pPr>
            <a:r>
              <a:rPr lang="en-IN" sz="2000" dirty="0"/>
              <a:t>	</a:t>
            </a:r>
            <a:r>
              <a:rPr lang="en-IN" sz="2000" dirty="0" err="1" smtClean="0"/>
              <a:t>s.replace</a:t>
            </a:r>
            <a:r>
              <a:rPr lang="en-IN" sz="2000" dirty="0" smtClean="0"/>
              <a:t>(‘pro’, ‘PRO’)</a:t>
            </a:r>
          </a:p>
          <a:p>
            <a:pPr marL="0" indent="0">
              <a:buNone/>
            </a:pPr>
            <a:r>
              <a:rPr lang="en-IN" sz="2000" dirty="0"/>
              <a:t>	</a:t>
            </a:r>
            <a:r>
              <a:rPr lang="en-IN" sz="2000" dirty="0" smtClean="0"/>
              <a:t>‘python </a:t>
            </a:r>
            <a:r>
              <a:rPr lang="en-IN" sz="2000" dirty="0" err="1" smtClean="0"/>
              <a:t>PROgramming</a:t>
            </a:r>
            <a:r>
              <a:rPr lang="en-IN" sz="2000" dirty="0" smtClean="0"/>
              <a:t>’</a:t>
            </a:r>
          </a:p>
          <a:p>
            <a:pPr marL="0" indent="0">
              <a:buNone/>
            </a:pPr>
            <a:endParaRPr lang="en-IN" sz="2000" dirty="0"/>
          </a:p>
          <a:p>
            <a:pPr marL="0" indent="0">
              <a:buNone/>
            </a:pPr>
            <a:r>
              <a:rPr lang="en-IN" sz="2000" dirty="0" smtClean="0"/>
              <a:t>	s = ‘hello world’</a:t>
            </a:r>
          </a:p>
          <a:p>
            <a:pPr marL="0" indent="0">
              <a:buNone/>
            </a:pPr>
            <a:r>
              <a:rPr lang="en-IN" sz="2000" dirty="0"/>
              <a:t>	</a:t>
            </a:r>
            <a:r>
              <a:rPr lang="en-IN" sz="2000" dirty="0" err="1" smtClean="0"/>
              <a:t>s.replace</a:t>
            </a:r>
            <a:r>
              <a:rPr lang="en-IN" sz="2000" dirty="0" smtClean="0"/>
              <a:t>(‘world’, ‘python’)</a:t>
            </a:r>
          </a:p>
          <a:p>
            <a:pPr marL="0" indent="0">
              <a:buNone/>
            </a:pPr>
            <a:r>
              <a:rPr lang="en-IN" sz="2000" dirty="0"/>
              <a:t>	</a:t>
            </a:r>
            <a:r>
              <a:rPr lang="en-IN" sz="2000" dirty="0" smtClean="0"/>
              <a:t>‘hello python’</a:t>
            </a:r>
            <a:endParaRPr lang="en-IN" sz="2000" dirty="0"/>
          </a:p>
        </p:txBody>
      </p:sp>
    </p:spTree>
    <p:extLst>
      <p:ext uri="{BB962C8B-B14F-4D97-AF65-F5344CB8AC3E}">
        <p14:creationId xmlns:p14="http://schemas.microsoft.com/office/powerpoint/2010/main" val="33108139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0895106" cy="5951064"/>
          </a:xfrm>
        </p:spPr>
        <p:txBody>
          <a:bodyPr>
            <a:normAutofit/>
          </a:bodyPr>
          <a:lstStyle/>
          <a:p>
            <a:pPr algn="ctr"/>
            <a:r>
              <a:rPr lang="en-IN" sz="3600" b="1" i="1" dirty="0" smtClean="0"/>
              <a:t>Presentation 13</a:t>
            </a:r>
            <a:r>
              <a:rPr lang="en-IN" sz="4000" b="1" i="1" dirty="0" smtClean="0"/>
              <a:t/>
            </a:r>
            <a:br>
              <a:rPr lang="en-IN" sz="4000" b="1" i="1" dirty="0" smtClean="0"/>
            </a:br>
            <a:r>
              <a:rPr lang="en-IN" sz="4000" b="1" i="1" dirty="0"/>
              <a:t/>
            </a:r>
            <a:br>
              <a:rPr lang="en-IN" sz="4000" b="1" i="1" dirty="0"/>
            </a:br>
            <a:r>
              <a:rPr lang="en-IN" sz="2800" b="1" dirty="0">
                <a:latin typeface="Times New Roman" pitchFamily="18" charset="0"/>
                <a:cs typeface="Times New Roman" pitchFamily="18" charset="0"/>
                <a:sym typeface="Wingdings" pitchFamily="2" charset="2"/>
              </a:rPr>
              <a:t>String methods</a:t>
            </a:r>
            <a:r>
              <a:rPr lang="en-IN" sz="2800" b="1" dirty="0" smtClean="0">
                <a:latin typeface="Times New Roman" pitchFamily="18" charset="0"/>
                <a:cs typeface="Times New Roman" pitchFamily="18" charset="0"/>
                <a:sym typeface="Wingdings" pitchFamily="2" charset="2"/>
              </a:rPr>
              <a:t>:</a:t>
            </a:r>
            <a:br>
              <a:rPr lang="en-IN" sz="2800" b="1" dirty="0" smtClean="0">
                <a:latin typeface="Times New Roman" pitchFamily="18" charset="0"/>
                <a:cs typeface="Times New Roman" pitchFamily="18" charset="0"/>
                <a:sym typeface="Wingdings" pitchFamily="2" charset="2"/>
              </a:rPr>
            </a:br>
            <a:r>
              <a:rPr lang="en-IN" sz="2400" dirty="0" smtClean="0">
                <a:latin typeface="Times New Roman" pitchFamily="18" charset="0"/>
                <a:cs typeface="Times New Roman" pitchFamily="18" charset="0"/>
                <a:sym typeface="Wingdings" pitchFamily="2" charset="2"/>
              </a:rPr>
              <a:t>split(), join() &amp; strip()</a:t>
            </a:r>
            <a:r>
              <a:rPr lang="en-IN" sz="2800" b="1" dirty="0" smtClean="0">
                <a:latin typeface="Times New Roman" pitchFamily="18" charset="0"/>
                <a:cs typeface="Times New Roman" pitchFamily="18" charset="0"/>
                <a:sym typeface="Wingdings" pitchFamily="2" charset="2"/>
              </a:rPr>
              <a:t/>
            </a:r>
            <a:br>
              <a:rPr lang="en-IN" sz="2800" b="1" dirty="0" smtClean="0">
                <a:latin typeface="Times New Roman" pitchFamily="18" charset="0"/>
                <a:cs typeface="Times New Roman" pitchFamily="18" charset="0"/>
                <a:sym typeface="Wingdings" pitchFamily="2" charset="2"/>
              </a:rPr>
            </a:br>
            <a:r>
              <a:rPr lang="en-IN" sz="2800" b="1" dirty="0" smtClean="0">
                <a:latin typeface="Times New Roman" pitchFamily="18" charset="0"/>
                <a:cs typeface="Times New Roman" pitchFamily="18" charset="0"/>
                <a:sym typeface="Wingdings" pitchFamily="2" charset="2"/>
              </a:rPr>
              <a:t/>
            </a:r>
            <a:br>
              <a:rPr lang="en-IN" sz="2800" b="1" dirty="0" smtClean="0">
                <a:latin typeface="Times New Roman" pitchFamily="18" charset="0"/>
                <a:cs typeface="Times New Roman" pitchFamily="18" charset="0"/>
                <a:sym typeface="Wingdings" pitchFamily="2" charset="2"/>
              </a:rPr>
            </a:br>
            <a:r>
              <a:rPr lang="en-IN" sz="2800" b="1" dirty="0" smtClean="0">
                <a:latin typeface="Times New Roman" pitchFamily="18" charset="0"/>
                <a:cs typeface="Times New Roman" pitchFamily="18" charset="0"/>
                <a:sym typeface="Wingdings" pitchFamily="2" charset="2"/>
              </a:rPr>
              <a:t>Boolean methods:</a:t>
            </a:r>
            <a:br>
              <a:rPr lang="en-IN" sz="2800" b="1" dirty="0" smtClean="0">
                <a:latin typeface="Times New Roman" pitchFamily="18" charset="0"/>
                <a:cs typeface="Times New Roman" pitchFamily="18" charset="0"/>
                <a:sym typeface="Wingdings" pitchFamily="2" charset="2"/>
              </a:rPr>
            </a:br>
            <a:r>
              <a:rPr lang="en-IN" sz="2400" dirty="0" smtClean="0">
                <a:latin typeface="Times New Roman" pitchFamily="18" charset="0"/>
                <a:cs typeface="Times New Roman" pitchFamily="18" charset="0"/>
                <a:sym typeface="Wingdings" pitchFamily="2" charset="2"/>
              </a:rPr>
              <a:t>startswith(), </a:t>
            </a:r>
            <a:r>
              <a:rPr lang="en-IN" sz="2400" dirty="0" err="1" smtClean="0">
                <a:latin typeface="Times New Roman" pitchFamily="18" charset="0"/>
                <a:cs typeface="Times New Roman" pitchFamily="18" charset="0"/>
                <a:sym typeface="Wingdings" pitchFamily="2" charset="2"/>
              </a:rPr>
              <a:t>endswith</a:t>
            </a:r>
            <a:r>
              <a:rPr lang="en-IN" sz="2400" dirty="0" smtClean="0">
                <a:latin typeface="Times New Roman" pitchFamily="18" charset="0"/>
                <a:cs typeface="Times New Roman" pitchFamily="18" charset="0"/>
                <a:sym typeface="Wingdings" pitchFamily="2" charset="2"/>
              </a:rPr>
              <a:t>(), </a:t>
            </a:r>
            <a:r>
              <a:rPr lang="en-IN" sz="2400" dirty="0" err="1" smtClean="0">
                <a:latin typeface="Times New Roman" pitchFamily="18" charset="0"/>
                <a:cs typeface="Times New Roman" pitchFamily="18" charset="0"/>
                <a:sym typeface="Wingdings" pitchFamily="2" charset="2"/>
              </a:rPr>
              <a:t>isupper</a:t>
            </a:r>
            <a:r>
              <a:rPr lang="en-IN" sz="2400" dirty="0" smtClean="0">
                <a:latin typeface="Times New Roman" pitchFamily="18" charset="0"/>
                <a:cs typeface="Times New Roman" pitchFamily="18" charset="0"/>
                <a:sym typeface="Wingdings" pitchFamily="2" charset="2"/>
              </a:rPr>
              <a:t>(), </a:t>
            </a:r>
            <a:r>
              <a:rPr lang="en-IN" sz="2400" dirty="0" err="1" smtClean="0">
                <a:latin typeface="Times New Roman" pitchFamily="18" charset="0"/>
                <a:cs typeface="Times New Roman" pitchFamily="18" charset="0"/>
                <a:sym typeface="Wingdings" pitchFamily="2" charset="2"/>
              </a:rPr>
              <a:t>islower</a:t>
            </a:r>
            <a:r>
              <a:rPr lang="en-IN" sz="2400" dirty="0" smtClean="0">
                <a:latin typeface="Times New Roman" pitchFamily="18" charset="0"/>
                <a:cs typeface="Times New Roman" pitchFamily="18" charset="0"/>
                <a:sym typeface="Wingdings" pitchFamily="2" charset="2"/>
              </a:rPr>
              <a:t>(), </a:t>
            </a:r>
            <a:r>
              <a:rPr lang="en-IN" sz="2400" dirty="0" err="1" smtClean="0">
                <a:latin typeface="Times New Roman" pitchFamily="18" charset="0"/>
                <a:cs typeface="Times New Roman" pitchFamily="18" charset="0"/>
                <a:sym typeface="Wingdings" pitchFamily="2" charset="2"/>
              </a:rPr>
              <a:t>isalnum</a:t>
            </a:r>
            <a:r>
              <a:rPr lang="en-IN" sz="2400" dirty="0" smtClean="0">
                <a:latin typeface="Times New Roman" pitchFamily="18" charset="0"/>
                <a:cs typeface="Times New Roman" pitchFamily="18" charset="0"/>
                <a:sym typeface="Wingdings" pitchFamily="2" charset="2"/>
              </a:rPr>
              <a:t>(), </a:t>
            </a:r>
            <a:r>
              <a:rPr lang="en-IN" sz="2400" dirty="0" err="1" smtClean="0">
                <a:latin typeface="Times New Roman" pitchFamily="18" charset="0"/>
                <a:cs typeface="Times New Roman" pitchFamily="18" charset="0"/>
                <a:sym typeface="Wingdings" pitchFamily="2" charset="2"/>
              </a:rPr>
              <a:t>isdigit</a:t>
            </a:r>
            <a:r>
              <a:rPr lang="en-IN" sz="2400" dirty="0" smtClean="0">
                <a:latin typeface="Times New Roman" pitchFamily="18" charset="0"/>
                <a:cs typeface="Times New Roman" pitchFamily="18" charset="0"/>
                <a:sym typeface="Wingdings" pitchFamily="2" charset="2"/>
              </a:rPr>
              <a:t>() &amp; </a:t>
            </a:r>
            <a:r>
              <a:rPr lang="en-IN" sz="2400" dirty="0" err="1" smtClean="0">
                <a:latin typeface="Times New Roman" pitchFamily="18" charset="0"/>
                <a:cs typeface="Times New Roman" pitchFamily="18" charset="0"/>
                <a:sym typeface="Wingdings" pitchFamily="2" charset="2"/>
              </a:rPr>
              <a:t>isspace</a:t>
            </a:r>
            <a:r>
              <a:rPr lang="en-IN" sz="2400" dirty="0" smtClean="0">
                <a:latin typeface="Times New Roman" pitchFamily="18" charset="0"/>
                <a:cs typeface="Times New Roman" pitchFamily="18" charset="0"/>
                <a:sym typeface="Wingdings" pitchFamily="2" charset="2"/>
              </a:rPr>
              <a:t>() </a:t>
            </a:r>
            <a:endParaRPr lang="en-IN" sz="2800" i="1" dirty="0"/>
          </a:p>
        </p:txBody>
      </p:sp>
    </p:spTree>
    <p:extLst>
      <p:ext uri="{BB962C8B-B14F-4D97-AF65-F5344CB8AC3E}">
        <p14:creationId xmlns:p14="http://schemas.microsoft.com/office/powerpoint/2010/main" val="42138171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606490"/>
            <a:ext cx="11274612" cy="6027575"/>
          </a:xfrm>
        </p:spPr>
        <p:txBody>
          <a:bodyPr/>
          <a:lstStyle/>
          <a:p>
            <a:pPr marL="0" indent="0">
              <a:buNone/>
            </a:pPr>
            <a:r>
              <a:rPr lang="en-IN" sz="2400" b="1" u="sng" dirty="0" smtClean="0"/>
              <a:t>SPLIT</a:t>
            </a:r>
            <a:endParaRPr lang="en-IN" sz="2400" b="1" dirty="0" smtClean="0"/>
          </a:p>
          <a:p>
            <a:pPr marL="0" indent="0">
              <a:buNone/>
            </a:pPr>
            <a:r>
              <a:rPr lang="en-IN" sz="2000" dirty="0" smtClean="0"/>
              <a:t>Split( )</a:t>
            </a:r>
          </a:p>
          <a:p>
            <a:r>
              <a:rPr lang="en-IN" sz="2000" dirty="0" smtClean="0"/>
              <a:t>It splits the string at the specified </a:t>
            </a:r>
            <a:r>
              <a:rPr lang="en-IN" sz="2000" dirty="0" err="1" smtClean="0"/>
              <a:t>seperator</a:t>
            </a:r>
            <a:r>
              <a:rPr lang="en-IN" sz="2000" dirty="0" smtClean="0"/>
              <a:t> and returns a list</a:t>
            </a:r>
          </a:p>
          <a:p>
            <a:r>
              <a:rPr lang="en-IN" sz="2000" dirty="0" smtClean="0"/>
              <a:t>Syntax: </a:t>
            </a:r>
            <a:r>
              <a:rPr lang="en-IN" sz="2000" b="1" dirty="0" err="1" smtClean="0"/>
              <a:t>Var_name.split</a:t>
            </a:r>
            <a:r>
              <a:rPr lang="en-IN" sz="2000" b="1" dirty="0" smtClean="0"/>
              <a:t>(‘</a:t>
            </a:r>
            <a:r>
              <a:rPr lang="en-IN" sz="2000" b="1" dirty="0" err="1" smtClean="0"/>
              <a:t>seperator</a:t>
            </a:r>
            <a:r>
              <a:rPr lang="en-IN" sz="2000" b="1" dirty="0" smtClean="0"/>
              <a:t>’, max split)</a:t>
            </a:r>
          </a:p>
          <a:p>
            <a:pPr marL="0" indent="0">
              <a:buNone/>
            </a:pPr>
            <a:endParaRPr lang="en-IN" sz="2000" dirty="0"/>
          </a:p>
          <a:p>
            <a:pPr marL="0" indent="0">
              <a:buNone/>
            </a:pPr>
            <a:r>
              <a:rPr lang="en-IN" sz="2000" dirty="0" smtClean="0"/>
              <a:t>	s = ‘welcome to python session’</a:t>
            </a:r>
          </a:p>
          <a:p>
            <a:pPr marL="0" indent="0">
              <a:buNone/>
            </a:pPr>
            <a:r>
              <a:rPr lang="en-IN" sz="2000" dirty="0"/>
              <a:t>	</a:t>
            </a:r>
            <a:r>
              <a:rPr lang="en-IN" sz="2000" dirty="0" err="1" smtClean="0"/>
              <a:t>s.split</a:t>
            </a:r>
            <a:r>
              <a:rPr lang="en-IN" sz="2000" dirty="0" smtClean="0"/>
              <a:t>( )</a:t>
            </a:r>
          </a:p>
          <a:p>
            <a:pPr marL="0" indent="0">
              <a:buNone/>
            </a:pPr>
            <a:r>
              <a:rPr lang="en-IN" sz="2000" dirty="0"/>
              <a:t>	</a:t>
            </a:r>
            <a:r>
              <a:rPr lang="en-IN" sz="2000" dirty="0" smtClean="0"/>
              <a:t>[‘welcome’, ‘to’, ‘python’, ‘session’]</a:t>
            </a:r>
          </a:p>
          <a:p>
            <a:pPr marL="0" indent="0">
              <a:buNone/>
            </a:pPr>
            <a:endParaRPr lang="en-IN" sz="2000" dirty="0" smtClean="0"/>
          </a:p>
          <a:p>
            <a:r>
              <a:rPr lang="en-IN" sz="2000" dirty="0" smtClean="0"/>
              <a:t>By default split( ) takes whitespace as separator and it splits from left side of the string </a:t>
            </a:r>
          </a:p>
          <a:p>
            <a:pPr marL="0" indent="0">
              <a:buNone/>
            </a:pPr>
            <a:endParaRPr lang="en-IN" dirty="0"/>
          </a:p>
        </p:txBody>
      </p:sp>
    </p:spTree>
    <p:extLst>
      <p:ext uri="{BB962C8B-B14F-4D97-AF65-F5344CB8AC3E}">
        <p14:creationId xmlns:p14="http://schemas.microsoft.com/office/powerpoint/2010/main" val="30897856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94522"/>
            <a:ext cx="11274612" cy="6363478"/>
          </a:xfrm>
        </p:spPr>
        <p:txBody>
          <a:bodyPr/>
          <a:lstStyle/>
          <a:p>
            <a:pPr marL="0" indent="0">
              <a:buNone/>
            </a:pPr>
            <a:r>
              <a:rPr lang="en-IN" sz="2400" b="1" dirty="0" smtClean="0"/>
              <a:t>MAX SPLIT</a:t>
            </a:r>
          </a:p>
          <a:p>
            <a:pPr marL="0" indent="0">
              <a:buNone/>
            </a:pPr>
            <a:endParaRPr lang="en-IN" sz="2000" dirty="0" smtClean="0"/>
          </a:p>
          <a:p>
            <a:pPr marL="0" indent="0">
              <a:buNone/>
            </a:pPr>
            <a:r>
              <a:rPr lang="en-IN" sz="2000" dirty="0"/>
              <a:t>	</a:t>
            </a:r>
            <a:r>
              <a:rPr lang="en-IN" sz="2000" dirty="0" smtClean="0"/>
              <a:t>s = ‘hey guys good afternoon welcome to python’</a:t>
            </a:r>
          </a:p>
          <a:p>
            <a:pPr marL="0" indent="0">
              <a:buNone/>
            </a:pPr>
            <a:r>
              <a:rPr lang="en-IN" sz="2000" dirty="0"/>
              <a:t>	</a:t>
            </a:r>
            <a:r>
              <a:rPr lang="en-IN" sz="2000" dirty="0" err="1" smtClean="0"/>
              <a:t>s.split</a:t>
            </a:r>
            <a:r>
              <a:rPr lang="en-IN" sz="2000" dirty="0" smtClean="0"/>
              <a:t>(‘ ’, 5)</a:t>
            </a:r>
          </a:p>
          <a:p>
            <a:pPr marL="0" indent="0">
              <a:buNone/>
            </a:pPr>
            <a:r>
              <a:rPr lang="en-IN" sz="2000" dirty="0"/>
              <a:t>	</a:t>
            </a:r>
            <a:r>
              <a:rPr lang="en-IN" sz="2000" dirty="0" smtClean="0"/>
              <a:t>[‘hey’, ‘guys’, ‘good’, ‘afternoon’, ‘welcome’, ‘to python’]</a:t>
            </a:r>
          </a:p>
          <a:p>
            <a:pPr marL="0" indent="0">
              <a:buNone/>
            </a:pPr>
            <a:endParaRPr lang="en-IN" sz="2000" dirty="0"/>
          </a:p>
          <a:p>
            <a:pPr marL="0" indent="0">
              <a:buNone/>
            </a:pPr>
            <a:r>
              <a:rPr lang="en-IN" sz="2000" dirty="0"/>
              <a:t>	</a:t>
            </a:r>
            <a:r>
              <a:rPr lang="en-IN" sz="2000" dirty="0" err="1" smtClean="0"/>
              <a:t>s.split</a:t>
            </a:r>
            <a:r>
              <a:rPr lang="en-IN" sz="2000" dirty="0"/>
              <a:t>('o')</a:t>
            </a:r>
          </a:p>
          <a:p>
            <a:pPr marL="0" indent="0">
              <a:buNone/>
            </a:pPr>
            <a:r>
              <a:rPr lang="en-IN" sz="2000" dirty="0" smtClean="0"/>
              <a:t>	[</a:t>
            </a:r>
            <a:r>
              <a:rPr lang="en-IN" sz="2000" dirty="0"/>
              <a:t>'hey guys g', '', 'd </a:t>
            </a:r>
            <a:r>
              <a:rPr lang="en-IN" sz="2000" dirty="0" err="1"/>
              <a:t>aftern</a:t>
            </a:r>
            <a:r>
              <a:rPr lang="en-IN" sz="2000" dirty="0"/>
              <a:t>', '', 'n </a:t>
            </a:r>
            <a:r>
              <a:rPr lang="en-IN" sz="2000" dirty="0" err="1"/>
              <a:t>welc</a:t>
            </a:r>
            <a:r>
              <a:rPr lang="en-IN" sz="2000" dirty="0"/>
              <a:t>', 'me t', ' </a:t>
            </a:r>
            <a:r>
              <a:rPr lang="en-IN" sz="2000" dirty="0" err="1"/>
              <a:t>pyth</a:t>
            </a:r>
            <a:r>
              <a:rPr lang="en-IN" sz="2000" dirty="0"/>
              <a:t>', 'n</a:t>
            </a:r>
            <a:r>
              <a:rPr lang="en-IN" sz="2000" dirty="0" smtClean="0"/>
              <a:t>']</a:t>
            </a:r>
          </a:p>
          <a:p>
            <a:pPr marL="0" indent="0">
              <a:buNone/>
            </a:pPr>
            <a:endParaRPr lang="en-IN" sz="2000" dirty="0" smtClean="0"/>
          </a:p>
          <a:p>
            <a:pPr marL="0" indent="0">
              <a:buNone/>
            </a:pPr>
            <a:r>
              <a:rPr lang="en-IN" sz="2000" dirty="0"/>
              <a:t>	</a:t>
            </a:r>
            <a:r>
              <a:rPr lang="en-IN" sz="2000" dirty="0" err="1" smtClean="0"/>
              <a:t>s.split</a:t>
            </a:r>
            <a:r>
              <a:rPr lang="en-IN" sz="2000" dirty="0" smtClean="0"/>
              <a:t>(‘ ’, -2)</a:t>
            </a:r>
          </a:p>
          <a:p>
            <a:pPr marL="0" indent="0">
              <a:buNone/>
            </a:pPr>
            <a:r>
              <a:rPr lang="en-IN" sz="2000" dirty="0"/>
              <a:t>	 [‘</a:t>
            </a:r>
            <a:r>
              <a:rPr lang="en-IN" sz="2000" dirty="0" smtClean="0"/>
              <a:t>hey</a:t>
            </a:r>
            <a:r>
              <a:rPr lang="en-IN" sz="2000" dirty="0"/>
              <a:t>’, ‘guys’, ‘good’, ‘afternoon’, ‘welcome’, ‘</a:t>
            </a:r>
            <a:r>
              <a:rPr lang="en-IN" sz="2000" dirty="0" smtClean="0"/>
              <a:t>to’, ‘python’]</a:t>
            </a:r>
          </a:p>
          <a:p>
            <a:pPr marL="0" indent="0">
              <a:buNone/>
            </a:pPr>
            <a:endParaRPr lang="en-IN" sz="2000" dirty="0" smtClean="0"/>
          </a:p>
          <a:p>
            <a:pPr>
              <a:buFont typeface="Wingdings" pitchFamily="2" charset="2"/>
              <a:buChar char="v"/>
            </a:pPr>
            <a:r>
              <a:rPr lang="en-IN" sz="2000" dirty="0"/>
              <a:t> </a:t>
            </a:r>
            <a:r>
              <a:rPr lang="en-IN" sz="2000" dirty="0" smtClean="0"/>
              <a:t>-1 and -2 is not an valid number so the string splits at the space as </a:t>
            </a:r>
            <a:r>
              <a:rPr lang="en-IN" sz="2000" dirty="0" err="1" smtClean="0"/>
              <a:t>seperator</a:t>
            </a:r>
            <a:endParaRPr lang="en-IN" sz="2000" dirty="0"/>
          </a:p>
        </p:txBody>
      </p:sp>
    </p:spTree>
    <p:extLst>
      <p:ext uri="{BB962C8B-B14F-4D97-AF65-F5344CB8AC3E}">
        <p14:creationId xmlns:p14="http://schemas.microsoft.com/office/powerpoint/2010/main" val="16811805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87830"/>
            <a:ext cx="11274612" cy="5557384"/>
          </a:xfrm>
        </p:spPr>
        <p:txBody>
          <a:bodyPr>
            <a:normAutofit/>
          </a:bodyPr>
          <a:lstStyle/>
          <a:p>
            <a:pPr marL="0" indent="0">
              <a:buNone/>
            </a:pPr>
            <a:r>
              <a:rPr lang="en-IN" sz="2400" b="1" dirty="0" smtClean="0"/>
              <a:t>RSPLIT</a:t>
            </a:r>
            <a:endParaRPr lang="en-IN" sz="2400" dirty="0" smtClean="0"/>
          </a:p>
          <a:p>
            <a:pPr marL="0" indent="0">
              <a:buNone/>
            </a:pPr>
            <a:r>
              <a:rPr lang="en-IN" sz="2000" dirty="0" err="1" smtClean="0"/>
              <a:t>rsplit</a:t>
            </a:r>
            <a:r>
              <a:rPr lang="en-IN" sz="2000" dirty="0" smtClean="0"/>
              <a:t>( )</a:t>
            </a:r>
          </a:p>
          <a:p>
            <a:r>
              <a:rPr lang="en-IN" sz="2000" dirty="0" smtClean="0"/>
              <a:t>It splits the string at the specified separator and returns a list</a:t>
            </a:r>
          </a:p>
          <a:p>
            <a:r>
              <a:rPr lang="en-IN" sz="2000" dirty="0" err="1" smtClean="0"/>
              <a:t>Synyax</a:t>
            </a:r>
            <a:r>
              <a:rPr lang="en-IN" sz="2000" dirty="0" smtClean="0"/>
              <a:t>: </a:t>
            </a:r>
            <a:r>
              <a:rPr lang="en-IN" sz="2000" b="1" dirty="0" err="1" smtClean="0"/>
              <a:t>Var_name.rsplit</a:t>
            </a:r>
            <a:r>
              <a:rPr lang="en-IN" sz="2000" b="1" dirty="0" smtClean="0"/>
              <a:t>(‘</a:t>
            </a:r>
            <a:r>
              <a:rPr lang="en-IN" sz="2000" b="1" dirty="0" err="1" smtClean="0"/>
              <a:t>seperator</a:t>
            </a:r>
            <a:r>
              <a:rPr lang="en-IN" sz="2000" b="1" dirty="0" smtClean="0"/>
              <a:t>’, max split)</a:t>
            </a:r>
          </a:p>
          <a:p>
            <a:r>
              <a:rPr lang="en-IN" sz="2000" dirty="0" smtClean="0"/>
              <a:t>It splits from right side of the string</a:t>
            </a:r>
          </a:p>
          <a:p>
            <a:pPr marL="0" indent="0">
              <a:buNone/>
            </a:pPr>
            <a:endParaRPr lang="en-IN" sz="2000" dirty="0"/>
          </a:p>
          <a:p>
            <a:pPr marL="0" indent="0">
              <a:buNone/>
            </a:pPr>
            <a:r>
              <a:rPr lang="en-IN" sz="2000" dirty="0" smtClean="0"/>
              <a:t>	s = </a:t>
            </a:r>
            <a:r>
              <a:rPr lang="en-IN" sz="2000" dirty="0"/>
              <a:t>‘hey guys good afternoon welcome to </a:t>
            </a:r>
            <a:r>
              <a:rPr lang="en-IN" sz="2000" dirty="0" smtClean="0"/>
              <a:t>python class’</a:t>
            </a:r>
            <a:endParaRPr lang="en-IN" sz="2000" dirty="0"/>
          </a:p>
          <a:p>
            <a:pPr marL="0" indent="0">
              <a:buNone/>
            </a:pPr>
            <a:r>
              <a:rPr lang="en-IN" sz="2000" dirty="0" smtClean="0"/>
              <a:t>	</a:t>
            </a:r>
            <a:r>
              <a:rPr lang="en-IN" sz="2000" dirty="0" err="1" smtClean="0"/>
              <a:t>s.rsplit</a:t>
            </a:r>
            <a:r>
              <a:rPr lang="en-IN" sz="2000" dirty="0" smtClean="0"/>
              <a:t>(‘ ’, 2)</a:t>
            </a:r>
          </a:p>
          <a:p>
            <a:pPr marL="0" indent="0">
              <a:buNone/>
            </a:pPr>
            <a:r>
              <a:rPr lang="en-IN" sz="2000" dirty="0"/>
              <a:t>	</a:t>
            </a:r>
            <a:r>
              <a:rPr lang="en-IN" sz="2000" dirty="0" smtClean="0"/>
              <a:t>[‘hey guys welcome to’, ‘python’, ‘class’]</a:t>
            </a:r>
            <a:endParaRPr lang="en-IN" sz="2000" dirty="0"/>
          </a:p>
        </p:txBody>
      </p:sp>
    </p:spTree>
    <p:extLst>
      <p:ext uri="{BB962C8B-B14F-4D97-AF65-F5344CB8AC3E}">
        <p14:creationId xmlns:p14="http://schemas.microsoft.com/office/powerpoint/2010/main" val="15550349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69168"/>
            <a:ext cx="11274612" cy="5576046"/>
          </a:xfrm>
        </p:spPr>
        <p:txBody>
          <a:bodyPr>
            <a:normAutofit/>
          </a:bodyPr>
          <a:lstStyle/>
          <a:p>
            <a:pPr marL="0" indent="0">
              <a:buNone/>
            </a:pPr>
            <a:r>
              <a:rPr lang="en-IN" sz="2400" b="1" u="sng" dirty="0" smtClean="0"/>
              <a:t>JOIN</a:t>
            </a:r>
            <a:endParaRPr lang="en-IN" sz="2400" dirty="0" smtClean="0"/>
          </a:p>
          <a:p>
            <a:pPr marL="0" indent="0">
              <a:buNone/>
            </a:pPr>
            <a:r>
              <a:rPr lang="en-IN" sz="2000" dirty="0" smtClean="0"/>
              <a:t>Join( )</a:t>
            </a:r>
          </a:p>
          <a:p>
            <a:r>
              <a:rPr lang="en-IN" sz="2000" dirty="0" smtClean="0"/>
              <a:t>It joins the elements of an </a:t>
            </a:r>
            <a:r>
              <a:rPr lang="en-IN" sz="2000" dirty="0" err="1" smtClean="0"/>
              <a:t>iterable</a:t>
            </a:r>
            <a:r>
              <a:rPr lang="en-IN" sz="2000" dirty="0" smtClean="0"/>
              <a:t> using the string specified</a:t>
            </a:r>
          </a:p>
          <a:p>
            <a:r>
              <a:rPr lang="en-IN" sz="2000" dirty="0" smtClean="0"/>
              <a:t>Syntax:</a:t>
            </a:r>
            <a:r>
              <a:rPr lang="en-IN" sz="2000" b="1" dirty="0" smtClean="0"/>
              <a:t> ‘string’. Join(</a:t>
            </a:r>
            <a:r>
              <a:rPr lang="en-IN" sz="2000" b="1" dirty="0" err="1" smtClean="0"/>
              <a:t>iterable</a:t>
            </a:r>
            <a:r>
              <a:rPr lang="en-IN" sz="2000" b="1" dirty="0" smtClean="0"/>
              <a:t>)</a:t>
            </a:r>
          </a:p>
          <a:p>
            <a:r>
              <a:rPr lang="en-IN" sz="2000" b="1" dirty="0" smtClean="0"/>
              <a:t>ITERABLE: </a:t>
            </a:r>
            <a:r>
              <a:rPr lang="en-IN" sz="2000" dirty="0" smtClean="0"/>
              <a:t>All collection data type (string, list, tuple, set, dictionary)</a:t>
            </a:r>
          </a:p>
          <a:p>
            <a:pPr marL="0" indent="0">
              <a:buNone/>
            </a:pPr>
            <a:endParaRPr lang="en-IN" sz="2000" dirty="0"/>
          </a:p>
          <a:p>
            <a:pPr marL="0" indent="0">
              <a:buNone/>
            </a:pPr>
            <a:r>
              <a:rPr lang="en-IN" sz="2000" dirty="0" smtClean="0"/>
              <a:t>	s = ‘hello’		s = ‘hello world’</a:t>
            </a:r>
          </a:p>
          <a:p>
            <a:pPr marL="0" indent="0">
              <a:buNone/>
            </a:pPr>
            <a:r>
              <a:rPr lang="en-IN" sz="2000" dirty="0"/>
              <a:t>	</a:t>
            </a:r>
            <a:r>
              <a:rPr lang="en-IN" sz="2000" dirty="0" smtClean="0"/>
              <a:t>‘_’. Join(s)		‘</a:t>
            </a:r>
            <a:r>
              <a:rPr lang="en-IN" sz="2000" dirty="0" err="1" smtClean="0"/>
              <a:t>hai</a:t>
            </a:r>
            <a:r>
              <a:rPr lang="en-IN" sz="2000" dirty="0" smtClean="0"/>
              <a:t>’. Join([‘hello’, ‘world’)</a:t>
            </a:r>
          </a:p>
          <a:p>
            <a:pPr marL="0" indent="0">
              <a:buNone/>
            </a:pPr>
            <a:r>
              <a:rPr lang="en-IN" sz="2000" dirty="0"/>
              <a:t>	</a:t>
            </a:r>
            <a:r>
              <a:rPr lang="en-IN" sz="2000" dirty="0" smtClean="0"/>
              <a:t>‘</a:t>
            </a:r>
            <a:r>
              <a:rPr lang="en-IN" sz="2000" dirty="0" err="1" smtClean="0"/>
              <a:t>h_e_l_l_o</a:t>
            </a:r>
            <a:r>
              <a:rPr lang="en-IN" sz="2000" dirty="0" smtClean="0"/>
              <a:t>’		‘hello </a:t>
            </a:r>
            <a:r>
              <a:rPr lang="en-IN" sz="2000" dirty="0" err="1" smtClean="0"/>
              <a:t>hai</a:t>
            </a:r>
            <a:r>
              <a:rPr lang="en-IN" sz="2000" dirty="0" smtClean="0"/>
              <a:t> world’</a:t>
            </a:r>
          </a:p>
          <a:p>
            <a:pPr marL="0" indent="0">
              <a:buNone/>
            </a:pPr>
            <a:endParaRPr lang="en-IN" sz="2000" dirty="0"/>
          </a:p>
        </p:txBody>
      </p:sp>
    </p:spTree>
    <p:extLst>
      <p:ext uri="{BB962C8B-B14F-4D97-AF65-F5344CB8AC3E}">
        <p14:creationId xmlns:p14="http://schemas.microsoft.com/office/powerpoint/2010/main" val="19461649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24" y="326571"/>
            <a:ext cx="11274612" cy="6997959"/>
          </a:xfrm>
        </p:spPr>
        <p:txBody>
          <a:bodyPr>
            <a:normAutofit lnSpcReduction="10000"/>
          </a:bodyPr>
          <a:lstStyle/>
          <a:p>
            <a:pPr marL="0" indent="0">
              <a:buNone/>
            </a:pPr>
            <a:r>
              <a:rPr lang="en-IN" b="1" u="sng" dirty="0" smtClean="0"/>
              <a:t>STRIP</a:t>
            </a:r>
            <a:endParaRPr lang="en-IN" dirty="0" smtClean="0"/>
          </a:p>
          <a:p>
            <a:pPr marL="0" indent="0">
              <a:buNone/>
            </a:pPr>
            <a:r>
              <a:rPr lang="en-IN" sz="2000" dirty="0" smtClean="0"/>
              <a:t>Strip( )</a:t>
            </a:r>
          </a:p>
          <a:p>
            <a:r>
              <a:rPr lang="en-IN" sz="2000" dirty="0" smtClean="0"/>
              <a:t>It removes any leading and trailing characters in a string</a:t>
            </a:r>
          </a:p>
          <a:p>
            <a:r>
              <a:rPr lang="en-IN" sz="2000" dirty="0" smtClean="0"/>
              <a:t>Syntax: </a:t>
            </a:r>
            <a:r>
              <a:rPr lang="en-IN" sz="2000" b="1" dirty="0" err="1" smtClean="0"/>
              <a:t>Var_name.strip</a:t>
            </a:r>
            <a:r>
              <a:rPr lang="en-IN" sz="2000" b="1" dirty="0" smtClean="0"/>
              <a:t>(character)</a:t>
            </a:r>
          </a:p>
          <a:p>
            <a:r>
              <a:rPr lang="en-IN" sz="2000" dirty="0"/>
              <a:t>If you don’t pass any arguments in strip( ) </a:t>
            </a:r>
            <a:r>
              <a:rPr lang="en-IN" sz="2000" dirty="0">
                <a:sym typeface="Wingdings" pitchFamily="2" charset="2"/>
              </a:rPr>
              <a:t> it will space as default stripping character</a:t>
            </a:r>
          </a:p>
          <a:p>
            <a:pPr marL="0" indent="0">
              <a:buNone/>
            </a:pPr>
            <a:endParaRPr lang="en-IN" sz="2000" dirty="0"/>
          </a:p>
          <a:p>
            <a:pPr marL="0" indent="0">
              <a:buNone/>
            </a:pPr>
            <a:r>
              <a:rPr lang="en-IN" sz="2000" dirty="0" smtClean="0"/>
              <a:t>	s = ‘             hello world              	’		s </a:t>
            </a:r>
            <a:r>
              <a:rPr lang="en-IN" sz="2000" dirty="0"/>
              <a:t>= ‘             hello world              </a:t>
            </a:r>
            <a:r>
              <a:rPr lang="en-IN" sz="2000" dirty="0" smtClean="0"/>
              <a:t>’</a:t>
            </a:r>
          </a:p>
          <a:p>
            <a:pPr marL="0" indent="0">
              <a:buNone/>
            </a:pPr>
            <a:r>
              <a:rPr lang="en-IN" sz="2000" dirty="0"/>
              <a:t>	</a:t>
            </a:r>
            <a:r>
              <a:rPr lang="en-IN" sz="2000" dirty="0" err="1" smtClean="0"/>
              <a:t>s.strip</a:t>
            </a:r>
            <a:r>
              <a:rPr lang="en-IN" sz="2000" dirty="0" smtClean="0"/>
              <a:t>(‘  ’)					</a:t>
            </a:r>
            <a:r>
              <a:rPr lang="en-IN" sz="2000" dirty="0" err="1"/>
              <a:t>s.strip</a:t>
            </a:r>
            <a:r>
              <a:rPr lang="en-IN" sz="2000" dirty="0"/>
              <a:t>( </a:t>
            </a:r>
            <a:r>
              <a:rPr lang="en-IN" sz="2000" dirty="0" smtClean="0"/>
              <a:t>)</a:t>
            </a:r>
          </a:p>
          <a:p>
            <a:pPr marL="0" indent="0">
              <a:buNone/>
            </a:pPr>
            <a:r>
              <a:rPr lang="en-IN" sz="2000" dirty="0" smtClean="0"/>
              <a:t>	‘hello world’					</a:t>
            </a:r>
            <a:r>
              <a:rPr lang="en-IN" sz="2000" dirty="0"/>
              <a:t>‘hello world</a:t>
            </a:r>
            <a:r>
              <a:rPr lang="en-IN" sz="2000" dirty="0" smtClean="0"/>
              <a:t>’</a:t>
            </a:r>
          </a:p>
          <a:p>
            <a:pPr marL="0" indent="0">
              <a:buNone/>
            </a:pPr>
            <a:endParaRPr lang="en-IN" sz="2000" dirty="0" smtClean="0"/>
          </a:p>
          <a:p>
            <a:pPr marL="0" indent="0">
              <a:buNone/>
            </a:pPr>
            <a:r>
              <a:rPr lang="en-IN" sz="2000" dirty="0" smtClean="0">
                <a:sym typeface="Wingdings" pitchFamily="2" charset="2"/>
              </a:rPr>
              <a:t>	</a:t>
            </a:r>
            <a:r>
              <a:rPr lang="en-IN" sz="2000" dirty="0"/>
              <a:t>s = ‘@#%$^python programme@%’</a:t>
            </a:r>
          </a:p>
          <a:p>
            <a:pPr marL="0" indent="0">
              <a:buNone/>
            </a:pPr>
            <a:r>
              <a:rPr lang="en-IN" sz="2000" dirty="0"/>
              <a:t>	</a:t>
            </a:r>
            <a:r>
              <a:rPr lang="en-IN" sz="2000" dirty="0" err="1"/>
              <a:t>s.strip</a:t>
            </a:r>
            <a:r>
              <a:rPr lang="en-IN" sz="2000" dirty="0"/>
              <a:t>(‘#$^%’)</a:t>
            </a:r>
          </a:p>
          <a:p>
            <a:pPr marL="0" indent="0">
              <a:buNone/>
            </a:pPr>
            <a:r>
              <a:rPr lang="en-IN" sz="2000" dirty="0"/>
              <a:t>	‘@#%$^python programme#@’</a:t>
            </a:r>
          </a:p>
          <a:p>
            <a:pPr marL="0" indent="0">
              <a:buNone/>
            </a:pPr>
            <a:endParaRPr lang="en-IN" sz="2000" dirty="0" smtClean="0">
              <a:sym typeface="Wingdings" pitchFamily="2" charset="2"/>
            </a:endParaRPr>
          </a:p>
          <a:p>
            <a:pPr marL="0" indent="0">
              <a:buNone/>
            </a:pPr>
            <a:r>
              <a:rPr lang="en-IN" sz="2000" dirty="0">
                <a:sym typeface="Wingdings" pitchFamily="2" charset="2"/>
              </a:rPr>
              <a:t>	</a:t>
            </a:r>
            <a:r>
              <a:rPr lang="en-IN" sz="2000" dirty="0"/>
              <a:t>		</a:t>
            </a:r>
            <a:endParaRPr lang="en-IN" sz="1600" dirty="0" smtClean="0">
              <a:sym typeface="Wingdings" pitchFamily="2" charset="2"/>
            </a:endParaRPr>
          </a:p>
        </p:txBody>
      </p:sp>
    </p:spTree>
    <p:extLst>
      <p:ext uri="{BB962C8B-B14F-4D97-AF65-F5344CB8AC3E}">
        <p14:creationId xmlns:p14="http://schemas.microsoft.com/office/powerpoint/2010/main" val="39073039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22514"/>
            <a:ext cx="11274612" cy="6251510"/>
          </a:xfrm>
        </p:spPr>
        <p:txBody>
          <a:bodyPr>
            <a:normAutofit/>
          </a:bodyPr>
          <a:lstStyle/>
          <a:p>
            <a:pPr marL="0" indent="0">
              <a:buNone/>
            </a:pPr>
            <a:r>
              <a:rPr lang="en-IN" sz="2400" b="1" dirty="0" smtClean="0"/>
              <a:t>LSTRIP</a:t>
            </a:r>
          </a:p>
          <a:p>
            <a:pPr marL="0" indent="0">
              <a:buNone/>
            </a:pPr>
            <a:r>
              <a:rPr lang="en-IN" sz="2000" dirty="0" err="1" smtClean="0"/>
              <a:t>lstrip</a:t>
            </a:r>
            <a:r>
              <a:rPr lang="en-IN" sz="2000" dirty="0" smtClean="0"/>
              <a:t>( )</a:t>
            </a:r>
          </a:p>
          <a:p>
            <a:r>
              <a:rPr lang="en-IN" sz="2000" dirty="0" smtClean="0"/>
              <a:t>It removes only leading characters</a:t>
            </a:r>
          </a:p>
          <a:p>
            <a:r>
              <a:rPr lang="en-IN" sz="2000" dirty="0" smtClean="0"/>
              <a:t>Syntax: </a:t>
            </a:r>
            <a:r>
              <a:rPr lang="en-IN" sz="2000" b="1" dirty="0" err="1" smtClean="0"/>
              <a:t>Var_name</a:t>
            </a:r>
            <a:r>
              <a:rPr lang="en-IN" sz="2000" b="1" dirty="0" smtClean="0"/>
              <a:t>. </a:t>
            </a:r>
            <a:r>
              <a:rPr lang="en-IN" sz="2000" b="1" dirty="0" err="1" smtClean="0"/>
              <a:t>lstrip</a:t>
            </a:r>
            <a:r>
              <a:rPr lang="en-IN" sz="2000" b="1" dirty="0" smtClean="0"/>
              <a:t>(character)</a:t>
            </a:r>
          </a:p>
          <a:p>
            <a:endParaRPr lang="en-IN" sz="2000" b="1" dirty="0" smtClean="0"/>
          </a:p>
          <a:p>
            <a:pPr marL="0" indent="0">
              <a:buNone/>
            </a:pPr>
            <a:r>
              <a:rPr lang="en-IN" sz="2000" dirty="0"/>
              <a:t>	</a:t>
            </a:r>
            <a:r>
              <a:rPr lang="en-IN" sz="2000" dirty="0" smtClean="0"/>
              <a:t>s = ‘	hello world	’</a:t>
            </a:r>
          </a:p>
          <a:p>
            <a:pPr marL="0" indent="0">
              <a:buNone/>
            </a:pPr>
            <a:r>
              <a:rPr lang="en-IN" sz="2000" dirty="0"/>
              <a:t>	</a:t>
            </a:r>
            <a:r>
              <a:rPr lang="en-IN" sz="2000" dirty="0" err="1" smtClean="0"/>
              <a:t>s.lstrip</a:t>
            </a:r>
            <a:r>
              <a:rPr lang="en-IN" sz="2000" dirty="0" smtClean="0"/>
              <a:t>( )</a:t>
            </a:r>
          </a:p>
          <a:p>
            <a:pPr marL="0" indent="0">
              <a:buNone/>
            </a:pPr>
            <a:r>
              <a:rPr lang="en-IN" sz="2000" dirty="0"/>
              <a:t>	</a:t>
            </a:r>
            <a:r>
              <a:rPr lang="en-IN" sz="2000" dirty="0" smtClean="0"/>
              <a:t>‘hello world	’	</a:t>
            </a:r>
          </a:p>
          <a:p>
            <a:pPr marL="0" indent="0">
              <a:buNone/>
            </a:pPr>
            <a:endParaRPr lang="en-IN" sz="2000" dirty="0"/>
          </a:p>
          <a:p>
            <a:pPr marL="0" indent="0">
              <a:buNone/>
            </a:pPr>
            <a:r>
              <a:rPr lang="en-IN" sz="2000" dirty="0" smtClean="0"/>
              <a:t>	s = ‘123_@python programming@%’</a:t>
            </a:r>
          </a:p>
          <a:p>
            <a:pPr marL="0" indent="0">
              <a:buNone/>
            </a:pPr>
            <a:r>
              <a:rPr lang="en-IN" sz="2000" dirty="0"/>
              <a:t>	</a:t>
            </a:r>
            <a:r>
              <a:rPr lang="en-IN" sz="2000" dirty="0" err="1" smtClean="0"/>
              <a:t>s.lstrip</a:t>
            </a:r>
            <a:r>
              <a:rPr lang="en-IN" sz="2000" dirty="0" smtClean="0"/>
              <a:t>(‘1_23@%’)</a:t>
            </a:r>
          </a:p>
          <a:p>
            <a:pPr marL="0" indent="0">
              <a:buNone/>
            </a:pPr>
            <a:r>
              <a:rPr lang="en-IN" sz="2000" dirty="0"/>
              <a:t>	</a:t>
            </a:r>
            <a:r>
              <a:rPr lang="en-IN" sz="2000" dirty="0" smtClean="0"/>
              <a:t>‘python programming@%’</a:t>
            </a:r>
            <a:endParaRPr lang="en-IN" sz="2000" dirty="0"/>
          </a:p>
        </p:txBody>
      </p:sp>
    </p:spTree>
    <p:extLst>
      <p:ext uri="{BB962C8B-B14F-4D97-AF65-F5344CB8AC3E}">
        <p14:creationId xmlns:p14="http://schemas.microsoft.com/office/powerpoint/2010/main" val="2963152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latin typeface="Times New Roman" pitchFamily="18" charset="0"/>
                <a:cs typeface="Times New Roman" pitchFamily="18" charset="0"/>
              </a:rPr>
              <a:t>IDENTIFIER</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458694" y="1529572"/>
            <a:ext cx="11274612" cy="4917881"/>
          </a:xfrm>
        </p:spPr>
        <p:txBody>
          <a:bodyPr>
            <a:normAutofit/>
          </a:bodyPr>
          <a:lstStyle/>
          <a:p>
            <a:pPr>
              <a:lnSpc>
                <a:spcPct val="200000"/>
              </a:lnSpc>
            </a:pPr>
            <a:r>
              <a:rPr lang="en-IN" sz="2000" dirty="0" smtClean="0">
                <a:latin typeface="Times New Roman" pitchFamily="18" charset="0"/>
                <a:cs typeface="Times New Roman" pitchFamily="18" charset="0"/>
              </a:rPr>
              <a:t>It is used to define a function, class, module, object.</a:t>
            </a:r>
          </a:p>
          <a:p>
            <a:pPr>
              <a:lnSpc>
                <a:spcPct val="200000"/>
              </a:lnSpc>
            </a:pPr>
            <a:r>
              <a:rPr lang="en-IN" sz="2000" dirty="0" smtClean="0">
                <a:latin typeface="Times New Roman" pitchFamily="18" charset="0"/>
                <a:cs typeface="Times New Roman" pitchFamily="18" charset="0"/>
              </a:rPr>
              <a:t>Which means if we assign some value to an programmable entity then it is technically called as a identifier.</a:t>
            </a:r>
          </a:p>
          <a:p>
            <a:pPr>
              <a:lnSpc>
                <a:spcPct val="200000"/>
              </a:lnSpc>
            </a:pPr>
            <a:r>
              <a:rPr lang="en-IN" sz="2000" dirty="0" smtClean="0">
                <a:latin typeface="Times New Roman" pitchFamily="18" charset="0"/>
                <a:cs typeface="Times New Roman" pitchFamily="18" charset="0"/>
              </a:rPr>
              <a:t>To check an identifier is valid or not</a:t>
            </a:r>
          </a:p>
          <a:p>
            <a:pPr marL="0" indent="0">
              <a:lnSpc>
                <a:spcPct val="200000"/>
              </a:lnSpc>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syntax: </a:t>
            </a:r>
            <a:r>
              <a:rPr lang="en-IN" sz="2000" b="1" dirty="0" smtClean="0">
                <a:latin typeface="Times New Roman" pitchFamily="18" charset="0"/>
                <a:cs typeface="Times New Roman" pitchFamily="18" charset="0"/>
              </a:rPr>
              <a:t>‘string'.</a:t>
            </a:r>
            <a:r>
              <a:rPr lang="en-IN" sz="2000" b="1" dirty="0" err="1" smtClean="0">
                <a:latin typeface="Times New Roman" pitchFamily="18" charset="0"/>
                <a:cs typeface="Times New Roman" pitchFamily="18" charset="0"/>
              </a:rPr>
              <a:t>isidentifier</a:t>
            </a:r>
            <a:endParaRPr lang="en-IN" sz="2000" b="1" dirty="0" smtClean="0">
              <a:latin typeface="Times New Roman" pitchFamily="18" charset="0"/>
              <a:cs typeface="Times New Roman" pitchFamily="18" charset="0"/>
            </a:endParaRPr>
          </a:p>
          <a:p>
            <a:pPr>
              <a:lnSpc>
                <a:spcPct val="200000"/>
              </a:lnSpc>
            </a:pPr>
            <a:r>
              <a:rPr lang="en-IN" sz="2000" dirty="0" smtClean="0">
                <a:latin typeface="Times New Roman" pitchFamily="18" charset="0"/>
                <a:cs typeface="Times New Roman" pitchFamily="18" charset="0"/>
              </a:rPr>
              <a:t>There are different rules to create identifier.</a:t>
            </a:r>
          </a:p>
        </p:txBody>
      </p:sp>
    </p:spTree>
    <p:extLst>
      <p:ext uri="{BB962C8B-B14F-4D97-AF65-F5344CB8AC3E}">
        <p14:creationId xmlns:p14="http://schemas.microsoft.com/office/powerpoint/2010/main" val="11540777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85192"/>
            <a:ext cx="11274612" cy="6372808"/>
          </a:xfrm>
        </p:spPr>
        <p:txBody>
          <a:bodyPr/>
          <a:lstStyle/>
          <a:p>
            <a:pPr marL="0" indent="0">
              <a:buNone/>
            </a:pPr>
            <a:r>
              <a:rPr lang="en-IN" sz="2400" b="1" dirty="0" smtClean="0"/>
              <a:t>RSTRIP</a:t>
            </a:r>
            <a:endParaRPr lang="en-IN" sz="2400" b="1" dirty="0"/>
          </a:p>
          <a:p>
            <a:pPr marL="0" indent="0">
              <a:buNone/>
            </a:pPr>
            <a:r>
              <a:rPr lang="en-IN" sz="2000" dirty="0" err="1" smtClean="0"/>
              <a:t>rstrip</a:t>
            </a:r>
            <a:r>
              <a:rPr lang="en-IN" sz="2000" dirty="0" smtClean="0"/>
              <a:t>( )</a:t>
            </a:r>
          </a:p>
          <a:p>
            <a:r>
              <a:rPr lang="en-IN" sz="2000" dirty="0" smtClean="0"/>
              <a:t>It removes only trailing characters</a:t>
            </a:r>
          </a:p>
          <a:p>
            <a:r>
              <a:rPr lang="en-IN" sz="2000" dirty="0" smtClean="0"/>
              <a:t>Syntax: </a:t>
            </a:r>
            <a:r>
              <a:rPr lang="en-IN" sz="2000" b="1" dirty="0" err="1" smtClean="0"/>
              <a:t>Var_name.rstrip</a:t>
            </a:r>
            <a:r>
              <a:rPr lang="en-IN" sz="2000" b="1" dirty="0" smtClean="0"/>
              <a:t>(character)</a:t>
            </a:r>
          </a:p>
          <a:p>
            <a:pPr marL="0" indent="0">
              <a:buNone/>
            </a:pPr>
            <a:endParaRPr lang="en-IN" sz="2000" b="1" dirty="0"/>
          </a:p>
          <a:p>
            <a:pPr marL="0" indent="0">
              <a:buNone/>
            </a:pPr>
            <a:r>
              <a:rPr lang="en-IN" sz="2000" b="1" dirty="0" smtClean="0"/>
              <a:t>	</a:t>
            </a:r>
            <a:r>
              <a:rPr lang="en-IN" sz="2000" dirty="0"/>
              <a:t>s = </a:t>
            </a:r>
            <a:r>
              <a:rPr lang="en-IN" sz="2000" dirty="0" smtClean="0"/>
              <a:t>‘hello </a:t>
            </a:r>
            <a:r>
              <a:rPr lang="en-IN" sz="2000" dirty="0"/>
              <a:t>world	’</a:t>
            </a:r>
          </a:p>
          <a:p>
            <a:pPr marL="0" indent="0">
              <a:buNone/>
            </a:pPr>
            <a:r>
              <a:rPr lang="en-IN" sz="2000" dirty="0"/>
              <a:t>	</a:t>
            </a:r>
            <a:r>
              <a:rPr lang="en-IN" sz="2000" dirty="0" err="1" smtClean="0"/>
              <a:t>s.rstrip</a:t>
            </a:r>
            <a:r>
              <a:rPr lang="en-IN" sz="2000" dirty="0"/>
              <a:t>( )</a:t>
            </a:r>
          </a:p>
          <a:p>
            <a:pPr marL="0" indent="0">
              <a:buNone/>
            </a:pPr>
            <a:r>
              <a:rPr lang="en-IN" sz="2000" dirty="0"/>
              <a:t>	</a:t>
            </a:r>
            <a:r>
              <a:rPr lang="en-IN" sz="2000" dirty="0" smtClean="0"/>
              <a:t>‘	hello world’</a:t>
            </a:r>
            <a:r>
              <a:rPr lang="en-IN" sz="2000" dirty="0"/>
              <a:t>	</a:t>
            </a:r>
          </a:p>
          <a:p>
            <a:pPr marL="0" indent="0">
              <a:buNone/>
            </a:pPr>
            <a:endParaRPr lang="en-IN" sz="2000" dirty="0" smtClean="0"/>
          </a:p>
          <a:p>
            <a:pPr marL="0" indent="0">
              <a:buNone/>
            </a:pPr>
            <a:r>
              <a:rPr lang="en-IN" sz="2000" dirty="0"/>
              <a:t>	s = ‘123_@python programming@%’</a:t>
            </a:r>
          </a:p>
          <a:p>
            <a:pPr marL="0" indent="0">
              <a:buNone/>
            </a:pPr>
            <a:r>
              <a:rPr lang="en-IN" sz="2000" dirty="0"/>
              <a:t>	</a:t>
            </a:r>
            <a:r>
              <a:rPr lang="en-IN" sz="2000" dirty="0" err="1" smtClean="0"/>
              <a:t>s.rstrip</a:t>
            </a:r>
            <a:r>
              <a:rPr lang="en-IN" sz="2000" dirty="0"/>
              <a:t>(‘1_23%’)</a:t>
            </a:r>
          </a:p>
          <a:p>
            <a:pPr marL="0" indent="0">
              <a:buNone/>
            </a:pPr>
            <a:r>
              <a:rPr lang="en-IN" sz="2000" dirty="0" smtClean="0"/>
              <a:t>	‘123</a:t>
            </a:r>
            <a:r>
              <a:rPr lang="en-IN" sz="2000" dirty="0"/>
              <a:t> _@python </a:t>
            </a:r>
            <a:r>
              <a:rPr lang="en-IN" sz="2000" dirty="0" smtClean="0"/>
              <a:t>programming@’</a:t>
            </a:r>
            <a:endParaRPr lang="en-IN" sz="2000" dirty="0"/>
          </a:p>
        </p:txBody>
      </p:sp>
    </p:spTree>
    <p:extLst>
      <p:ext uri="{BB962C8B-B14F-4D97-AF65-F5344CB8AC3E}">
        <p14:creationId xmlns:p14="http://schemas.microsoft.com/office/powerpoint/2010/main" val="7901469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95173"/>
            <a:ext cx="10895106" cy="1325563"/>
          </a:xfrm>
        </p:spPr>
        <p:txBody>
          <a:bodyPr>
            <a:normAutofit/>
          </a:bodyPr>
          <a:lstStyle/>
          <a:p>
            <a:r>
              <a:rPr lang="en-IN" sz="3200" b="1" dirty="0" smtClean="0"/>
              <a:t>BOOLEAN METHODS</a:t>
            </a:r>
            <a:endParaRPr lang="en-IN" sz="3200" b="1" dirty="0"/>
          </a:p>
        </p:txBody>
      </p:sp>
      <p:sp>
        <p:nvSpPr>
          <p:cNvPr id="3" name="Content Placeholder 2"/>
          <p:cNvSpPr>
            <a:spLocks noGrp="1"/>
          </p:cNvSpPr>
          <p:nvPr>
            <p:ph idx="1"/>
          </p:nvPr>
        </p:nvSpPr>
        <p:spPr>
          <a:xfrm>
            <a:off x="458694" y="1595536"/>
            <a:ext cx="11274612" cy="4777272"/>
          </a:xfrm>
        </p:spPr>
        <p:txBody>
          <a:bodyPr>
            <a:normAutofit/>
          </a:bodyPr>
          <a:lstStyle/>
          <a:p>
            <a:pPr marL="0" indent="0">
              <a:buNone/>
            </a:pPr>
            <a:r>
              <a:rPr lang="en-IN" sz="2000" dirty="0" smtClean="0"/>
              <a:t>It returns either True or False</a:t>
            </a:r>
          </a:p>
          <a:p>
            <a:endParaRPr lang="en-IN" sz="2000" dirty="0" smtClean="0"/>
          </a:p>
          <a:p>
            <a:pPr marL="0" indent="0">
              <a:buNone/>
            </a:pPr>
            <a:r>
              <a:rPr lang="en-IN" b="1" u="sng" dirty="0" smtClean="0"/>
              <a:t>startswith()</a:t>
            </a:r>
          </a:p>
          <a:p>
            <a:r>
              <a:rPr lang="en-IN" sz="2000" dirty="0" smtClean="0"/>
              <a:t>It returns True if the string starts with the specified value / character</a:t>
            </a:r>
          </a:p>
          <a:p>
            <a:r>
              <a:rPr lang="en-IN" sz="2000" dirty="0" smtClean="0"/>
              <a:t>Syntax: </a:t>
            </a:r>
            <a:r>
              <a:rPr lang="en-IN" sz="2000" b="1" dirty="0" err="1" smtClean="0"/>
              <a:t>Var_name.startswith</a:t>
            </a:r>
            <a:r>
              <a:rPr lang="en-IN" sz="2000" b="1" dirty="0" smtClean="0"/>
              <a:t>(</a:t>
            </a:r>
            <a:r>
              <a:rPr lang="en-IN" sz="2000" b="1" dirty="0" err="1" smtClean="0"/>
              <a:t>value,si,ei</a:t>
            </a:r>
            <a:r>
              <a:rPr lang="en-IN" sz="2000" b="1" dirty="0" smtClean="0"/>
              <a:t>)</a:t>
            </a:r>
          </a:p>
          <a:p>
            <a:pPr marL="0" indent="0">
              <a:buNone/>
            </a:pPr>
            <a:endParaRPr lang="en-IN" sz="2000" b="1" dirty="0"/>
          </a:p>
          <a:p>
            <a:pPr marL="0" indent="0">
              <a:buNone/>
            </a:pPr>
            <a:r>
              <a:rPr lang="en-IN" sz="2000" dirty="0" smtClean="0"/>
              <a:t>	s =</a:t>
            </a:r>
            <a:r>
              <a:rPr lang="en-IN" sz="2000" b="1" dirty="0" smtClean="0"/>
              <a:t> </a:t>
            </a:r>
            <a:r>
              <a:rPr lang="en-IN" sz="2000" dirty="0" smtClean="0"/>
              <a:t>‘hello world’			s = ‘Life is beautiful’		s = ‘</a:t>
            </a:r>
            <a:r>
              <a:rPr lang="en-IN" sz="2000" dirty="0"/>
              <a:t>Life is beautiful’</a:t>
            </a:r>
            <a:endParaRPr lang="en-IN" sz="2000" dirty="0" smtClean="0"/>
          </a:p>
          <a:p>
            <a:pPr marL="0" indent="0">
              <a:buNone/>
            </a:pPr>
            <a:r>
              <a:rPr lang="en-IN" sz="2000" dirty="0"/>
              <a:t>	</a:t>
            </a:r>
            <a:r>
              <a:rPr lang="en-IN" sz="2000" dirty="0" err="1" smtClean="0"/>
              <a:t>s.startswith</a:t>
            </a:r>
            <a:r>
              <a:rPr lang="en-IN" sz="2000" dirty="0" smtClean="0"/>
              <a:t>(‘h’)			</a:t>
            </a:r>
            <a:r>
              <a:rPr lang="en-IN" sz="2000" dirty="0" err="1" smtClean="0"/>
              <a:t>s.startswith</a:t>
            </a:r>
            <a:r>
              <a:rPr lang="en-IN" sz="2000" dirty="0" smtClean="0"/>
              <a:t>(‘i’, 5)		</a:t>
            </a:r>
            <a:r>
              <a:rPr lang="en-IN" sz="2000" dirty="0" err="1" smtClean="0"/>
              <a:t>s.startswith</a:t>
            </a:r>
            <a:r>
              <a:rPr lang="en-IN" sz="2000" dirty="0" smtClean="0"/>
              <a:t>(‘i’)</a:t>
            </a:r>
          </a:p>
          <a:p>
            <a:pPr marL="0" indent="0">
              <a:buNone/>
            </a:pPr>
            <a:r>
              <a:rPr lang="en-IN" sz="2000" dirty="0"/>
              <a:t>	</a:t>
            </a:r>
            <a:r>
              <a:rPr lang="en-IN" sz="2000" dirty="0" smtClean="0"/>
              <a:t>True				True				False</a:t>
            </a:r>
            <a:endParaRPr lang="en-IN" sz="2000" dirty="0"/>
          </a:p>
        </p:txBody>
      </p:sp>
    </p:spTree>
    <p:extLst>
      <p:ext uri="{BB962C8B-B14F-4D97-AF65-F5344CB8AC3E}">
        <p14:creationId xmlns:p14="http://schemas.microsoft.com/office/powerpoint/2010/main" val="7874755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1372" y="242596"/>
            <a:ext cx="11274612" cy="6615404"/>
          </a:xfrm>
        </p:spPr>
        <p:txBody>
          <a:bodyPr/>
          <a:lstStyle/>
          <a:p>
            <a:pPr marL="0" indent="0">
              <a:buNone/>
            </a:pPr>
            <a:r>
              <a:rPr lang="en-IN" b="1" u="sng" dirty="0" err="1" smtClean="0"/>
              <a:t>endswith</a:t>
            </a:r>
            <a:r>
              <a:rPr lang="en-IN" b="1" u="sng" dirty="0" smtClean="0"/>
              <a:t>( )</a:t>
            </a:r>
          </a:p>
          <a:p>
            <a:r>
              <a:rPr lang="en-IN" sz="2000" dirty="0" smtClean="0"/>
              <a:t>It returns True if the string ends with specified value / character </a:t>
            </a:r>
            <a:r>
              <a:rPr lang="en-IN" sz="2000" dirty="0" err="1" smtClean="0"/>
              <a:t>orelse</a:t>
            </a:r>
            <a:r>
              <a:rPr lang="en-IN" sz="2000" dirty="0" smtClean="0"/>
              <a:t> False</a:t>
            </a:r>
          </a:p>
          <a:p>
            <a:r>
              <a:rPr lang="en-IN" sz="2000" dirty="0" smtClean="0"/>
              <a:t>Syntax: </a:t>
            </a:r>
            <a:r>
              <a:rPr lang="en-IN" sz="2000" b="1" dirty="0" err="1" smtClean="0"/>
              <a:t>Var_name.endswith</a:t>
            </a:r>
            <a:r>
              <a:rPr lang="en-IN" sz="2000" b="1" dirty="0" smtClean="0"/>
              <a:t>(value, </a:t>
            </a:r>
            <a:r>
              <a:rPr lang="en-IN" sz="2000" b="1" dirty="0" err="1" smtClean="0"/>
              <a:t>si</a:t>
            </a:r>
            <a:r>
              <a:rPr lang="en-IN" sz="2000" b="1" dirty="0" smtClean="0"/>
              <a:t>, </a:t>
            </a:r>
            <a:r>
              <a:rPr lang="en-IN" sz="2000" b="1" dirty="0" err="1" smtClean="0"/>
              <a:t>ei</a:t>
            </a:r>
            <a:r>
              <a:rPr lang="en-IN" sz="2000" b="1" dirty="0" smtClean="0"/>
              <a:t>)</a:t>
            </a:r>
            <a:endParaRPr lang="en-IN" sz="2000" dirty="0"/>
          </a:p>
          <a:p>
            <a:pPr marL="0" indent="0">
              <a:buNone/>
            </a:pPr>
            <a:r>
              <a:rPr lang="en-IN" sz="2000" dirty="0" smtClean="0"/>
              <a:t>	s = ‘hello world’				s = ‘hello world’</a:t>
            </a:r>
          </a:p>
          <a:p>
            <a:pPr marL="0" indent="0">
              <a:buNone/>
            </a:pPr>
            <a:r>
              <a:rPr lang="en-IN" sz="2000" dirty="0"/>
              <a:t>	</a:t>
            </a:r>
            <a:r>
              <a:rPr lang="en-IN" sz="2000" dirty="0" err="1" smtClean="0"/>
              <a:t>s.endswith</a:t>
            </a:r>
            <a:r>
              <a:rPr lang="en-IN" sz="2000" dirty="0" smtClean="0"/>
              <a:t>(‘d’)				</a:t>
            </a:r>
            <a:r>
              <a:rPr lang="en-IN" sz="2000" dirty="0" err="1" smtClean="0"/>
              <a:t>s.endswith</a:t>
            </a:r>
            <a:r>
              <a:rPr lang="en-IN" sz="2000" dirty="0" smtClean="0"/>
              <a:t>(‘o’, 0, 5)</a:t>
            </a:r>
          </a:p>
          <a:p>
            <a:pPr marL="0" indent="0">
              <a:buNone/>
            </a:pPr>
            <a:r>
              <a:rPr lang="en-IN" sz="2000" dirty="0"/>
              <a:t>	</a:t>
            </a:r>
            <a:r>
              <a:rPr lang="en-IN" sz="2000" dirty="0" smtClean="0"/>
              <a:t>True					True</a:t>
            </a:r>
          </a:p>
          <a:p>
            <a:pPr marL="0" indent="0">
              <a:buNone/>
            </a:pPr>
            <a:endParaRPr lang="en-IN" sz="2000" dirty="0" smtClean="0"/>
          </a:p>
          <a:p>
            <a:pPr marL="0" indent="0">
              <a:buNone/>
            </a:pPr>
            <a:r>
              <a:rPr lang="en-IN" b="1" u="sng" dirty="0"/>
              <a:t>i</a:t>
            </a:r>
            <a:r>
              <a:rPr lang="en-IN" b="1" u="sng" dirty="0" smtClean="0"/>
              <a:t>s upper( )</a:t>
            </a:r>
            <a:endParaRPr lang="en-IN" b="1" u="sng" dirty="0"/>
          </a:p>
          <a:p>
            <a:r>
              <a:rPr lang="en-IN" sz="2000" dirty="0" smtClean="0"/>
              <a:t>It returns True if the string </a:t>
            </a:r>
            <a:r>
              <a:rPr lang="en-IN" sz="2000" dirty="0"/>
              <a:t>i</a:t>
            </a:r>
            <a:r>
              <a:rPr lang="en-IN" sz="2000" dirty="0" smtClean="0"/>
              <a:t>s in upper case </a:t>
            </a:r>
            <a:r>
              <a:rPr lang="en-IN" sz="2000" dirty="0" err="1" smtClean="0"/>
              <a:t>orelse</a:t>
            </a:r>
            <a:r>
              <a:rPr lang="en-IN" sz="2000" dirty="0" smtClean="0"/>
              <a:t> False</a:t>
            </a:r>
          </a:p>
          <a:p>
            <a:r>
              <a:rPr lang="en-IN" sz="2000" dirty="0" smtClean="0"/>
              <a:t>Syntax: </a:t>
            </a:r>
            <a:r>
              <a:rPr lang="en-IN" sz="2000" b="1" dirty="0" err="1" smtClean="0"/>
              <a:t>Var_name.isupper</a:t>
            </a:r>
            <a:r>
              <a:rPr lang="en-IN" sz="2000" b="1" dirty="0" smtClean="0"/>
              <a:t>( )</a:t>
            </a:r>
          </a:p>
          <a:p>
            <a:pPr marL="0" indent="0">
              <a:buNone/>
            </a:pPr>
            <a:r>
              <a:rPr lang="en-IN" sz="2000" b="1" dirty="0" smtClean="0"/>
              <a:t>	</a:t>
            </a:r>
            <a:r>
              <a:rPr lang="en-IN" sz="2000" dirty="0" smtClean="0"/>
              <a:t>s = ‘HELLO WORLD’			s </a:t>
            </a:r>
            <a:r>
              <a:rPr lang="en-IN" sz="2000" dirty="0"/>
              <a:t>= </a:t>
            </a:r>
            <a:r>
              <a:rPr lang="en-IN" sz="2000" dirty="0" smtClean="0"/>
              <a:t>'hello </a:t>
            </a:r>
            <a:r>
              <a:rPr lang="en-IN" sz="2000" dirty="0"/>
              <a:t>WORLD'</a:t>
            </a:r>
            <a:endParaRPr lang="en-IN" sz="2000" dirty="0" smtClean="0"/>
          </a:p>
          <a:p>
            <a:pPr marL="0" indent="0">
              <a:buNone/>
            </a:pPr>
            <a:r>
              <a:rPr lang="en-IN" sz="2000" dirty="0"/>
              <a:t>	</a:t>
            </a:r>
            <a:r>
              <a:rPr lang="en-IN" sz="2000" dirty="0" err="1" smtClean="0"/>
              <a:t>s.isupper</a:t>
            </a:r>
            <a:r>
              <a:rPr lang="en-IN" sz="2000" dirty="0" smtClean="0"/>
              <a:t>( )				</a:t>
            </a:r>
            <a:r>
              <a:rPr lang="en-IN" sz="2000" dirty="0" err="1" smtClean="0"/>
              <a:t>s.isupper</a:t>
            </a:r>
            <a:r>
              <a:rPr lang="en-IN" sz="2000" dirty="0" smtClean="0"/>
              <a:t>( )</a:t>
            </a:r>
          </a:p>
          <a:p>
            <a:pPr marL="0" indent="0">
              <a:buNone/>
            </a:pPr>
            <a:r>
              <a:rPr lang="en-IN" sz="2000" dirty="0"/>
              <a:t>	</a:t>
            </a:r>
            <a:r>
              <a:rPr lang="en-IN" sz="2000" dirty="0" smtClean="0"/>
              <a:t>True  					False</a:t>
            </a:r>
            <a:endParaRPr lang="en-IN" sz="2000" dirty="0"/>
          </a:p>
        </p:txBody>
      </p:sp>
    </p:spTree>
    <p:extLst>
      <p:ext uri="{BB962C8B-B14F-4D97-AF65-F5344CB8AC3E}">
        <p14:creationId xmlns:p14="http://schemas.microsoft.com/office/powerpoint/2010/main" val="15215659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033" y="289250"/>
            <a:ext cx="11274612" cy="6382138"/>
          </a:xfrm>
        </p:spPr>
        <p:txBody>
          <a:bodyPr/>
          <a:lstStyle/>
          <a:p>
            <a:pPr marL="0" indent="0">
              <a:buNone/>
            </a:pPr>
            <a:r>
              <a:rPr lang="en-IN" b="1" u="sng" dirty="0" err="1" smtClean="0"/>
              <a:t>islower</a:t>
            </a:r>
            <a:r>
              <a:rPr lang="en-IN" b="1" u="sng" dirty="0" smtClean="0"/>
              <a:t>( )</a:t>
            </a:r>
          </a:p>
          <a:p>
            <a:r>
              <a:rPr lang="en-IN" sz="2000" dirty="0" smtClean="0"/>
              <a:t>It returns True if the string is in lower </a:t>
            </a:r>
            <a:r>
              <a:rPr lang="en-IN" sz="2000" dirty="0" err="1" smtClean="0"/>
              <a:t>orelse</a:t>
            </a:r>
            <a:r>
              <a:rPr lang="en-IN" sz="2000" dirty="0" smtClean="0"/>
              <a:t> False</a:t>
            </a:r>
          </a:p>
          <a:p>
            <a:r>
              <a:rPr lang="en-IN" sz="2000" dirty="0" smtClean="0"/>
              <a:t>Syntax: </a:t>
            </a:r>
            <a:r>
              <a:rPr lang="en-IN" sz="2000" b="1" dirty="0" err="1" smtClean="0"/>
              <a:t>Var_name.islower</a:t>
            </a:r>
            <a:r>
              <a:rPr lang="en-IN" sz="2000" b="1" dirty="0" smtClean="0"/>
              <a:t>()</a:t>
            </a:r>
            <a:endParaRPr lang="en-IN" sz="2000" dirty="0" smtClean="0"/>
          </a:p>
          <a:p>
            <a:pPr marL="0" indent="0">
              <a:buNone/>
            </a:pPr>
            <a:r>
              <a:rPr lang="en-IN" sz="2000" dirty="0"/>
              <a:t>	</a:t>
            </a:r>
            <a:r>
              <a:rPr lang="en-IN" sz="2000" dirty="0" smtClean="0"/>
              <a:t>s = ‘hello world’				</a:t>
            </a:r>
            <a:r>
              <a:rPr lang="en-IN" sz="2000" dirty="0"/>
              <a:t>s = 'hello WORLD</a:t>
            </a:r>
            <a:r>
              <a:rPr lang="en-IN" sz="2000" dirty="0" smtClean="0"/>
              <a:t>'</a:t>
            </a:r>
          </a:p>
          <a:p>
            <a:pPr marL="0" indent="0">
              <a:buNone/>
            </a:pPr>
            <a:r>
              <a:rPr lang="en-IN" sz="2000" dirty="0"/>
              <a:t>	</a:t>
            </a:r>
            <a:r>
              <a:rPr lang="en-IN" sz="2000" dirty="0" err="1" smtClean="0"/>
              <a:t>s.islower</a:t>
            </a:r>
            <a:r>
              <a:rPr lang="en-IN" sz="2000" dirty="0" smtClean="0"/>
              <a:t>()				</a:t>
            </a:r>
            <a:r>
              <a:rPr lang="en-IN" sz="2000" dirty="0" err="1" smtClean="0"/>
              <a:t>s.islower</a:t>
            </a:r>
            <a:r>
              <a:rPr lang="en-IN" sz="2000" dirty="0" smtClean="0"/>
              <a:t>()</a:t>
            </a:r>
          </a:p>
          <a:p>
            <a:pPr marL="0" indent="0">
              <a:buNone/>
            </a:pPr>
            <a:r>
              <a:rPr lang="en-IN" sz="2000" dirty="0"/>
              <a:t>	</a:t>
            </a:r>
            <a:r>
              <a:rPr lang="en-IN" sz="2000" dirty="0" smtClean="0"/>
              <a:t>True					False</a:t>
            </a:r>
          </a:p>
          <a:p>
            <a:pPr marL="0" indent="0">
              <a:buNone/>
            </a:pPr>
            <a:endParaRPr lang="en-IN" sz="2000" dirty="0" smtClean="0"/>
          </a:p>
          <a:p>
            <a:pPr marL="0" indent="0">
              <a:buNone/>
            </a:pPr>
            <a:r>
              <a:rPr lang="en-IN" b="1" u="sng" dirty="0" err="1" smtClean="0"/>
              <a:t>isalnum</a:t>
            </a:r>
            <a:r>
              <a:rPr lang="en-IN" b="1" u="sng" dirty="0" smtClean="0"/>
              <a:t>( )</a:t>
            </a:r>
            <a:endParaRPr lang="en-IN" u="sng" dirty="0" smtClean="0"/>
          </a:p>
          <a:p>
            <a:r>
              <a:rPr lang="en-IN" sz="2000" dirty="0" smtClean="0"/>
              <a:t>It can contain only alphabets, only numbers and combination</a:t>
            </a:r>
          </a:p>
          <a:p>
            <a:r>
              <a:rPr lang="en-IN" sz="2000" dirty="0" smtClean="0"/>
              <a:t>Syntax: </a:t>
            </a:r>
            <a:r>
              <a:rPr lang="en-IN" sz="2000" b="1" dirty="0" err="1" smtClean="0"/>
              <a:t>Vsr_name.isalnum</a:t>
            </a:r>
            <a:r>
              <a:rPr lang="en-IN" sz="2000" b="1" dirty="0" smtClean="0"/>
              <a:t>()</a:t>
            </a:r>
            <a:endParaRPr lang="en-IN" sz="2000" dirty="0" smtClean="0"/>
          </a:p>
          <a:p>
            <a:pPr marL="0" indent="0">
              <a:buNone/>
            </a:pPr>
            <a:r>
              <a:rPr lang="en-IN" sz="2000" dirty="0" smtClean="0"/>
              <a:t>	s </a:t>
            </a:r>
            <a:r>
              <a:rPr lang="en-IN" sz="2000" dirty="0"/>
              <a:t>= ‘hello world</a:t>
            </a:r>
            <a:r>
              <a:rPr lang="en-IN" sz="2000" dirty="0" smtClean="0"/>
              <a:t>’			s = ‘hello 143’		s = ‘123456’</a:t>
            </a:r>
          </a:p>
          <a:p>
            <a:pPr marL="0" indent="0">
              <a:buNone/>
            </a:pPr>
            <a:r>
              <a:rPr lang="en-IN" sz="2000" dirty="0"/>
              <a:t>	</a:t>
            </a:r>
            <a:r>
              <a:rPr lang="en-IN" sz="2000" dirty="0" err="1" smtClean="0"/>
              <a:t>s.isalnum</a:t>
            </a:r>
            <a:r>
              <a:rPr lang="en-IN" sz="2000" dirty="0" smtClean="0"/>
              <a:t>()			</a:t>
            </a:r>
            <a:r>
              <a:rPr lang="en-IN" sz="2000" dirty="0" err="1" smtClean="0"/>
              <a:t>s.isalnum</a:t>
            </a:r>
            <a:r>
              <a:rPr lang="en-IN" sz="2000" dirty="0" smtClean="0"/>
              <a:t>()		</a:t>
            </a:r>
            <a:r>
              <a:rPr lang="en-IN" sz="2000" dirty="0" err="1" smtClean="0"/>
              <a:t>s.isalnum</a:t>
            </a:r>
            <a:r>
              <a:rPr lang="en-IN" sz="2000" dirty="0" smtClean="0"/>
              <a:t>()</a:t>
            </a:r>
          </a:p>
          <a:p>
            <a:pPr marL="0" indent="0">
              <a:buNone/>
            </a:pPr>
            <a:r>
              <a:rPr lang="en-IN" sz="2000" dirty="0"/>
              <a:t>	</a:t>
            </a:r>
            <a:r>
              <a:rPr lang="en-IN" sz="2000" dirty="0" smtClean="0"/>
              <a:t>True				True			True</a:t>
            </a:r>
            <a:endParaRPr lang="en-IN" sz="2000" dirty="0"/>
          </a:p>
        </p:txBody>
      </p:sp>
    </p:spTree>
    <p:extLst>
      <p:ext uri="{BB962C8B-B14F-4D97-AF65-F5344CB8AC3E}">
        <p14:creationId xmlns:p14="http://schemas.microsoft.com/office/powerpoint/2010/main" val="32848217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363894"/>
            <a:ext cx="11274612" cy="6494106"/>
          </a:xfrm>
        </p:spPr>
        <p:txBody>
          <a:bodyPr>
            <a:normAutofit/>
          </a:bodyPr>
          <a:lstStyle/>
          <a:p>
            <a:pPr marL="0" indent="0">
              <a:buNone/>
            </a:pPr>
            <a:r>
              <a:rPr lang="en-IN" b="1" u="sng" dirty="0" err="1" smtClean="0"/>
              <a:t>isdigit</a:t>
            </a:r>
            <a:r>
              <a:rPr lang="en-IN" b="1" u="sng" dirty="0" smtClean="0"/>
              <a:t>()</a:t>
            </a:r>
            <a:endParaRPr lang="en-IN" u="sng" dirty="0" smtClean="0"/>
          </a:p>
          <a:p>
            <a:r>
              <a:rPr lang="en-IN" sz="2000" dirty="0" smtClean="0"/>
              <a:t>It returns True if string contains only digits</a:t>
            </a:r>
          </a:p>
          <a:p>
            <a:r>
              <a:rPr lang="en-IN" sz="2000" dirty="0"/>
              <a:t>S</a:t>
            </a:r>
            <a:r>
              <a:rPr lang="en-IN" sz="2000" dirty="0" smtClean="0"/>
              <a:t>yntax: </a:t>
            </a:r>
            <a:r>
              <a:rPr lang="en-IN" sz="2000" b="1" dirty="0" err="1" smtClean="0"/>
              <a:t>Var_name.isdigit</a:t>
            </a:r>
            <a:r>
              <a:rPr lang="en-IN" sz="2000" b="1" dirty="0" smtClean="0"/>
              <a:t>()</a:t>
            </a:r>
          </a:p>
          <a:p>
            <a:pPr marL="0" indent="0">
              <a:buNone/>
            </a:pPr>
            <a:r>
              <a:rPr lang="en-IN" sz="2000" dirty="0"/>
              <a:t>	</a:t>
            </a:r>
            <a:r>
              <a:rPr lang="en-IN" sz="2000" dirty="0" smtClean="0"/>
              <a:t>s = ‘123456’				s = ‘hello 123’</a:t>
            </a:r>
          </a:p>
          <a:p>
            <a:pPr marL="0" indent="0">
              <a:buNone/>
            </a:pPr>
            <a:r>
              <a:rPr lang="en-IN" sz="2000" dirty="0"/>
              <a:t>	</a:t>
            </a:r>
            <a:r>
              <a:rPr lang="en-IN" sz="2000" dirty="0" err="1" smtClean="0"/>
              <a:t>s.isdigit</a:t>
            </a:r>
            <a:r>
              <a:rPr lang="en-IN" sz="2000" dirty="0" smtClean="0"/>
              <a:t>()				</a:t>
            </a:r>
            <a:r>
              <a:rPr lang="en-IN" sz="2000" dirty="0" err="1" smtClean="0"/>
              <a:t>s.isdigit</a:t>
            </a:r>
            <a:r>
              <a:rPr lang="en-IN" sz="2000" dirty="0" smtClean="0"/>
              <a:t>()</a:t>
            </a:r>
          </a:p>
          <a:p>
            <a:pPr marL="0" indent="0">
              <a:buNone/>
            </a:pPr>
            <a:r>
              <a:rPr lang="en-IN" sz="2000" dirty="0"/>
              <a:t>	</a:t>
            </a:r>
            <a:r>
              <a:rPr lang="en-IN" sz="2000" dirty="0" smtClean="0"/>
              <a:t>True					False</a:t>
            </a:r>
          </a:p>
          <a:p>
            <a:pPr marL="0" indent="0">
              <a:buNone/>
            </a:pPr>
            <a:endParaRPr lang="en-IN" sz="2000" dirty="0"/>
          </a:p>
          <a:p>
            <a:pPr marL="0" indent="0">
              <a:buNone/>
            </a:pPr>
            <a:r>
              <a:rPr lang="en-IN" b="1" u="sng" dirty="0" err="1" smtClean="0"/>
              <a:t>isspace</a:t>
            </a:r>
            <a:r>
              <a:rPr lang="en-IN" b="1" u="sng" dirty="0" smtClean="0"/>
              <a:t>( )</a:t>
            </a:r>
          </a:p>
          <a:p>
            <a:r>
              <a:rPr lang="en-IN" sz="2000" dirty="0" smtClean="0"/>
              <a:t>It returns True if the string contains only space </a:t>
            </a:r>
            <a:r>
              <a:rPr lang="en-IN" sz="2000" dirty="0" err="1" smtClean="0"/>
              <a:t>orelse</a:t>
            </a:r>
            <a:r>
              <a:rPr lang="en-IN" sz="2000" dirty="0" smtClean="0"/>
              <a:t> False</a:t>
            </a:r>
          </a:p>
          <a:p>
            <a:r>
              <a:rPr lang="en-IN" sz="2000" dirty="0" smtClean="0"/>
              <a:t>Syntax: </a:t>
            </a:r>
            <a:r>
              <a:rPr lang="en-IN" sz="2000" b="1" dirty="0" err="1" smtClean="0"/>
              <a:t>Var_name.isspace</a:t>
            </a:r>
            <a:r>
              <a:rPr lang="en-IN" sz="2000" b="1" dirty="0" smtClean="0"/>
              <a:t>()</a:t>
            </a:r>
          </a:p>
          <a:p>
            <a:pPr marL="0" indent="0">
              <a:buNone/>
            </a:pPr>
            <a:r>
              <a:rPr lang="en-IN" sz="2000" b="1" dirty="0"/>
              <a:t>	</a:t>
            </a:r>
            <a:r>
              <a:rPr lang="en-IN" sz="2000" dirty="0" smtClean="0"/>
              <a:t>s = ‘hello world’			s = ‘		’</a:t>
            </a:r>
          </a:p>
          <a:p>
            <a:pPr marL="0" indent="0">
              <a:buNone/>
            </a:pPr>
            <a:r>
              <a:rPr lang="en-IN" sz="2000" dirty="0"/>
              <a:t>	</a:t>
            </a:r>
            <a:r>
              <a:rPr lang="en-IN" sz="2000" dirty="0" err="1" smtClean="0"/>
              <a:t>s.isspace</a:t>
            </a:r>
            <a:r>
              <a:rPr lang="en-IN" sz="2000" dirty="0" smtClean="0"/>
              <a:t>()			</a:t>
            </a:r>
            <a:r>
              <a:rPr lang="en-IN" sz="2000" dirty="0" err="1" smtClean="0"/>
              <a:t>s.isspace</a:t>
            </a:r>
            <a:r>
              <a:rPr lang="en-IN" sz="2000" dirty="0" smtClean="0"/>
              <a:t>()</a:t>
            </a:r>
          </a:p>
          <a:p>
            <a:pPr marL="0" indent="0">
              <a:buNone/>
            </a:pPr>
            <a:r>
              <a:rPr lang="en-IN" sz="2000" dirty="0"/>
              <a:t>	</a:t>
            </a:r>
            <a:r>
              <a:rPr lang="en-IN" sz="2000" dirty="0" smtClean="0"/>
              <a:t>False				True</a:t>
            </a:r>
            <a:endParaRPr lang="en-IN" sz="2000" dirty="0"/>
          </a:p>
        </p:txBody>
      </p:sp>
    </p:spTree>
    <p:extLst>
      <p:ext uri="{BB962C8B-B14F-4D97-AF65-F5344CB8AC3E}">
        <p14:creationId xmlns:p14="http://schemas.microsoft.com/office/powerpoint/2010/main" val="139992844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0895106" cy="5633824"/>
          </a:xfrm>
        </p:spPr>
        <p:txBody>
          <a:bodyPr>
            <a:normAutofit/>
          </a:bodyPr>
          <a:lstStyle/>
          <a:p>
            <a:pPr algn="ctr"/>
            <a:r>
              <a:rPr lang="en-IN" sz="3600" b="1" dirty="0" smtClean="0"/>
              <a:t>Presentation 14</a:t>
            </a:r>
            <a:br>
              <a:rPr lang="en-IN" sz="3600" b="1" dirty="0" smtClean="0"/>
            </a:br>
            <a:r>
              <a:rPr lang="en-IN" sz="2800" b="1" dirty="0"/>
              <a:t/>
            </a:r>
            <a:br>
              <a:rPr lang="en-IN" sz="2800" b="1" dirty="0"/>
            </a:br>
            <a:r>
              <a:rPr lang="en-US" sz="3200" b="1" dirty="0" smtClean="0"/>
              <a:t>List </a:t>
            </a:r>
            <a:r>
              <a:rPr lang="en-US" sz="3200" b="1" dirty="0" err="1"/>
              <a:t>datatype</a:t>
            </a:r>
            <a:r>
              <a:rPr lang="en-US" sz="3200" b="1" dirty="0"/>
              <a:t>: </a:t>
            </a:r>
            <a:r>
              <a:rPr lang="en-US" sz="2800" dirty="0" smtClean="0"/>
              <a:t/>
            </a:r>
            <a:br>
              <a:rPr lang="en-US" sz="2800" dirty="0" smtClean="0"/>
            </a:br>
            <a:r>
              <a:rPr lang="en-US" sz="2800" dirty="0" smtClean="0"/>
              <a:t>Intro</a:t>
            </a:r>
            <a:r>
              <a:rPr lang="en-US" sz="2800" dirty="0"/>
              <a:t>, Indexing, Indexing and </a:t>
            </a:r>
            <a:r>
              <a:rPr lang="en-US" sz="2800" dirty="0" smtClean="0"/>
              <a:t>Slicing </a:t>
            </a:r>
            <a:r>
              <a:rPr lang="en-US" sz="2800" b="1" dirty="0" smtClean="0"/>
              <a:t/>
            </a:r>
            <a:br>
              <a:rPr lang="en-US" sz="2800" b="1" dirty="0" smtClean="0"/>
            </a:br>
            <a:r>
              <a:rPr lang="en-US" sz="2800" dirty="0" smtClean="0"/>
              <a:t>Memory Management in List </a:t>
            </a:r>
            <a:br>
              <a:rPr lang="en-US" sz="2800" dirty="0" smtClean="0"/>
            </a:br>
            <a:r>
              <a:rPr lang="en-US" sz="2800" dirty="0" smtClean="0"/>
              <a:t>Modification </a:t>
            </a:r>
            <a:r>
              <a:rPr lang="en-US" sz="2800" dirty="0"/>
              <a:t>done on </a:t>
            </a:r>
            <a:r>
              <a:rPr lang="en-US" sz="2800" dirty="0" smtClean="0"/>
              <a:t>list </a:t>
            </a:r>
            <a:endParaRPr lang="en-IN" sz="2800" dirty="0"/>
          </a:p>
        </p:txBody>
      </p:sp>
    </p:spTree>
    <p:extLst>
      <p:ext uri="{BB962C8B-B14F-4D97-AF65-F5344CB8AC3E}">
        <p14:creationId xmlns:p14="http://schemas.microsoft.com/office/powerpoint/2010/main" val="123117214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t>LIST</a:t>
            </a:r>
            <a:endParaRPr lang="en-IN" b="1" dirty="0"/>
          </a:p>
        </p:txBody>
      </p:sp>
      <p:sp>
        <p:nvSpPr>
          <p:cNvPr id="3" name="Content Placeholder 2"/>
          <p:cNvSpPr>
            <a:spLocks noGrp="1"/>
          </p:cNvSpPr>
          <p:nvPr>
            <p:ph idx="1"/>
          </p:nvPr>
        </p:nvSpPr>
        <p:spPr>
          <a:xfrm>
            <a:off x="458694" y="1949450"/>
            <a:ext cx="11274612" cy="4908550"/>
          </a:xfrm>
        </p:spPr>
        <p:txBody>
          <a:bodyPr>
            <a:normAutofit/>
          </a:bodyPr>
          <a:lstStyle/>
          <a:p>
            <a:r>
              <a:rPr lang="en-IN" sz="2000" dirty="0" smtClean="0"/>
              <a:t>List is collection of homogeneous and heterogeneous elements separated by comma operator</a:t>
            </a:r>
          </a:p>
          <a:p>
            <a:r>
              <a:rPr lang="en-IN" sz="2000" dirty="0" smtClean="0"/>
              <a:t>Elements in list are ordered</a:t>
            </a:r>
          </a:p>
          <a:p>
            <a:r>
              <a:rPr lang="en-IN" sz="2000" dirty="0" smtClean="0"/>
              <a:t>List can hold duplicates</a:t>
            </a:r>
          </a:p>
          <a:p>
            <a:r>
              <a:rPr lang="en-IN" sz="2000" dirty="0" smtClean="0"/>
              <a:t>It is mutable data types</a:t>
            </a:r>
          </a:p>
          <a:p>
            <a:r>
              <a:rPr lang="en-IN" sz="2000" dirty="0" smtClean="0"/>
              <a:t>Boundary </a:t>
            </a:r>
            <a:r>
              <a:rPr lang="en-IN" sz="2000" dirty="0" smtClean="0">
                <a:sym typeface="Wingdings" pitchFamily="2" charset="2"/>
              </a:rPr>
              <a:t>	[     ]</a:t>
            </a:r>
          </a:p>
          <a:p>
            <a:r>
              <a:rPr lang="en-IN" sz="2000" dirty="0" smtClean="0">
                <a:sym typeface="Wingdings" pitchFamily="2" charset="2"/>
              </a:rPr>
              <a:t>Syntax: </a:t>
            </a:r>
            <a:r>
              <a:rPr lang="en-IN" sz="2000" b="1" dirty="0" err="1" smtClean="0">
                <a:sym typeface="Wingdings" pitchFamily="2" charset="2"/>
              </a:rPr>
              <a:t>Var_name</a:t>
            </a:r>
            <a:r>
              <a:rPr lang="en-IN" sz="2000" b="1" dirty="0" smtClean="0">
                <a:sym typeface="Wingdings" pitchFamily="2" charset="2"/>
              </a:rPr>
              <a:t> = [ele1, ele2, ele3, …….]</a:t>
            </a:r>
          </a:p>
          <a:p>
            <a:r>
              <a:rPr lang="en-IN" sz="2000" dirty="0" smtClean="0">
                <a:sym typeface="Wingdings" pitchFamily="2" charset="2"/>
              </a:rPr>
              <a:t>Length  </a:t>
            </a:r>
            <a:r>
              <a:rPr lang="en-IN" sz="2000" dirty="0" err="1" smtClean="0">
                <a:sym typeface="Wingdings" pitchFamily="2" charset="2"/>
              </a:rPr>
              <a:t>len</a:t>
            </a:r>
            <a:r>
              <a:rPr lang="en-IN" sz="2000" dirty="0" smtClean="0">
                <a:sym typeface="Wingdings" pitchFamily="2" charset="2"/>
              </a:rPr>
              <a:t>(</a:t>
            </a:r>
            <a:r>
              <a:rPr lang="en-IN" sz="2000" dirty="0" err="1" smtClean="0">
                <a:sym typeface="Wingdings" pitchFamily="2" charset="2"/>
              </a:rPr>
              <a:t>Var_name</a:t>
            </a:r>
            <a:r>
              <a:rPr lang="en-IN" sz="2000" dirty="0" smtClean="0">
                <a:sym typeface="Wingdings" pitchFamily="2" charset="2"/>
              </a:rPr>
              <a:t>)</a:t>
            </a:r>
          </a:p>
          <a:p>
            <a:pPr marL="0" indent="0">
              <a:buNone/>
            </a:pPr>
            <a:r>
              <a:rPr lang="en-IN" sz="2000" dirty="0" smtClean="0"/>
              <a:t>	l = [‘apple’, 12, 4+5j, 0.93]</a:t>
            </a:r>
          </a:p>
          <a:p>
            <a:pPr marL="0" indent="0">
              <a:buNone/>
            </a:pPr>
            <a:r>
              <a:rPr lang="en-IN" sz="2000" dirty="0"/>
              <a:t>	</a:t>
            </a:r>
            <a:r>
              <a:rPr lang="en-IN" sz="2000" dirty="0" err="1" smtClean="0"/>
              <a:t>len</a:t>
            </a:r>
            <a:r>
              <a:rPr lang="en-IN" sz="2000" dirty="0" smtClean="0"/>
              <a:t>(l)</a:t>
            </a:r>
          </a:p>
          <a:p>
            <a:pPr marL="0" indent="0">
              <a:buNone/>
            </a:pPr>
            <a:r>
              <a:rPr lang="en-IN" sz="2000" dirty="0"/>
              <a:t>	</a:t>
            </a:r>
            <a:r>
              <a:rPr lang="en-IN" sz="2000" dirty="0" smtClean="0"/>
              <a:t>4</a:t>
            </a:r>
            <a:endParaRPr lang="en-IN" sz="2000" dirty="0"/>
          </a:p>
        </p:txBody>
      </p:sp>
    </p:spTree>
    <p:extLst>
      <p:ext uri="{BB962C8B-B14F-4D97-AF65-F5344CB8AC3E}">
        <p14:creationId xmlns:p14="http://schemas.microsoft.com/office/powerpoint/2010/main" val="242544077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t>MEMORY MANAGEMENT IN LIST</a:t>
            </a:r>
            <a:endParaRPr lang="en-IN" sz="3200" b="1" dirty="0"/>
          </a:p>
        </p:txBody>
      </p:sp>
      <p:pic>
        <p:nvPicPr>
          <p:cNvPr id="2052" name="Picture 4" descr="C:\Users\shaik\OneDrive\Desktop\CLASS NOTES\Automation(Santhosh)\Notes\LI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49" y="1651771"/>
            <a:ext cx="10643216" cy="4359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72813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033" y="0"/>
            <a:ext cx="10895106" cy="1325563"/>
          </a:xfrm>
        </p:spPr>
        <p:txBody>
          <a:bodyPr>
            <a:normAutofit/>
          </a:bodyPr>
          <a:lstStyle/>
          <a:p>
            <a:r>
              <a:rPr lang="en-IN" sz="2800" b="1" u="sng" dirty="0" smtClean="0"/>
              <a:t>INDEXING</a:t>
            </a:r>
            <a:endParaRPr lang="en-IN" sz="2800" b="1" u="sng" dirty="0"/>
          </a:p>
        </p:txBody>
      </p:sp>
      <p:sp>
        <p:nvSpPr>
          <p:cNvPr id="3" name="Content Placeholder 2"/>
          <p:cNvSpPr>
            <a:spLocks noGrp="1"/>
          </p:cNvSpPr>
          <p:nvPr>
            <p:ph idx="1"/>
          </p:nvPr>
        </p:nvSpPr>
        <p:spPr>
          <a:xfrm>
            <a:off x="458694" y="1371599"/>
            <a:ext cx="11274612" cy="5131837"/>
          </a:xfrm>
        </p:spPr>
        <p:txBody>
          <a:bodyPr>
            <a:normAutofit/>
          </a:bodyPr>
          <a:lstStyle/>
          <a:p>
            <a:r>
              <a:rPr lang="en-IN" sz="2000" dirty="0" smtClean="0"/>
              <a:t>The process of extracting single elements from the list is called as indexing</a:t>
            </a:r>
          </a:p>
          <a:p>
            <a:pPr marL="0" indent="0">
              <a:buNone/>
            </a:pPr>
            <a:r>
              <a:rPr lang="en-IN" sz="2000" dirty="0"/>
              <a:t>	</a:t>
            </a:r>
            <a:endParaRPr lang="en-IN" sz="2000" dirty="0" smtClean="0"/>
          </a:p>
          <a:p>
            <a:pPr marL="0" indent="0">
              <a:buNone/>
            </a:pPr>
            <a:r>
              <a:rPr lang="en-IN" sz="2000" dirty="0"/>
              <a:t>	</a:t>
            </a:r>
            <a:r>
              <a:rPr lang="en-IN" sz="2000" dirty="0" smtClean="0"/>
              <a:t>names = [‘apple’, ‘</a:t>
            </a:r>
            <a:r>
              <a:rPr lang="en-IN" sz="2000" dirty="0" err="1" smtClean="0"/>
              <a:t>google</a:t>
            </a:r>
            <a:r>
              <a:rPr lang="en-IN" sz="2000" dirty="0" smtClean="0"/>
              <a:t>’, ‘yahoo’, ‘</a:t>
            </a:r>
            <a:r>
              <a:rPr lang="en-IN" sz="2000" dirty="0" err="1" smtClean="0"/>
              <a:t>gmail</a:t>
            </a:r>
            <a:r>
              <a:rPr lang="en-IN" sz="2000" dirty="0" smtClean="0"/>
              <a:t>’, ‘amazon’, ‘</a:t>
            </a:r>
            <a:r>
              <a:rPr lang="en-IN" sz="2000" dirty="0" err="1" smtClean="0"/>
              <a:t>flipkart</a:t>
            </a:r>
            <a:r>
              <a:rPr lang="en-IN" sz="2000" dirty="0" smtClean="0"/>
              <a:t>’, ‘</a:t>
            </a:r>
            <a:r>
              <a:rPr lang="en-IN" sz="2000" dirty="0" err="1" smtClean="0"/>
              <a:t>walmart</a:t>
            </a:r>
            <a:r>
              <a:rPr lang="en-IN" sz="2000" dirty="0" smtClean="0"/>
              <a:t>’]</a:t>
            </a:r>
          </a:p>
          <a:p>
            <a:pPr marL="0" indent="0">
              <a:buNone/>
            </a:pPr>
            <a:r>
              <a:rPr lang="en-IN" sz="2000" dirty="0"/>
              <a:t>	</a:t>
            </a:r>
            <a:endParaRPr lang="en-IN" sz="2000" dirty="0" smtClean="0"/>
          </a:p>
          <a:p>
            <a:pPr marL="0" indent="0">
              <a:buNone/>
            </a:pPr>
            <a:r>
              <a:rPr lang="en-IN" sz="2000" dirty="0"/>
              <a:t>	</a:t>
            </a:r>
            <a:r>
              <a:rPr lang="en-IN" sz="2000" dirty="0" smtClean="0"/>
              <a:t>names[1]			names[-1]</a:t>
            </a:r>
          </a:p>
          <a:p>
            <a:pPr marL="0" indent="0">
              <a:buNone/>
            </a:pPr>
            <a:r>
              <a:rPr lang="en-IN" sz="2000" dirty="0"/>
              <a:t>	</a:t>
            </a:r>
            <a:r>
              <a:rPr lang="en-IN" sz="2000" dirty="0" smtClean="0"/>
              <a:t>‘</a:t>
            </a:r>
            <a:r>
              <a:rPr lang="en-IN" sz="2000" dirty="0" err="1" smtClean="0"/>
              <a:t>google</a:t>
            </a:r>
            <a:r>
              <a:rPr lang="en-IN" sz="2000" dirty="0" smtClean="0"/>
              <a:t>’				‘</a:t>
            </a:r>
            <a:r>
              <a:rPr lang="en-IN" sz="2000" dirty="0" err="1" smtClean="0"/>
              <a:t>walmart</a:t>
            </a:r>
            <a:r>
              <a:rPr lang="en-IN" sz="2000" dirty="0" smtClean="0"/>
              <a:t>’</a:t>
            </a:r>
          </a:p>
          <a:p>
            <a:pPr marL="0" indent="0">
              <a:buNone/>
            </a:pPr>
            <a:endParaRPr lang="en-IN" sz="2000" dirty="0"/>
          </a:p>
          <a:p>
            <a:pPr marL="0" indent="0">
              <a:buNone/>
            </a:pPr>
            <a:r>
              <a:rPr lang="en-IN" sz="2000" dirty="0" smtClean="0"/>
              <a:t>	names[4]</a:t>
            </a:r>
          </a:p>
          <a:p>
            <a:pPr marL="0" indent="0">
              <a:buNone/>
            </a:pPr>
            <a:r>
              <a:rPr lang="en-IN" sz="2000" dirty="0"/>
              <a:t>	</a:t>
            </a:r>
            <a:r>
              <a:rPr lang="en-IN" sz="2000" dirty="0" smtClean="0"/>
              <a:t>‘amazon’</a:t>
            </a:r>
            <a:endParaRPr lang="en-IN" sz="2000" dirty="0"/>
          </a:p>
        </p:txBody>
      </p:sp>
    </p:spTree>
    <p:extLst>
      <p:ext uri="{BB962C8B-B14F-4D97-AF65-F5344CB8AC3E}">
        <p14:creationId xmlns:p14="http://schemas.microsoft.com/office/powerpoint/2010/main" val="50486050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718456"/>
            <a:ext cx="11274612" cy="5831633"/>
          </a:xfrm>
        </p:spPr>
        <p:txBody>
          <a:bodyPr>
            <a:normAutofit/>
          </a:bodyPr>
          <a:lstStyle/>
          <a:p>
            <a:pPr marL="0" indent="0">
              <a:buNone/>
            </a:pPr>
            <a:r>
              <a:rPr lang="en-IN" sz="2000" dirty="0" smtClean="0"/>
              <a:t>	names </a:t>
            </a:r>
            <a:r>
              <a:rPr lang="en-IN" sz="2000" dirty="0"/>
              <a:t>= [‘apple’, ‘</a:t>
            </a:r>
            <a:r>
              <a:rPr lang="en-IN" sz="2000" dirty="0" err="1"/>
              <a:t>google</a:t>
            </a:r>
            <a:r>
              <a:rPr lang="en-IN" sz="2000" dirty="0"/>
              <a:t>’, ‘yahoo’, </a:t>
            </a:r>
            <a:r>
              <a:rPr lang="en-IN" sz="2000" dirty="0" smtClean="0"/>
              <a:t>[‘</a:t>
            </a:r>
            <a:r>
              <a:rPr lang="en-IN" sz="2000" dirty="0" err="1" smtClean="0"/>
              <a:t>gmail</a:t>
            </a:r>
            <a:r>
              <a:rPr lang="en-IN" sz="2000" dirty="0" smtClean="0"/>
              <a:t>’, ‘amazon’, ‘</a:t>
            </a:r>
            <a:r>
              <a:rPr lang="en-IN" sz="2000" dirty="0" err="1" smtClean="0"/>
              <a:t>flipkart</a:t>
            </a:r>
            <a:r>
              <a:rPr lang="en-IN" sz="2000" dirty="0" smtClean="0"/>
              <a:t>’], </a:t>
            </a:r>
            <a:r>
              <a:rPr lang="en-IN" sz="2000" dirty="0"/>
              <a:t>‘</a:t>
            </a:r>
            <a:r>
              <a:rPr lang="en-IN" sz="2000" dirty="0" err="1"/>
              <a:t>walmart</a:t>
            </a:r>
            <a:r>
              <a:rPr lang="en-IN" sz="2000" dirty="0"/>
              <a:t>’]</a:t>
            </a:r>
          </a:p>
          <a:p>
            <a:pPr marL="0" indent="0">
              <a:buNone/>
            </a:pPr>
            <a:r>
              <a:rPr lang="en-IN" sz="2000" dirty="0" smtClean="0"/>
              <a:t>	names[3]</a:t>
            </a:r>
          </a:p>
          <a:p>
            <a:pPr marL="0" indent="0">
              <a:buNone/>
            </a:pPr>
            <a:r>
              <a:rPr lang="en-IN" sz="2000" dirty="0"/>
              <a:t>	</a:t>
            </a:r>
            <a:r>
              <a:rPr lang="en-IN" sz="2000" dirty="0" smtClean="0"/>
              <a:t>[‘</a:t>
            </a:r>
            <a:r>
              <a:rPr lang="en-IN" sz="2000" dirty="0" err="1"/>
              <a:t>gmail</a:t>
            </a:r>
            <a:r>
              <a:rPr lang="en-IN" sz="2000" dirty="0"/>
              <a:t>’, ‘amazon’, ‘</a:t>
            </a:r>
            <a:r>
              <a:rPr lang="en-IN" sz="2000" dirty="0" err="1"/>
              <a:t>flipkart</a:t>
            </a:r>
            <a:r>
              <a:rPr lang="en-IN" sz="2000" dirty="0" smtClean="0"/>
              <a:t>’]</a:t>
            </a:r>
            <a:endParaRPr lang="en-IN" sz="2000" dirty="0"/>
          </a:p>
          <a:p>
            <a:pPr marL="0" indent="0">
              <a:buNone/>
            </a:pPr>
            <a:r>
              <a:rPr lang="en-IN" sz="2000" dirty="0" smtClean="0"/>
              <a:t>	names[3][1]</a:t>
            </a:r>
          </a:p>
          <a:p>
            <a:pPr marL="0" indent="0">
              <a:buNone/>
            </a:pPr>
            <a:r>
              <a:rPr lang="en-IN" sz="2000" dirty="0"/>
              <a:t>	</a:t>
            </a:r>
            <a:r>
              <a:rPr lang="en-IN" sz="2000" dirty="0" smtClean="0"/>
              <a:t>‘amazon’</a:t>
            </a:r>
            <a:endParaRPr lang="en-IN" sz="2000" dirty="0"/>
          </a:p>
          <a:p>
            <a:pPr marL="0" indent="0">
              <a:buNone/>
            </a:pPr>
            <a:r>
              <a:rPr lang="en-IN" sz="2000" dirty="0" smtClean="0"/>
              <a:t>	names[3[1]]</a:t>
            </a:r>
          </a:p>
          <a:p>
            <a:pPr marL="0" indent="0">
              <a:buNone/>
            </a:pPr>
            <a:r>
              <a:rPr lang="en-IN" sz="2000" dirty="0"/>
              <a:t>	</a:t>
            </a:r>
            <a:r>
              <a:rPr lang="en-IN" sz="2000" dirty="0" err="1" smtClean="0"/>
              <a:t>TypeError</a:t>
            </a:r>
            <a:endParaRPr lang="en-IN" sz="2000" dirty="0" smtClean="0"/>
          </a:p>
          <a:p>
            <a:pPr marL="0" indent="0">
              <a:lnSpc>
                <a:spcPct val="150000"/>
              </a:lnSpc>
              <a:buNone/>
            </a:pPr>
            <a:r>
              <a:rPr lang="en-IN" sz="2000" dirty="0" smtClean="0"/>
              <a:t>	</a:t>
            </a:r>
          </a:p>
          <a:p>
            <a:pPr marL="0" indent="0">
              <a:lnSpc>
                <a:spcPct val="150000"/>
              </a:lnSpc>
              <a:buNone/>
            </a:pPr>
            <a:r>
              <a:rPr lang="en-IN" sz="2000" dirty="0"/>
              <a:t>	</a:t>
            </a:r>
            <a:r>
              <a:rPr lang="en-IN" sz="2000" dirty="0" smtClean="0"/>
              <a:t>l </a:t>
            </a:r>
            <a:r>
              <a:rPr lang="en-IN" sz="2000" dirty="0"/>
              <a:t>= [1, 2, 3, ['hello', 34, 4.5, ['python', 'world']], 3+4j, 'hello']</a:t>
            </a:r>
          </a:p>
          <a:p>
            <a:pPr marL="0" indent="0">
              <a:lnSpc>
                <a:spcPct val="150000"/>
              </a:lnSpc>
              <a:buNone/>
            </a:pPr>
            <a:r>
              <a:rPr lang="en-IN" sz="2000" dirty="0"/>
              <a:t>	l[3][3][0]					l[3][-1][0]</a:t>
            </a:r>
          </a:p>
          <a:p>
            <a:pPr marL="0" indent="0">
              <a:lnSpc>
                <a:spcPct val="150000"/>
              </a:lnSpc>
              <a:buNone/>
            </a:pPr>
            <a:r>
              <a:rPr lang="en-IN" sz="2000" dirty="0"/>
              <a:t>	'python‘					 'python'</a:t>
            </a:r>
          </a:p>
          <a:p>
            <a:pPr marL="0" indent="0">
              <a:buNone/>
            </a:pPr>
            <a:endParaRPr lang="en-IN" sz="2000" dirty="0" smtClean="0"/>
          </a:p>
        </p:txBody>
      </p:sp>
    </p:spTree>
    <p:extLst>
      <p:ext uri="{BB962C8B-B14F-4D97-AF65-F5344CB8AC3E}">
        <p14:creationId xmlns:p14="http://schemas.microsoft.com/office/powerpoint/2010/main" val="40343172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latin typeface="Times New Roman" pitchFamily="18" charset="0"/>
                <a:cs typeface="Times New Roman" pitchFamily="18" charset="0"/>
              </a:rPr>
              <a:t>Rule 1</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430701" y="1352291"/>
            <a:ext cx="11288547" cy="5431064"/>
          </a:xfrm>
        </p:spPr>
        <p:txBody>
          <a:bodyPr>
            <a:normAutofit/>
          </a:bodyPr>
          <a:lstStyle/>
          <a:p>
            <a:pPr>
              <a:lnSpc>
                <a:spcPct val="200000"/>
              </a:lnSpc>
            </a:pPr>
            <a:r>
              <a:rPr lang="en-IN" sz="2000" dirty="0" smtClean="0">
                <a:latin typeface="Times New Roman" pitchFamily="18" charset="0"/>
                <a:cs typeface="Times New Roman" pitchFamily="18" charset="0"/>
              </a:rPr>
              <a:t>Identifier name should start with either alphabets or under score( _ )</a:t>
            </a:r>
          </a:p>
          <a:p>
            <a:pPr>
              <a:lnSpc>
                <a:spcPct val="100000"/>
              </a:lnSpc>
              <a:buFont typeface="Wingdings" pitchFamily="2" charset="2"/>
              <a:buChar char="Ø"/>
            </a:pPr>
            <a:r>
              <a:rPr lang="en-IN" sz="2000" dirty="0" err="1">
                <a:latin typeface="Times New Roman" pitchFamily="18" charset="0"/>
                <a:cs typeface="Times New Roman" pitchFamily="18" charset="0"/>
              </a:rPr>
              <a:t>a</a:t>
            </a:r>
            <a:r>
              <a:rPr lang="en-IN" sz="2000" dirty="0" err="1" smtClean="0">
                <a:latin typeface="Times New Roman" pitchFamily="18" charset="0"/>
                <a:cs typeface="Times New Roman" pitchFamily="18" charset="0"/>
              </a:rPr>
              <a:t>bc</a:t>
            </a:r>
            <a:r>
              <a:rPr lang="en-IN" sz="2000" dirty="0" smtClean="0">
                <a:latin typeface="Times New Roman" pitchFamily="18" charset="0"/>
                <a:cs typeface="Times New Roman" pitchFamily="18" charset="0"/>
              </a:rPr>
              <a:t> = 56					</a:t>
            </a:r>
          </a:p>
          <a:p>
            <a:pPr marL="0" indent="0">
              <a:lnSpc>
                <a:spcPct val="100000"/>
              </a:lnSpc>
              <a:buNone/>
            </a:pP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abc</a:t>
            </a:r>
            <a:r>
              <a:rPr lang="en-IN" sz="2000" dirty="0" smtClean="0">
                <a:latin typeface="Times New Roman" pitchFamily="18" charset="0"/>
                <a:cs typeface="Times New Roman" pitchFamily="18" charset="0"/>
              </a:rPr>
              <a:t>’.</a:t>
            </a:r>
            <a:r>
              <a:rPr lang="en-IN" sz="2000" dirty="0" err="1" smtClean="0">
                <a:latin typeface="Times New Roman" pitchFamily="18" charset="0"/>
                <a:cs typeface="Times New Roman" pitchFamily="18" charset="0"/>
              </a:rPr>
              <a:t>isidentifer</a:t>
            </a:r>
            <a:r>
              <a:rPr lang="en-IN" sz="2000" dirty="0" smtClean="0">
                <a:latin typeface="Times New Roman" pitchFamily="18" charset="0"/>
                <a:cs typeface="Times New Roman" pitchFamily="18" charset="0"/>
              </a:rPr>
              <a:t>( )</a:t>
            </a:r>
          </a:p>
          <a:p>
            <a:pPr marL="0" indent="0">
              <a:lnSpc>
                <a:spcPct val="100000"/>
              </a:lnSpc>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True</a:t>
            </a:r>
          </a:p>
          <a:p>
            <a:pPr>
              <a:lnSpc>
                <a:spcPct val="100000"/>
              </a:lnSpc>
              <a:buFont typeface="Wingdings" pitchFamily="2" charset="2"/>
              <a:buChar char="Ø"/>
            </a:pPr>
            <a:r>
              <a:rPr lang="en-IN" sz="2000" dirty="0" err="1" smtClean="0">
                <a:latin typeface="Times New Roman" pitchFamily="18" charset="0"/>
                <a:cs typeface="Times New Roman" pitchFamily="18" charset="0"/>
              </a:rPr>
              <a:t>abc</a:t>
            </a:r>
            <a:r>
              <a:rPr lang="en-IN" sz="2000" dirty="0" smtClean="0">
                <a:latin typeface="Times New Roman" pitchFamily="18" charset="0"/>
                <a:cs typeface="Times New Roman" pitchFamily="18" charset="0"/>
              </a:rPr>
              <a:t>_ = 5678</a:t>
            </a:r>
          </a:p>
          <a:p>
            <a:pPr marL="0" indent="0">
              <a:lnSpc>
                <a:spcPct val="100000"/>
              </a:lnSpc>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abc</a:t>
            </a:r>
            <a:r>
              <a:rPr lang="en-IN" sz="2000" dirty="0" smtClean="0">
                <a:latin typeface="Times New Roman" pitchFamily="18" charset="0"/>
                <a:cs typeface="Times New Roman" pitchFamily="18" charset="0"/>
              </a:rPr>
              <a:t>_’.</a:t>
            </a:r>
            <a:r>
              <a:rPr lang="en-IN" sz="2000" dirty="0" err="1" smtClean="0">
                <a:latin typeface="Times New Roman" pitchFamily="18" charset="0"/>
                <a:cs typeface="Times New Roman" pitchFamily="18" charset="0"/>
              </a:rPr>
              <a:t>isidentifier</a:t>
            </a:r>
            <a:r>
              <a:rPr lang="en-IN" sz="2000" dirty="0" smtClean="0">
                <a:latin typeface="Times New Roman" pitchFamily="18" charset="0"/>
                <a:cs typeface="Times New Roman" pitchFamily="18" charset="0"/>
              </a:rPr>
              <a:t>( )</a:t>
            </a:r>
          </a:p>
          <a:p>
            <a:pPr marL="0" indent="0">
              <a:lnSpc>
                <a:spcPct val="100000"/>
              </a:lnSpc>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True</a:t>
            </a:r>
          </a:p>
          <a:p>
            <a:pPr>
              <a:lnSpc>
                <a:spcPct val="100000"/>
              </a:lnSpc>
              <a:buFont typeface="Wingdings" pitchFamily="2" charset="2"/>
              <a:buChar char="Ø"/>
            </a:pPr>
            <a:r>
              <a:rPr lang="en-IN" sz="2000" dirty="0" smtClean="0">
                <a:latin typeface="Times New Roman" pitchFamily="18" charset="0"/>
                <a:cs typeface="Times New Roman" pitchFamily="18" charset="0"/>
              </a:rPr>
              <a:t>_ = 56</a:t>
            </a:r>
          </a:p>
          <a:p>
            <a:pPr marL="0" indent="0">
              <a:lnSpc>
                <a:spcPct val="100000"/>
              </a:lnSpc>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‘_’.</a:t>
            </a:r>
            <a:r>
              <a:rPr lang="en-IN" sz="2000" dirty="0" err="1" smtClean="0">
                <a:latin typeface="Times New Roman" pitchFamily="18" charset="0"/>
                <a:cs typeface="Times New Roman" pitchFamily="18" charset="0"/>
              </a:rPr>
              <a:t>isidentifier</a:t>
            </a:r>
            <a:r>
              <a:rPr lang="en-IN" sz="2000" dirty="0" smtClean="0">
                <a:latin typeface="Times New Roman" pitchFamily="18" charset="0"/>
                <a:cs typeface="Times New Roman" pitchFamily="18" charset="0"/>
              </a:rPr>
              <a:t>( )</a:t>
            </a:r>
          </a:p>
          <a:p>
            <a:pPr marL="0" indent="0">
              <a:lnSpc>
                <a:spcPct val="100000"/>
              </a:lnSpc>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True</a:t>
            </a:r>
          </a:p>
          <a:p>
            <a:pPr marL="0" indent="0">
              <a:lnSpc>
                <a:spcPct val="200000"/>
              </a:lnSpc>
              <a:buNone/>
            </a:pPr>
            <a:endParaRPr lang="en-IN" sz="2000" dirty="0" smtClean="0"/>
          </a:p>
          <a:p>
            <a:pPr marL="0" indent="0">
              <a:lnSpc>
                <a:spcPct val="200000"/>
              </a:lnSpc>
              <a:buNone/>
            </a:pPr>
            <a:endParaRPr lang="en-IN" sz="2000" dirty="0" smtClean="0"/>
          </a:p>
          <a:p>
            <a:pPr marL="0" indent="0">
              <a:lnSpc>
                <a:spcPct val="200000"/>
              </a:lnSpc>
              <a:buNone/>
            </a:pPr>
            <a:endParaRPr lang="en-IN" sz="2000" dirty="0" smtClean="0"/>
          </a:p>
          <a:p>
            <a:pPr marL="0" indent="0">
              <a:buNone/>
            </a:pPr>
            <a:endParaRPr lang="en-IN" sz="2000" dirty="0"/>
          </a:p>
        </p:txBody>
      </p:sp>
    </p:spTree>
    <p:extLst>
      <p:ext uri="{BB962C8B-B14F-4D97-AF65-F5344CB8AC3E}">
        <p14:creationId xmlns:p14="http://schemas.microsoft.com/office/powerpoint/2010/main" val="21338218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307910"/>
            <a:ext cx="11274612" cy="6550090"/>
          </a:xfrm>
        </p:spPr>
        <p:txBody>
          <a:bodyPr>
            <a:normAutofit lnSpcReduction="10000"/>
          </a:bodyPr>
          <a:lstStyle/>
          <a:p>
            <a:pPr marL="0" indent="0">
              <a:lnSpc>
                <a:spcPct val="150000"/>
              </a:lnSpc>
              <a:buNone/>
            </a:pPr>
            <a:r>
              <a:rPr lang="en-IN" b="1" dirty="0" smtClean="0"/>
              <a:t>INDEXING AND SLICING </a:t>
            </a:r>
            <a:r>
              <a:rPr lang="en-IN" sz="2000" dirty="0" smtClean="0"/>
              <a:t>	</a:t>
            </a:r>
          </a:p>
          <a:p>
            <a:pPr>
              <a:lnSpc>
                <a:spcPct val="150000"/>
              </a:lnSpc>
            </a:pPr>
            <a:r>
              <a:rPr lang="en-US" sz="2000" dirty="0"/>
              <a:t>The </a:t>
            </a:r>
            <a:r>
              <a:rPr lang="en-US" sz="2000" dirty="0" smtClean="0"/>
              <a:t>process </a:t>
            </a:r>
            <a:r>
              <a:rPr lang="en-US" sz="2000" dirty="0"/>
              <a:t>of extracting multiple elements/characters simultaneously is called as </a:t>
            </a:r>
            <a:r>
              <a:rPr lang="en-US" sz="2000" dirty="0" smtClean="0"/>
              <a:t>slicing</a:t>
            </a:r>
          </a:p>
          <a:p>
            <a:pPr marL="0" indent="0">
              <a:lnSpc>
                <a:spcPct val="150000"/>
              </a:lnSpc>
              <a:buNone/>
            </a:pPr>
            <a:r>
              <a:rPr lang="en-US" sz="2000" dirty="0"/>
              <a:t>	l = [1, 2, 3, ['hello', 34, 4.5, ['python', 'world']], 3+4j, 'hello']</a:t>
            </a:r>
          </a:p>
          <a:p>
            <a:pPr marL="0" indent="0">
              <a:lnSpc>
                <a:spcPct val="150000"/>
              </a:lnSpc>
              <a:buNone/>
            </a:pPr>
            <a:r>
              <a:rPr lang="en-US" sz="2000" dirty="0" smtClean="0"/>
              <a:t>	l[3</a:t>
            </a:r>
            <a:r>
              <a:rPr lang="en-US" sz="2000" dirty="0"/>
              <a:t>][0][1</a:t>
            </a:r>
            <a:r>
              <a:rPr lang="en-US" sz="2000" dirty="0" smtClean="0"/>
              <a:t>::]				</a:t>
            </a:r>
            <a:r>
              <a:rPr lang="en-US" sz="2000" dirty="0"/>
              <a:t>l[3][0][1:4</a:t>
            </a:r>
            <a:r>
              <a:rPr lang="en-US" sz="2000" dirty="0" smtClean="0"/>
              <a:t>:]</a:t>
            </a:r>
            <a:endParaRPr lang="en-US" sz="2000" dirty="0"/>
          </a:p>
          <a:p>
            <a:pPr marL="0" indent="0">
              <a:lnSpc>
                <a:spcPct val="150000"/>
              </a:lnSpc>
              <a:buNone/>
            </a:pPr>
            <a:r>
              <a:rPr lang="en-US" sz="2000" dirty="0" smtClean="0"/>
              <a:t>	'</a:t>
            </a:r>
            <a:r>
              <a:rPr lang="en-US" sz="2000" dirty="0" err="1" smtClean="0"/>
              <a:t>ello</a:t>
            </a:r>
            <a:r>
              <a:rPr lang="en-US" sz="2000" dirty="0" smtClean="0"/>
              <a:t>‘					</a:t>
            </a:r>
            <a:r>
              <a:rPr lang="en-US" sz="2000" dirty="0"/>
              <a:t>'ell'</a:t>
            </a:r>
            <a:endParaRPr lang="en-IN" sz="2000" dirty="0"/>
          </a:p>
          <a:p>
            <a:pPr marL="0" indent="0">
              <a:lnSpc>
                <a:spcPct val="150000"/>
              </a:lnSpc>
              <a:buNone/>
            </a:pPr>
            <a:r>
              <a:rPr lang="en-US" sz="2000" dirty="0" smtClean="0"/>
              <a:t>	#</a:t>
            </a:r>
            <a:r>
              <a:rPr lang="en-US" sz="2000" dirty="0"/>
              <a:t>i want to extract </a:t>
            </a:r>
            <a:r>
              <a:rPr lang="en-US" sz="2000" dirty="0" smtClean="0"/>
              <a:t>‘thon’ </a:t>
            </a:r>
            <a:r>
              <a:rPr lang="en-US" sz="2000" dirty="0"/>
              <a:t>in python.</a:t>
            </a:r>
          </a:p>
          <a:p>
            <a:pPr marL="0" indent="0">
              <a:lnSpc>
                <a:spcPct val="150000"/>
              </a:lnSpc>
              <a:buNone/>
            </a:pPr>
            <a:r>
              <a:rPr lang="en-US" sz="2000" dirty="0" smtClean="0"/>
              <a:t>	l[3</a:t>
            </a:r>
            <a:r>
              <a:rPr lang="en-US" sz="2000" dirty="0"/>
              <a:t>][3][0][2::]</a:t>
            </a:r>
          </a:p>
          <a:p>
            <a:pPr marL="0" indent="0">
              <a:lnSpc>
                <a:spcPct val="150000"/>
              </a:lnSpc>
              <a:buNone/>
            </a:pPr>
            <a:r>
              <a:rPr lang="en-US" sz="2000" dirty="0" smtClean="0"/>
              <a:t>	'thon</a:t>
            </a:r>
            <a:r>
              <a:rPr lang="en-US" sz="2000" dirty="0"/>
              <a:t>'</a:t>
            </a:r>
          </a:p>
          <a:p>
            <a:pPr marL="0" indent="0">
              <a:lnSpc>
                <a:spcPct val="150000"/>
              </a:lnSpc>
              <a:buNone/>
            </a:pPr>
            <a:r>
              <a:rPr lang="en-US" sz="2000" dirty="0"/>
              <a:t>	#i want to </a:t>
            </a:r>
            <a:r>
              <a:rPr lang="en-US" sz="2000" dirty="0" smtClean="0"/>
              <a:t>‘hello’ </a:t>
            </a:r>
            <a:r>
              <a:rPr lang="en-US" sz="2000" dirty="0"/>
              <a:t>in main list</a:t>
            </a:r>
          </a:p>
          <a:p>
            <a:pPr marL="0" indent="0">
              <a:lnSpc>
                <a:spcPct val="150000"/>
              </a:lnSpc>
              <a:buNone/>
            </a:pPr>
            <a:r>
              <a:rPr lang="en-US" sz="2000" dirty="0" smtClean="0"/>
              <a:t>	l</a:t>
            </a:r>
            <a:r>
              <a:rPr lang="en-US" sz="2000" dirty="0"/>
              <a:t>[-1</a:t>
            </a:r>
            <a:r>
              <a:rPr lang="en-US" sz="2000" dirty="0" smtClean="0"/>
              <a:t>]				</a:t>
            </a:r>
            <a:r>
              <a:rPr lang="en-US" sz="2000" dirty="0"/>
              <a:t>l[5</a:t>
            </a:r>
            <a:r>
              <a:rPr lang="en-US" sz="2000" dirty="0" smtClean="0"/>
              <a:t>]</a:t>
            </a:r>
            <a:endParaRPr lang="en-US" sz="2000" dirty="0"/>
          </a:p>
          <a:p>
            <a:pPr marL="0" indent="0">
              <a:lnSpc>
                <a:spcPct val="150000"/>
              </a:lnSpc>
              <a:buNone/>
            </a:pPr>
            <a:r>
              <a:rPr lang="en-US" sz="2000" dirty="0" smtClean="0"/>
              <a:t>	'hello‘				</a:t>
            </a:r>
            <a:r>
              <a:rPr lang="en-US" sz="2000" dirty="0"/>
              <a:t>'hello'</a:t>
            </a:r>
            <a:endParaRPr lang="en-IN" sz="2000" dirty="0"/>
          </a:p>
          <a:p>
            <a:pPr marL="0" indent="0">
              <a:lnSpc>
                <a:spcPct val="150000"/>
              </a:lnSpc>
              <a:buNone/>
            </a:pPr>
            <a:endParaRPr lang="en-US" sz="2000" dirty="0"/>
          </a:p>
        </p:txBody>
      </p:sp>
    </p:spTree>
    <p:extLst>
      <p:ext uri="{BB962C8B-B14F-4D97-AF65-F5344CB8AC3E}">
        <p14:creationId xmlns:p14="http://schemas.microsoft.com/office/powerpoint/2010/main" val="13263320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50506"/>
            <a:ext cx="11274612" cy="6120882"/>
          </a:xfrm>
        </p:spPr>
        <p:txBody>
          <a:bodyPr>
            <a:normAutofit/>
          </a:bodyPr>
          <a:lstStyle/>
          <a:p>
            <a:pPr marL="0" indent="0">
              <a:buNone/>
            </a:pPr>
            <a:r>
              <a:rPr lang="en-IN" sz="2400" b="1" dirty="0" smtClean="0"/>
              <a:t>MODIFICATION DONE ON THE LIST</a:t>
            </a:r>
          </a:p>
          <a:p>
            <a:r>
              <a:rPr lang="en-IN" sz="2400" dirty="0" smtClean="0"/>
              <a:t>It returns None because the modification will be applied on original list</a:t>
            </a:r>
          </a:p>
          <a:p>
            <a:pPr marL="0" indent="0">
              <a:buNone/>
            </a:pPr>
            <a:r>
              <a:rPr lang="en-IN" sz="2400" dirty="0"/>
              <a:t>	names = ['apple', '</a:t>
            </a:r>
            <a:r>
              <a:rPr lang="en-IN" sz="2400" dirty="0" err="1"/>
              <a:t>google</a:t>
            </a:r>
            <a:r>
              <a:rPr lang="en-IN" sz="2400" dirty="0"/>
              <a:t>', 'yahoo', 'amazon', '</a:t>
            </a:r>
            <a:r>
              <a:rPr lang="en-IN" sz="2400" dirty="0" err="1"/>
              <a:t>walmart</a:t>
            </a:r>
            <a:r>
              <a:rPr lang="en-IN" sz="2400" dirty="0"/>
              <a:t>']</a:t>
            </a:r>
          </a:p>
          <a:p>
            <a:pPr marL="0" indent="0">
              <a:buNone/>
            </a:pPr>
            <a:r>
              <a:rPr lang="en-IN" sz="2400" dirty="0" smtClean="0"/>
              <a:t>	</a:t>
            </a:r>
          </a:p>
          <a:p>
            <a:pPr marL="0" indent="0">
              <a:buNone/>
            </a:pPr>
            <a:r>
              <a:rPr lang="en-IN" sz="2400" dirty="0"/>
              <a:t>	</a:t>
            </a:r>
            <a:r>
              <a:rPr lang="en-IN" sz="2400" dirty="0" smtClean="0"/>
              <a:t>names[1:3</a:t>
            </a:r>
            <a:r>
              <a:rPr lang="en-IN" sz="2400" dirty="0"/>
              <a:t>]  = </a:t>
            </a:r>
            <a:r>
              <a:rPr lang="en-IN" sz="2400" dirty="0" smtClean="0"/>
              <a:t>‘unknown’</a:t>
            </a:r>
          </a:p>
          <a:p>
            <a:pPr marL="0" indent="0">
              <a:buNone/>
            </a:pPr>
            <a:r>
              <a:rPr lang="en-IN" sz="2400" dirty="0"/>
              <a:t>	names</a:t>
            </a:r>
            <a:endParaRPr lang="en-IN" sz="2400" dirty="0" smtClean="0"/>
          </a:p>
          <a:p>
            <a:pPr marL="0" indent="0">
              <a:buNone/>
            </a:pPr>
            <a:r>
              <a:rPr lang="en-IN" sz="2400" dirty="0"/>
              <a:t>	</a:t>
            </a:r>
            <a:r>
              <a:rPr lang="en-IN" sz="2400" dirty="0" smtClean="0"/>
              <a:t>['apple</a:t>
            </a:r>
            <a:r>
              <a:rPr lang="en-IN" sz="2400" dirty="0"/>
              <a:t>', 'u', 'n</a:t>
            </a:r>
            <a:r>
              <a:rPr lang="en-IN" sz="2400" dirty="0" smtClean="0"/>
              <a:t>', 'k</a:t>
            </a:r>
            <a:r>
              <a:rPr lang="en-IN" sz="2400" dirty="0"/>
              <a:t>', 'n', 'o', 'w', 'n', 'amazon', '</a:t>
            </a:r>
            <a:r>
              <a:rPr lang="en-IN" sz="2400" dirty="0" err="1"/>
              <a:t>walmart</a:t>
            </a:r>
            <a:r>
              <a:rPr lang="en-IN" sz="2400" dirty="0" smtClean="0"/>
              <a:t>']</a:t>
            </a:r>
          </a:p>
          <a:p>
            <a:pPr marL="0" indent="0">
              <a:buNone/>
            </a:pPr>
            <a:r>
              <a:rPr lang="en-IN" sz="2400" dirty="0"/>
              <a:t>	</a:t>
            </a:r>
            <a:endParaRPr lang="en-IN" sz="2400" dirty="0" smtClean="0"/>
          </a:p>
          <a:p>
            <a:pPr marL="0" indent="0">
              <a:buNone/>
            </a:pPr>
            <a:r>
              <a:rPr lang="en-IN" sz="2400" dirty="0"/>
              <a:t>	</a:t>
            </a:r>
            <a:r>
              <a:rPr lang="en-IN" sz="2400" dirty="0" smtClean="0"/>
              <a:t>names[1:3</a:t>
            </a:r>
            <a:r>
              <a:rPr lang="en-IN" sz="2400" dirty="0"/>
              <a:t>]  = ‘unknown</a:t>
            </a:r>
            <a:r>
              <a:rPr lang="en-IN" sz="2400" dirty="0" smtClean="0"/>
              <a:t>’</a:t>
            </a:r>
          </a:p>
          <a:p>
            <a:pPr marL="0" indent="0">
              <a:buNone/>
            </a:pPr>
            <a:r>
              <a:rPr lang="en-IN" sz="2400" dirty="0"/>
              <a:t>	names</a:t>
            </a:r>
          </a:p>
          <a:p>
            <a:pPr marL="0" indent="0">
              <a:buNone/>
            </a:pPr>
            <a:r>
              <a:rPr lang="en-IN" sz="2400" dirty="0"/>
              <a:t>	'apple', 'u', 'n', 'k', 'n', 'o', 'w', 'n', 'k', 'n', 'o', 'w', 'n', 'amazon', '</a:t>
            </a:r>
            <a:r>
              <a:rPr lang="en-IN" sz="2400" dirty="0" err="1"/>
              <a:t>walmart</a:t>
            </a:r>
            <a:r>
              <a:rPr lang="en-IN" sz="2400" dirty="0"/>
              <a:t>']</a:t>
            </a:r>
          </a:p>
        </p:txBody>
      </p:sp>
    </p:spTree>
    <p:extLst>
      <p:ext uri="{BB962C8B-B14F-4D97-AF65-F5344CB8AC3E}">
        <p14:creationId xmlns:p14="http://schemas.microsoft.com/office/powerpoint/2010/main" val="371688516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335902"/>
            <a:ext cx="11274612" cy="6662057"/>
          </a:xfrm>
        </p:spPr>
        <p:txBody>
          <a:bodyPr>
            <a:normAutofit/>
          </a:bodyPr>
          <a:lstStyle/>
          <a:p>
            <a:pPr marL="0" indent="0">
              <a:buNone/>
            </a:pPr>
            <a:r>
              <a:rPr lang="en-IN" sz="2000" dirty="0"/>
              <a:t>	names = ['apple', '</a:t>
            </a:r>
            <a:r>
              <a:rPr lang="en-IN" sz="2000" dirty="0" err="1"/>
              <a:t>google</a:t>
            </a:r>
            <a:r>
              <a:rPr lang="en-IN" sz="2000" dirty="0"/>
              <a:t>', 'yahoo', 'amazon', '</a:t>
            </a:r>
            <a:r>
              <a:rPr lang="en-IN" sz="2000" dirty="0" err="1"/>
              <a:t>walmart</a:t>
            </a:r>
            <a:r>
              <a:rPr lang="en-IN" sz="2000" dirty="0"/>
              <a:t>']</a:t>
            </a:r>
          </a:p>
          <a:p>
            <a:pPr marL="0" indent="0">
              <a:buNone/>
            </a:pPr>
            <a:r>
              <a:rPr lang="en-IN" sz="2000" dirty="0" smtClean="0"/>
              <a:t>	names[1:3</a:t>
            </a:r>
            <a:r>
              <a:rPr lang="en-IN" sz="2000" dirty="0"/>
              <a:t>] = ['unknown']</a:t>
            </a:r>
          </a:p>
          <a:p>
            <a:pPr marL="0" indent="0">
              <a:buNone/>
            </a:pPr>
            <a:r>
              <a:rPr lang="en-IN" sz="2000" dirty="0" smtClean="0"/>
              <a:t>	names</a:t>
            </a:r>
            <a:endParaRPr lang="en-IN" sz="2000" dirty="0"/>
          </a:p>
          <a:p>
            <a:pPr marL="0" indent="0">
              <a:buNone/>
            </a:pPr>
            <a:r>
              <a:rPr lang="en-IN" sz="2000" dirty="0" smtClean="0"/>
              <a:t>	[</a:t>
            </a:r>
            <a:r>
              <a:rPr lang="en-IN" sz="2000" dirty="0"/>
              <a:t>'apple', 'unknown', 'amazon', '</a:t>
            </a:r>
            <a:r>
              <a:rPr lang="en-IN" sz="2000" dirty="0" err="1"/>
              <a:t>walmart</a:t>
            </a:r>
            <a:r>
              <a:rPr lang="en-IN" sz="2000" dirty="0" smtClean="0"/>
              <a:t>']</a:t>
            </a:r>
          </a:p>
          <a:p>
            <a:pPr marL="0" indent="0">
              <a:buNone/>
            </a:pPr>
            <a:endParaRPr lang="en-IN" sz="2000" dirty="0"/>
          </a:p>
          <a:p>
            <a:pPr marL="0" indent="0">
              <a:buNone/>
            </a:pPr>
            <a:r>
              <a:rPr lang="en-IN" sz="2000" dirty="0"/>
              <a:t>	names = ['apple', '</a:t>
            </a:r>
            <a:r>
              <a:rPr lang="en-IN" sz="2000" dirty="0" err="1"/>
              <a:t>google</a:t>
            </a:r>
            <a:r>
              <a:rPr lang="en-IN" sz="2000" dirty="0"/>
              <a:t>', 'yahoo', 'amazon', '</a:t>
            </a:r>
            <a:r>
              <a:rPr lang="en-IN" sz="2000" dirty="0" err="1"/>
              <a:t>walmart</a:t>
            </a:r>
            <a:r>
              <a:rPr lang="en-IN" sz="2000" dirty="0"/>
              <a:t>']</a:t>
            </a:r>
          </a:p>
          <a:p>
            <a:pPr marL="0" indent="0">
              <a:buNone/>
            </a:pPr>
            <a:r>
              <a:rPr lang="en-IN" sz="2000" dirty="0" smtClean="0"/>
              <a:t>	names[0:1</a:t>
            </a:r>
            <a:r>
              <a:rPr lang="en-IN" sz="2000" dirty="0"/>
              <a:t>] = ['unknown', 'python', 'world']</a:t>
            </a:r>
          </a:p>
          <a:p>
            <a:pPr marL="0" indent="0">
              <a:buNone/>
            </a:pPr>
            <a:r>
              <a:rPr lang="en-IN" sz="2000" dirty="0" smtClean="0"/>
              <a:t>	names</a:t>
            </a:r>
            <a:endParaRPr lang="en-IN" sz="2000" dirty="0"/>
          </a:p>
          <a:p>
            <a:pPr marL="0" indent="0">
              <a:buNone/>
            </a:pPr>
            <a:r>
              <a:rPr lang="en-IN" sz="2000" dirty="0" smtClean="0"/>
              <a:t>	['unknown</a:t>
            </a:r>
            <a:r>
              <a:rPr lang="en-IN" sz="2000" dirty="0"/>
              <a:t>', 'python', 'world', '</a:t>
            </a:r>
            <a:r>
              <a:rPr lang="en-IN" sz="2000" dirty="0" err="1"/>
              <a:t>google</a:t>
            </a:r>
            <a:r>
              <a:rPr lang="en-IN" sz="2000" dirty="0"/>
              <a:t>', 'yahoo', 'amazon', '</a:t>
            </a:r>
            <a:r>
              <a:rPr lang="en-IN" sz="2000" dirty="0" err="1"/>
              <a:t>walmart</a:t>
            </a:r>
            <a:r>
              <a:rPr lang="en-IN" sz="2000" dirty="0" smtClean="0"/>
              <a:t>']</a:t>
            </a:r>
          </a:p>
          <a:p>
            <a:pPr marL="0" indent="0">
              <a:buNone/>
            </a:pPr>
            <a:endParaRPr lang="en-IN" sz="2000" dirty="0" smtClean="0"/>
          </a:p>
          <a:p>
            <a:pPr marL="0" indent="0">
              <a:buNone/>
            </a:pPr>
            <a:r>
              <a:rPr lang="en-IN" sz="2000" dirty="0"/>
              <a:t>	</a:t>
            </a:r>
            <a:r>
              <a:rPr lang="en-IN" sz="2000" dirty="0" smtClean="0"/>
              <a:t>names </a:t>
            </a:r>
            <a:r>
              <a:rPr lang="en-IN" sz="2000" dirty="0"/>
              <a:t>= ['apple', '</a:t>
            </a:r>
            <a:r>
              <a:rPr lang="en-IN" sz="2000" dirty="0" err="1"/>
              <a:t>google</a:t>
            </a:r>
            <a:r>
              <a:rPr lang="en-IN" sz="2000" dirty="0"/>
              <a:t>', 'yahoo', 'amazon', '</a:t>
            </a:r>
            <a:r>
              <a:rPr lang="en-IN" sz="2000" dirty="0" err="1"/>
              <a:t>walmart</a:t>
            </a:r>
            <a:r>
              <a:rPr lang="en-IN" sz="2000" dirty="0"/>
              <a:t>']</a:t>
            </a:r>
          </a:p>
          <a:p>
            <a:pPr marL="0" indent="0">
              <a:buNone/>
            </a:pPr>
            <a:r>
              <a:rPr lang="en-IN" sz="2000" dirty="0" smtClean="0"/>
              <a:t>	names</a:t>
            </a:r>
            <a:r>
              <a:rPr lang="en-IN" sz="2000" dirty="0"/>
              <a:t>[::-1] = ['</a:t>
            </a:r>
            <a:r>
              <a:rPr lang="en-IN" sz="2000" dirty="0" err="1"/>
              <a:t>unkown</a:t>
            </a:r>
            <a:r>
              <a:rPr lang="en-IN" sz="2000" dirty="0"/>
              <a:t>']</a:t>
            </a:r>
          </a:p>
          <a:p>
            <a:pPr marL="0" indent="0">
              <a:buNone/>
            </a:pPr>
            <a:r>
              <a:rPr lang="en-IN" sz="2000" dirty="0" smtClean="0"/>
              <a:t>	</a:t>
            </a:r>
            <a:r>
              <a:rPr lang="en-IN" sz="2000" dirty="0" err="1" smtClean="0"/>
              <a:t>ValueError</a:t>
            </a:r>
            <a:r>
              <a:rPr lang="en-IN" sz="2000" dirty="0"/>
              <a:t>: attempt to assign sequence of size 1 to extended slice of size 5</a:t>
            </a:r>
          </a:p>
        </p:txBody>
      </p:sp>
    </p:spTree>
    <p:extLst>
      <p:ext uri="{BB962C8B-B14F-4D97-AF65-F5344CB8AC3E}">
        <p14:creationId xmlns:p14="http://schemas.microsoft.com/office/powerpoint/2010/main" val="396373706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87829"/>
            <a:ext cx="11274612" cy="5557384"/>
          </a:xfrm>
        </p:spPr>
        <p:txBody>
          <a:bodyPr>
            <a:normAutofit/>
          </a:bodyPr>
          <a:lstStyle/>
          <a:p>
            <a:pPr marL="457200" lvl="1" indent="0">
              <a:buNone/>
            </a:pPr>
            <a:r>
              <a:rPr lang="en-IN" sz="2000" dirty="0"/>
              <a:t>	names = ['apple', '</a:t>
            </a:r>
            <a:r>
              <a:rPr lang="en-IN" sz="2000" dirty="0" err="1"/>
              <a:t>google</a:t>
            </a:r>
            <a:r>
              <a:rPr lang="en-IN" sz="2000" dirty="0"/>
              <a:t>', 'yahoo', 'amazon', '</a:t>
            </a:r>
            <a:r>
              <a:rPr lang="en-IN" sz="2000" dirty="0" err="1"/>
              <a:t>walmart</a:t>
            </a:r>
            <a:r>
              <a:rPr lang="en-IN" sz="2000" dirty="0"/>
              <a:t>']</a:t>
            </a:r>
          </a:p>
          <a:p>
            <a:pPr marL="457200" lvl="1" indent="0">
              <a:buNone/>
            </a:pPr>
            <a:r>
              <a:rPr lang="en-IN" sz="2000" dirty="0" smtClean="0"/>
              <a:t>	names</a:t>
            </a:r>
            <a:r>
              <a:rPr lang="en-IN" sz="2000" dirty="0"/>
              <a:t>[-1] = ['</a:t>
            </a:r>
            <a:r>
              <a:rPr lang="en-IN" sz="2000" dirty="0" err="1"/>
              <a:t>zomato</a:t>
            </a:r>
            <a:r>
              <a:rPr lang="en-IN" sz="2000" dirty="0"/>
              <a:t>']</a:t>
            </a:r>
          </a:p>
          <a:p>
            <a:pPr marL="457200" lvl="1" indent="0">
              <a:buNone/>
            </a:pPr>
            <a:r>
              <a:rPr lang="en-IN" sz="2000" dirty="0" smtClean="0"/>
              <a:t>	names</a:t>
            </a:r>
            <a:endParaRPr lang="en-IN" sz="2000" dirty="0"/>
          </a:p>
          <a:p>
            <a:pPr marL="457200" lvl="1" indent="0">
              <a:buNone/>
            </a:pPr>
            <a:r>
              <a:rPr lang="en-IN" sz="2000" dirty="0" smtClean="0"/>
              <a:t>	[</a:t>
            </a:r>
            <a:r>
              <a:rPr lang="en-IN" sz="2000" dirty="0"/>
              <a:t>'apple', '</a:t>
            </a:r>
            <a:r>
              <a:rPr lang="en-IN" sz="2000" dirty="0" err="1"/>
              <a:t>google</a:t>
            </a:r>
            <a:r>
              <a:rPr lang="en-IN" sz="2000" dirty="0"/>
              <a:t>', 'yahoo', 'amazon', ['</a:t>
            </a:r>
            <a:r>
              <a:rPr lang="en-IN" sz="2000" dirty="0" err="1"/>
              <a:t>zomato</a:t>
            </a:r>
            <a:r>
              <a:rPr lang="en-IN" sz="2000" dirty="0"/>
              <a:t>']]</a:t>
            </a:r>
            <a:endParaRPr lang="en-IN" sz="2000" dirty="0" smtClean="0"/>
          </a:p>
          <a:p>
            <a:pPr marL="457200" lvl="1" indent="0">
              <a:buNone/>
            </a:pPr>
            <a:endParaRPr lang="en-IN" sz="2000" dirty="0"/>
          </a:p>
          <a:p>
            <a:pPr marL="457200" lvl="1" indent="0">
              <a:buNone/>
            </a:pPr>
            <a:endParaRPr lang="en-IN" sz="2000" dirty="0" smtClean="0"/>
          </a:p>
          <a:p>
            <a:pPr marL="457200" lvl="1" indent="0">
              <a:buNone/>
            </a:pPr>
            <a:r>
              <a:rPr lang="en-IN" sz="2000" dirty="0"/>
              <a:t>	</a:t>
            </a:r>
            <a:r>
              <a:rPr lang="en-IN" sz="2000" dirty="0" smtClean="0"/>
              <a:t>names </a:t>
            </a:r>
            <a:r>
              <a:rPr lang="en-IN" sz="2000" dirty="0"/>
              <a:t>= ['apple', '</a:t>
            </a:r>
            <a:r>
              <a:rPr lang="en-IN" sz="2000" dirty="0" err="1"/>
              <a:t>google</a:t>
            </a:r>
            <a:r>
              <a:rPr lang="en-IN" sz="2000" dirty="0"/>
              <a:t>', 'yahoo', 'amazon', '</a:t>
            </a:r>
            <a:r>
              <a:rPr lang="en-IN" sz="2000" dirty="0" err="1"/>
              <a:t>walmart</a:t>
            </a:r>
            <a:r>
              <a:rPr lang="en-IN" sz="2000" dirty="0"/>
              <a:t>']</a:t>
            </a:r>
          </a:p>
          <a:p>
            <a:pPr marL="457200" lvl="1" indent="0">
              <a:buNone/>
            </a:pPr>
            <a:r>
              <a:rPr lang="en-IN" sz="2000" dirty="0" smtClean="0"/>
              <a:t>	names</a:t>
            </a:r>
            <a:r>
              <a:rPr lang="en-IN" sz="2000" dirty="0"/>
              <a:t>[-1]</a:t>
            </a:r>
          </a:p>
          <a:p>
            <a:pPr marL="457200" lvl="1" indent="0">
              <a:buNone/>
            </a:pPr>
            <a:r>
              <a:rPr lang="en-IN" sz="2000" dirty="0" smtClean="0"/>
              <a:t>	'</a:t>
            </a:r>
            <a:r>
              <a:rPr lang="en-IN" sz="2000" dirty="0" err="1" smtClean="0"/>
              <a:t>walmart</a:t>
            </a:r>
            <a:r>
              <a:rPr lang="en-IN" sz="2000" dirty="0"/>
              <a:t>'</a:t>
            </a:r>
          </a:p>
          <a:p>
            <a:pPr marL="457200" lvl="1" indent="0">
              <a:buNone/>
            </a:pPr>
            <a:r>
              <a:rPr lang="en-IN" sz="2000" dirty="0" smtClean="0"/>
              <a:t>	names</a:t>
            </a:r>
            <a:endParaRPr lang="en-IN" sz="2000" dirty="0"/>
          </a:p>
          <a:p>
            <a:pPr marL="457200" lvl="1" indent="0">
              <a:buNone/>
            </a:pPr>
            <a:r>
              <a:rPr lang="en-IN" sz="2000" dirty="0" smtClean="0"/>
              <a:t>	[</a:t>
            </a:r>
            <a:r>
              <a:rPr lang="en-IN" sz="2000" dirty="0"/>
              <a:t>'apple', '</a:t>
            </a:r>
            <a:r>
              <a:rPr lang="en-IN" sz="2000" dirty="0" err="1"/>
              <a:t>google</a:t>
            </a:r>
            <a:r>
              <a:rPr lang="en-IN" sz="2000" dirty="0"/>
              <a:t>', 'yahoo', 'amazon', '</a:t>
            </a:r>
            <a:r>
              <a:rPr lang="en-IN" sz="2000" dirty="0" err="1"/>
              <a:t>walmart</a:t>
            </a:r>
            <a:r>
              <a:rPr lang="en-IN" sz="2000" dirty="0" smtClean="0"/>
              <a:t>']</a:t>
            </a:r>
          </a:p>
          <a:p>
            <a:pPr marL="457200" lvl="1" indent="0">
              <a:buNone/>
            </a:pPr>
            <a:endParaRPr lang="en-IN" sz="2000" dirty="0" smtClean="0"/>
          </a:p>
          <a:p>
            <a:pPr marL="457200" lvl="1" indent="0">
              <a:buNone/>
            </a:pPr>
            <a:r>
              <a:rPr lang="en-IN" sz="2000" dirty="0"/>
              <a:t>	</a:t>
            </a:r>
          </a:p>
        </p:txBody>
      </p:sp>
    </p:spTree>
    <p:extLst>
      <p:ext uri="{BB962C8B-B14F-4D97-AF65-F5344CB8AC3E}">
        <p14:creationId xmlns:p14="http://schemas.microsoft.com/office/powerpoint/2010/main" val="54107891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7117" y="569168"/>
            <a:ext cx="10823511" cy="5831632"/>
          </a:xfrm>
        </p:spPr>
        <p:txBody>
          <a:bodyPr>
            <a:normAutofit/>
          </a:bodyPr>
          <a:lstStyle/>
          <a:p>
            <a:pPr marL="0" indent="0" algn="just">
              <a:buNone/>
            </a:pPr>
            <a:endParaRPr lang="en-IN" sz="2000" dirty="0" smtClean="0"/>
          </a:p>
          <a:p>
            <a:pPr marL="0" indent="0" algn="just">
              <a:buNone/>
            </a:pPr>
            <a:r>
              <a:rPr lang="en-IN" b="1" dirty="0" err="1" smtClean="0"/>
              <a:t>Dir</a:t>
            </a:r>
            <a:r>
              <a:rPr lang="en-IN" b="1" dirty="0" smtClean="0"/>
              <a:t>(list)</a:t>
            </a:r>
            <a:endParaRPr lang="en-IN" b="1" dirty="0"/>
          </a:p>
          <a:p>
            <a:pPr marL="0" indent="0" algn="just">
              <a:buNone/>
            </a:pPr>
            <a:endParaRPr lang="en-IN" sz="2000" dirty="0" smtClean="0"/>
          </a:p>
          <a:p>
            <a:pPr marL="0" indent="0" algn="just">
              <a:buNone/>
            </a:pPr>
            <a:endParaRPr lang="en-IN" sz="2000" dirty="0"/>
          </a:p>
          <a:p>
            <a:pPr marL="0" indent="0" algn="just">
              <a:buNone/>
            </a:pPr>
            <a:r>
              <a:rPr lang="en-IN" sz="2000" dirty="0" smtClean="0"/>
              <a:t>['__</a:t>
            </a:r>
            <a:r>
              <a:rPr lang="en-IN" sz="2000" dirty="0"/>
              <a:t>add__', '__class__', '__</a:t>
            </a:r>
            <a:r>
              <a:rPr lang="en-IN" sz="2000" dirty="0" err="1"/>
              <a:t>class_getitem</a:t>
            </a:r>
            <a:r>
              <a:rPr lang="en-IN" sz="2000" dirty="0"/>
              <a:t>__', '__contains__', '__</a:t>
            </a:r>
            <a:r>
              <a:rPr lang="en-IN" sz="2000" dirty="0" err="1"/>
              <a:t>delattr</a:t>
            </a:r>
            <a:r>
              <a:rPr lang="en-IN" sz="2000" dirty="0"/>
              <a:t>__', '__</a:t>
            </a:r>
            <a:r>
              <a:rPr lang="en-IN" sz="2000" dirty="0" err="1"/>
              <a:t>delitem</a:t>
            </a:r>
            <a:r>
              <a:rPr lang="en-IN" sz="2000" dirty="0"/>
              <a:t>__', '__</a:t>
            </a:r>
            <a:r>
              <a:rPr lang="en-IN" sz="2000" dirty="0" err="1"/>
              <a:t>dir</a:t>
            </a:r>
            <a:r>
              <a:rPr lang="en-IN" sz="2000" dirty="0"/>
              <a:t>__', '__doc__', '__</a:t>
            </a:r>
            <a:r>
              <a:rPr lang="en-IN" sz="2000" dirty="0" err="1"/>
              <a:t>eq</a:t>
            </a:r>
            <a:r>
              <a:rPr lang="en-IN" sz="2000" dirty="0"/>
              <a:t>__', '__format__', '__</a:t>
            </a:r>
            <a:r>
              <a:rPr lang="en-IN" sz="2000" dirty="0" err="1"/>
              <a:t>ge</a:t>
            </a:r>
            <a:r>
              <a:rPr lang="en-IN" sz="2000" dirty="0"/>
              <a:t>__', '__</a:t>
            </a:r>
            <a:r>
              <a:rPr lang="en-IN" sz="2000" dirty="0" err="1"/>
              <a:t>getattribute</a:t>
            </a:r>
            <a:r>
              <a:rPr lang="en-IN" sz="2000" dirty="0"/>
              <a:t>__', '__</a:t>
            </a:r>
            <a:r>
              <a:rPr lang="en-IN" sz="2000" dirty="0" err="1"/>
              <a:t>getitem</a:t>
            </a:r>
            <a:r>
              <a:rPr lang="en-IN" sz="2000" dirty="0"/>
              <a:t>__', '__</a:t>
            </a:r>
            <a:r>
              <a:rPr lang="en-IN" sz="2000" dirty="0" err="1"/>
              <a:t>gt</a:t>
            </a:r>
            <a:r>
              <a:rPr lang="en-IN" sz="2000" dirty="0"/>
              <a:t>__', '__hash__', '__</a:t>
            </a:r>
            <a:r>
              <a:rPr lang="en-IN" sz="2000" dirty="0" err="1"/>
              <a:t>iadd</a:t>
            </a:r>
            <a:r>
              <a:rPr lang="en-IN" sz="2000" dirty="0"/>
              <a:t>__', '__</a:t>
            </a:r>
            <a:r>
              <a:rPr lang="en-IN" sz="2000" dirty="0" err="1"/>
              <a:t>imul</a:t>
            </a:r>
            <a:r>
              <a:rPr lang="en-IN" sz="2000" dirty="0"/>
              <a:t>__', '__</a:t>
            </a:r>
            <a:r>
              <a:rPr lang="en-IN" sz="2000" dirty="0" err="1"/>
              <a:t>init</a:t>
            </a:r>
            <a:r>
              <a:rPr lang="en-IN" sz="2000" dirty="0"/>
              <a:t>__', '__</a:t>
            </a:r>
            <a:r>
              <a:rPr lang="en-IN" sz="2000" dirty="0" err="1"/>
              <a:t>init_subclass</a:t>
            </a:r>
            <a:r>
              <a:rPr lang="en-IN" sz="2000" dirty="0"/>
              <a:t>__', '__</a:t>
            </a:r>
            <a:r>
              <a:rPr lang="en-IN" sz="2000" dirty="0" err="1"/>
              <a:t>iter</a:t>
            </a:r>
            <a:r>
              <a:rPr lang="en-IN" sz="2000" dirty="0"/>
              <a:t>__', '__le__', '__</a:t>
            </a:r>
            <a:r>
              <a:rPr lang="en-IN" sz="2000" dirty="0" err="1"/>
              <a:t>len</a:t>
            </a:r>
            <a:r>
              <a:rPr lang="en-IN" sz="2000" dirty="0"/>
              <a:t>__', '__</a:t>
            </a:r>
            <a:r>
              <a:rPr lang="en-IN" sz="2000" dirty="0" err="1"/>
              <a:t>lt</a:t>
            </a:r>
            <a:r>
              <a:rPr lang="en-IN" sz="2000" dirty="0"/>
              <a:t>__', '__</a:t>
            </a:r>
            <a:r>
              <a:rPr lang="en-IN" sz="2000" dirty="0" err="1"/>
              <a:t>mul</a:t>
            </a:r>
            <a:r>
              <a:rPr lang="en-IN" sz="2000" dirty="0"/>
              <a:t>__', '__ne__', '__new__', '__reduce__', '__</a:t>
            </a:r>
            <a:r>
              <a:rPr lang="en-IN" sz="2000" dirty="0" err="1"/>
              <a:t>reduce_ex</a:t>
            </a:r>
            <a:r>
              <a:rPr lang="en-IN" sz="2000" dirty="0"/>
              <a:t>__', '__</a:t>
            </a:r>
            <a:r>
              <a:rPr lang="en-IN" sz="2000" dirty="0" err="1"/>
              <a:t>repr</a:t>
            </a:r>
            <a:r>
              <a:rPr lang="en-IN" sz="2000" dirty="0"/>
              <a:t>__', '__reversed__', '__</a:t>
            </a:r>
            <a:r>
              <a:rPr lang="en-IN" sz="2000" dirty="0" err="1"/>
              <a:t>rmul</a:t>
            </a:r>
            <a:r>
              <a:rPr lang="en-IN" sz="2000" dirty="0"/>
              <a:t>__', '__</a:t>
            </a:r>
            <a:r>
              <a:rPr lang="en-IN" sz="2000" dirty="0" err="1"/>
              <a:t>setattr</a:t>
            </a:r>
            <a:r>
              <a:rPr lang="en-IN" sz="2000" dirty="0"/>
              <a:t>__', '__</a:t>
            </a:r>
            <a:r>
              <a:rPr lang="en-IN" sz="2000" dirty="0" err="1"/>
              <a:t>setitem</a:t>
            </a:r>
            <a:r>
              <a:rPr lang="en-IN" sz="2000" dirty="0"/>
              <a:t>__', '__</a:t>
            </a:r>
            <a:r>
              <a:rPr lang="en-IN" sz="2000" dirty="0" err="1"/>
              <a:t>sizeof</a:t>
            </a:r>
            <a:r>
              <a:rPr lang="en-IN" sz="2000" dirty="0"/>
              <a:t>__', '__</a:t>
            </a:r>
            <a:r>
              <a:rPr lang="en-IN" sz="2000" dirty="0" err="1"/>
              <a:t>str</a:t>
            </a:r>
            <a:r>
              <a:rPr lang="en-IN" sz="2000" dirty="0"/>
              <a:t>__', '__</a:t>
            </a:r>
            <a:r>
              <a:rPr lang="en-IN" sz="2000" dirty="0" err="1"/>
              <a:t>subclasshook</a:t>
            </a:r>
            <a:r>
              <a:rPr lang="en-IN" sz="2000" dirty="0"/>
              <a:t>__', </a:t>
            </a:r>
            <a:r>
              <a:rPr lang="en-IN" sz="2000" b="1" dirty="0"/>
              <a:t>'append', 'clear', 'copy', 'count', 'extend', 'index', 'insert', 'pop', 'remove', 'reverse', 'sort'</a:t>
            </a:r>
            <a:r>
              <a:rPr lang="en-IN" sz="2000" dirty="0"/>
              <a:t>]</a:t>
            </a:r>
          </a:p>
          <a:p>
            <a:pPr marL="0" indent="0">
              <a:buNone/>
            </a:pPr>
            <a:endParaRPr lang="en-IN" sz="2000" b="1" dirty="0"/>
          </a:p>
        </p:txBody>
      </p:sp>
    </p:spTree>
    <p:extLst>
      <p:ext uri="{BB962C8B-B14F-4D97-AF65-F5344CB8AC3E}">
        <p14:creationId xmlns:p14="http://schemas.microsoft.com/office/powerpoint/2010/main" val="338788853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016" y="449736"/>
            <a:ext cx="10895106" cy="5885750"/>
          </a:xfrm>
        </p:spPr>
        <p:txBody>
          <a:bodyPr>
            <a:normAutofit/>
          </a:bodyPr>
          <a:lstStyle/>
          <a:p>
            <a:pPr algn="ctr"/>
            <a:r>
              <a:rPr lang="en-IN" sz="4000" b="1" i="1" dirty="0" smtClean="0"/>
              <a:t>Presentation 15 </a:t>
            </a:r>
            <a:br>
              <a:rPr lang="en-IN" sz="4000" b="1" i="1" dirty="0" smtClean="0"/>
            </a:br>
            <a:r>
              <a:rPr lang="en-IN" sz="4000" b="1" i="1" dirty="0"/>
              <a:t/>
            </a:r>
            <a:br>
              <a:rPr lang="en-IN" sz="4000" b="1" i="1" dirty="0"/>
            </a:br>
            <a:r>
              <a:rPr lang="en-IN" sz="3200" b="1" dirty="0" smtClean="0"/>
              <a:t>List elements: </a:t>
            </a:r>
            <a:br>
              <a:rPr lang="en-IN" sz="3200" b="1" dirty="0" smtClean="0"/>
            </a:br>
            <a:r>
              <a:rPr lang="en-IN" sz="3200" dirty="0" smtClean="0"/>
              <a:t>append(), extend(), insert()</a:t>
            </a:r>
            <a:br>
              <a:rPr lang="en-IN" sz="3200" dirty="0" smtClean="0"/>
            </a:br>
            <a:r>
              <a:rPr lang="en-IN" sz="3200" dirty="0" smtClean="0"/>
              <a:t>remove(), pop()</a:t>
            </a:r>
            <a:endParaRPr lang="en-IN" sz="4000" b="1" i="1" dirty="0"/>
          </a:p>
        </p:txBody>
      </p:sp>
    </p:spTree>
    <p:extLst>
      <p:ext uri="{BB962C8B-B14F-4D97-AF65-F5344CB8AC3E}">
        <p14:creationId xmlns:p14="http://schemas.microsoft.com/office/powerpoint/2010/main" val="1602770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032" y="0"/>
            <a:ext cx="10895106" cy="1325563"/>
          </a:xfrm>
        </p:spPr>
        <p:txBody>
          <a:bodyPr>
            <a:normAutofit/>
          </a:bodyPr>
          <a:lstStyle/>
          <a:p>
            <a:r>
              <a:rPr lang="en-IN" sz="4000" b="1" dirty="0" smtClean="0"/>
              <a:t>ADDING ELEMENTS IN LIST</a:t>
            </a:r>
            <a:endParaRPr lang="en-IN" sz="4000" b="1" dirty="0"/>
          </a:p>
        </p:txBody>
      </p:sp>
      <p:sp>
        <p:nvSpPr>
          <p:cNvPr id="3" name="Content Placeholder 2"/>
          <p:cNvSpPr>
            <a:spLocks noGrp="1"/>
          </p:cNvSpPr>
          <p:nvPr>
            <p:ph idx="1"/>
          </p:nvPr>
        </p:nvSpPr>
        <p:spPr>
          <a:xfrm>
            <a:off x="458694" y="1278294"/>
            <a:ext cx="11274612" cy="5206482"/>
          </a:xfrm>
        </p:spPr>
        <p:txBody>
          <a:bodyPr>
            <a:normAutofit/>
          </a:bodyPr>
          <a:lstStyle/>
          <a:p>
            <a:pPr marL="0" indent="0">
              <a:buNone/>
            </a:pPr>
            <a:r>
              <a:rPr lang="en-IN" b="1" u="sng" dirty="0"/>
              <a:t>append</a:t>
            </a:r>
            <a:r>
              <a:rPr lang="en-IN" b="1" u="sng" dirty="0" smtClean="0"/>
              <a:t>()</a:t>
            </a:r>
          </a:p>
          <a:p>
            <a:pPr marL="0" indent="0">
              <a:buNone/>
            </a:pPr>
            <a:endParaRPr lang="en-IN" sz="2000" b="1" u="sng" dirty="0" smtClean="0"/>
          </a:p>
          <a:p>
            <a:r>
              <a:rPr lang="en-US" sz="2000" dirty="0" smtClean="0"/>
              <a:t>It </a:t>
            </a:r>
            <a:r>
              <a:rPr lang="en-US" sz="2000" dirty="0"/>
              <a:t>adds an element at the end of the </a:t>
            </a:r>
            <a:r>
              <a:rPr lang="en-US" sz="2000" dirty="0" smtClean="0"/>
              <a:t>list.</a:t>
            </a:r>
          </a:p>
          <a:p>
            <a:r>
              <a:rPr lang="en-US" sz="2000" dirty="0" smtClean="0"/>
              <a:t>Arguments </a:t>
            </a:r>
            <a:r>
              <a:rPr lang="en-US" sz="2000" dirty="0"/>
              <a:t>passed in append() ---&gt; </a:t>
            </a:r>
            <a:r>
              <a:rPr lang="en-US" sz="2000" dirty="0" smtClean="0"/>
              <a:t>objects(individual data types </a:t>
            </a:r>
            <a:r>
              <a:rPr lang="en-US" sz="2000" dirty="0"/>
              <a:t>and collection </a:t>
            </a:r>
            <a:r>
              <a:rPr lang="en-US" sz="2000" dirty="0" smtClean="0"/>
              <a:t>data type)</a:t>
            </a:r>
          </a:p>
          <a:p>
            <a:r>
              <a:rPr lang="en-US" sz="2000" dirty="0" smtClean="0"/>
              <a:t>syntax </a:t>
            </a:r>
            <a:r>
              <a:rPr lang="en-US" sz="2000" dirty="0"/>
              <a:t>: </a:t>
            </a:r>
            <a:r>
              <a:rPr lang="en-US" sz="2000" b="1" dirty="0" err="1" smtClean="0"/>
              <a:t>var_name.append</a:t>
            </a:r>
            <a:r>
              <a:rPr lang="en-US" sz="2000" b="1" dirty="0" smtClean="0"/>
              <a:t>(objects)</a:t>
            </a:r>
          </a:p>
          <a:p>
            <a:endParaRPr lang="en-US" sz="2000" b="1" dirty="0"/>
          </a:p>
          <a:p>
            <a:pPr marL="0" indent="0">
              <a:buNone/>
            </a:pPr>
            <a:r>
              <a:rPr lang="en-US" sz="2000" b="1" dirty="0"/>
              <a:t>	</a:t>
            </a:r>
            <a:r>
              <a:rPr lang="en-US" sz="2000" dirty="0"/>
              <a:t>l = [1, 2, 3, 4, 5, 6, 7, 8</a:t>
            </a:r>
            <a:r>
              <a:rPr lang="en-US" sz="2000" dirty="0" smtClean="0"/>
              <a:t>]			</a:t>
            </a:r>
            <a:r>
              <a:rPr lang="en-US" sz="2000" dirty="0"/>
              <a:t>l = [1, 2, 3, 4, 5, 6, 7, 8</a:t>
            </a:r>
            <a:r>
              <a:rPr lang="en-US" sz="2000" dirty="0" smtClean="0"/>
              <a:t>]</a:t>
            </a:r>
            <a:endParaRPr lang="en-US" sz="2000" dirty="0"/>
          </a:p>
          <a:p>
            <a:pPr marL="0" indent="0">
              <a:buNone/>
            </a:pPr>
            <a:r>
              <a:rPr lang="en-US" sz="2000" dirty="0" smtClean="0"/>
              <a:t>	</a:t>
            </a:r>
            <a:r>
              <a:rPr lang="en-US" sz="2000" dirty="0" err="1" smtClean="0"/>
              <a:t>l.append</a:t>
            </a:r>
            <a:r>
              <a:rPr lang="en-US" sz="2000" dirty="0" smtClean="0"/>
              <a:t>(9)				</a:t>
            </a:r>
            <a:r>
              <a:rPr lang="en-US" sz="2000" dirty="0" err="1"/>
              <a:t>l.append</a:t>
            </a:r>
            <a:r>
              <a:rPr lang="en-US" sz="2000" dirty="0"/>
              <a:t>('python</a:t>
            </a:r>
            <a:r>
              <a:rPr lang="en-US" sz="2000" dirty="0" smtClean="0"/>
              <a:t>')</a:t>
            </a:r>
            <a:endParaRPr lang="en-US" sz="2000" dirty="0"/>
          </a:p>
          <a:p>
            <a:pPr marL="0" indent="0">
              <a:buNone/>
            </a:pPr>
            <a:r>
              <a:rPr lang="en-US" sz="2000" dirty="0" smtClean="0"/>
              <a:t>	l					l</a:t>
            </a:r>
            <a:endParaRPr lang="en-US" sz="2000" dirty="0"/>
          </a:p>
          <a:p>
            <a:pPr marL="0" indent="0">
              <a:buNone/>
            </a:pPr>
            <a:r>
              <a:rPr lang="en-US" sz="2000" dirty="0" smtClean="0"/>
              <a:t>	[</a:t>
            </a:r>
            <a:r>
              <a:rPr lang="en-US" sz="2000" dirty="0"/>
              <a:t>1, 2, 3, 4, 5, 6, 7, 8, 9</a:t>
            </a:r>
            <a:r>
              <a:rPr lang="en-US" sz="2000" dirty="0" smtClean="0"/>
              <a:t>]			</a:t>
            </a:r>
            <a:r>
              <a:rPr lang="en-US" sz="2000" dirty="0"/>
              <a:t>[1, 2, 3, 4, 5, 6, 7, 8, 'python']</a:t>
            </a:r>
            <a:endParaRPr lang="en-IN" sz="2000" dirty="0"/>
          </a:p>
          <a:p>
            <a:pPr marL="0" indent="0">
              <a:buNone/>
            </a:pPr>
            <a:endParaRPr lang="en-US" sz="2000" dirty="0" smtClean="0"/>
          </a:p>
        </p:txBody>
      </p:sp>
    </p:spTree>
    <p:extLst>
      <p:ext uri="{BB962C8B-B14F-4D97-AF65-F5344CB8AC3E}">
        <p14:creationId xmlns:p14="http://schemas.microsoft.com/office/powerpoint/2010/main" val="14117207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29208"/>
            <a:ext cx="11274612" cy="6428792"/>
          </a:xfrm>
        </p:spPr>
        <p:txBody>
          <a:bodyPr>
            <a:normAutofit/>
          </a:bodyPr>
          <a:lstStyle/>
          <a:p>
            <a:r>
              <a:rPr lang="en-US" sz="2000" dirty="0"/>
              <a:t>i want to append --&gt; '</a:t>
            </a:r>
            <a:r>
              <a:rPr lang="en-US" sz="2000" dirty="0" err="1"/>
              <a:t>swiggy</a:t>
            </a:r>
            <a:r>
              <a:rPr lang="en-US" sz="2000" dirty="0"/>
              <a:t>' , </a:t>
            </a:r>
            <a:r>
              <a:rPr lang="en-US" sz="2000" dirty="0" smtClean="0"/>
              <a:t>'</a:t>
            </a:r>
            <a:r>
              <a:rPr lang="en-US" sz="2000" dirty="0" err="1" smtClean="0"/>
              <a:t>zomato</a:t>
            </a:r>
            <a:r>
              <a:rPr lang="en-US" sz="2000" dirty="0" smtClean="0"/>
              <a:t>‘</a:t>
            </a:r>
          </a:p>
          <a:p>
            <a:pPr marL="0" indent="0">
              <a:buNone/>
            </a:pPr>
            <a:r>
              <a:rPr lang="en-US" sz="2000" dirty="0"/>
              <a:t>	names = ['apple', '</a:t>
            </a:r>
            <a:r>
              <a:rPr lang="en-US" sz="2000" dirty="0" err="1"/>
              <a:t>google</a:t>
            </a:r>
            <a:r>
              <a:rPr lang="en-US" sz="2000" dirty="0"/>
              <a:t>', 'yahoo', 'amazon', '</a:t>
            </a:r>
            <a:r>
              <a:rPr lang="en-US" sz="2000" dirty="0" err="1"/>
              <a:t>walmart</a:t>
            </a:r>
            <a:r>
              <a:rPr lang="en-US" sz="2000" dirty="0"/>
              <a:t>']</a:t>
            </a:r>
          </a:p>
          <a:p>
            <a:pPr marL="0" indent="0">
              <a:buNone/>
            </a:pPr>
            <a:r>
              <a:rPr lang="en-US" sz="2000" dirty="0"/>
              <a:t>	</a:t>
            </a:r>
            <a:r>
              <a:rPr lang="en-US" sz="2000" dirty="0" err="1" smtClean="0"/>
              <a:t>names.append</a:t>
            </a:r>
            <a:r>
              <a:rPr lang="en-US" sz="2000" dirty="0"/>
              <a:t>('</a:t>
            </a:r>
            <a:r>
              <a:rPr lang="en-US" sz="2000" dirty="0" err="1"/>
              <a:t>swiggy</a:t>
            </a:r>
            <a:r>
              <a:rPr lang="en-US" sz="2000" dirty="0"/>
              <a:t>', '</a:t>
            </a:r>
            <a:r>
              <a:rPr lang="en-US" sz="2000" dirty="0" err="1"/>
              <a:t>zomato</a:t>
            </a:r>
            <a:r>
              <a:rPr lang="en-US" sz="2000" dirty="0"/>
              <a:t>')</a:t>
            </a:r>
          </a:p>
          <a:p>
            <a:pPr marL="0" indent="0">
              <a:buNone/>
            </a:pPr>
            <a:r>
              <a:rPr lang="en-US" sz="2000" dirty="0" smtClean="0"/>
              <a:t>	</a:t>
            </a:r>
            <a:r>
              <a:rPr lang="en-US" sz="2000" dirty="0" err="1" smtClean="0"/>
              <a:t>TypeError</a:t>
            </a:r>
            <a:r>
              <a:rPr lang="en-US" sz="2000" dirty="0"/>
              <a:t>: </a:t>
            </a:r>
            <a:r>
              <a:rPr lang="en-US" sz="2000" dirty="0" err="1" smtClean="0"/>
              <a:t>list.append</a:t>
            </a:r>
            <a:r>
              <a:rPr lang="en-US" sz="2000" dirty="0"/>
              <a:t>() takes exactly one argument (2 given</a:t>
            </a:r>
            <a:r>
              <a:rPr lang="en-US" sz="2000" dirty="0" smtClean="0"/>
              <a:t>)</a:t>
            </a:r>
          </a:p>
          <a:p>
            <a:pPr marL="0" indent="0">
              <a:buNone/>
            </a:pPr>
            <a:endParaRPr lang="en-US" sz="2000" dirty="0"/>
          </a:p>
          <a:p>
            <a:pPr marL="0" indent="0">
              <a:buNone/>
            </a:pPr>
            <a:r>
              <a:rPr lang="en-US" sz="2000" dirty="0"/>
              <a:t>	</a:t>
            </a:r>
            <a:r>
              <a:rPr lang="en-US" sz="2000" dirty="0" err="1"/>
              <a:t>names.append</a:t>
            </a:r>
            <a:r>
              <a:rPr lang="en-US" sz="2000" dirty="0"/>
              <a:t>(['</a:t>
            </a:r>
            <a:r>
              <a:rPr lang="en-US" sz="2000" dirty="0" err="1"/>
              <a:t>swiggy</a:t>
            </a:r>
            <a:r>
              <a:rPr lang="en-US" sz="2000" dirty="0"/>
              <a:t>', '</a:t>
            </a:r>
            <a:r>
              <a:rPr lang="en-US" sz="2000" dirty="0" err="1"/>
              <a:t>zomato</a:t>
            </a:r>
            <a:r>
              <a:rPr lang="en-US" sz="2000" dirty="0"/>
              <a:t>'])</a:t>
            </a:r>
          </a:p>
          <a:p>
            <a:pPr marL="0" indent="0">
              <a:buNone/>
            </a:pPr>
            <a:r>
              <a:rPr lang="en-US" sz="2000" dirty="0" smtClean="0"/>
              <a:t>	names</a:t>
            </a:r>
            <a:endParaRPr lang="en-US" sz="2000" dirty="0"/>
          </a:p>
          <a:p>
            <a:pPr marL="0" indent="0">
              <a:buNone/>
            </a:pPr>
            <a:r>
              <a:rPr lang="en-US" sz="2000" dirty="0" smtClean="0"/>
              <a:t>	[</a:t>
            </a:r>
            <a:r>
              <a:rPr lang="en-US" sz="2000" dirty="0"/>
              <a:t>'apple', '</a:t>
            </a:r>
            <a:r>
              <a:rPr lang="en-US" sz="2000" dirty="0" err="1"/>
              <a:t>google</a:t>
            </a:r>
            <a:r>
              <a:rPr lang="en-US" sz="2000" dirty="0"/>
              <a:t>', 'yahoo', 'amazon', '</a:t>
            </a:r>
            <a:r>
              <a:rPr lang="en-US" sz="2000" dirty="0" err="1"/>
              <a:t>walmart</a:t>
            </a:r>
            <a:r>
              <a:rPr lang="en-US" sz="2000" dirty="0"/>
              <a:t>', ['</a:t>
            </a:r>
            <a:r>
              <a:rPr lang="en-US" sz="2000" dirty="0" err="1"/>
              <a:t>swiggy</a:t>
            </a:r>
            <a:r>
              <a:rPr lang="en-US" sz="2000" dirty="0"/>
              <a:t>', '</a:t>
            </a:r>
            <a:r>
              <a:rPr lang="en-US" sz="2000" dirty="0" err="1"/>
              <a:t>zomato</a:t>
            </a:r>
            <a:r>
              <a:rPr lang="en-US" sz="2000" dirty="0" smtClean="0"/>
              <a:t>']]</a:t>
            </a:r>
          </a:p>
          <a:p>
            <a:pPr marL="0" indent="0">
              <a:buNone/>
            </a:pPr>
            <a:endParaRPr lang="en-IN" sz="2000" dirty="0" smtClean="0"/>
          </a:p>
          <a:p>
            <a:pPr marL="0" indent="0">
              <a:buNone/>
            </a:pPr>
            <a:r>
              <a:rPr lang="en-IN" sz="2000" dirty="0"/>
              <a:t>	names = ['apple', '</a:t>
            </a:r>
            <a:r>
              <a:rPr lang="en-IN" sz="2000" dirty="0" err="1"/>
              <a:t>google</a:t>
            </a:r>
            <a:r>
              <a:rPr lang="en-IN" sz="2000" dirty="0"/>
              <a:t>', 'yahoo', 'amazon', '</a:t>
            </a:r>
            <a:r>
              <a:rPr lang="en-IN" sz="2000" dirty="0" err="1"/>
              <a:t>walmart</a:t>
            </a:r>
            <a:r>
              <a:rPr lang="en-IN" sz="2000" dirty="0"/>
              <a:t>']</a:t>
            </a:r>
          </a:p>
          <a:p>
            <a:pPr marL="0" indent="0">
              <a:buNone/>
            </a:pPr>
            <a:r>
              <a:rPr lang="en-IN" sz="2000" dirty="0" smtClean="0"/>
              <a:t>	</a:t>
            </a:r>
            <a:r>
              <a:rPr lang="en-IN" sz="2000" dirty="0" err="1" smtClean="0"/>
              <a:t>names.append</a:t>
            </a:r>
            <a:r>
              <a:rPr lang="en-IN" sz="2000" dirty="0"/>
              <a:t>('</a:t>
            </a:r>
            <a:r>
              <a:rPr lang="en-IN" sz="2000" dirty="0" err="1"/>
              <a:t>swiggy</a:t>
            </a:r>
            <a:r>
              <a:rPr lang="en-IN" sz="2000" dirty="0"/>
              <a:t>, </a:t>
            </a:r>
            <a:r>
              <a:rPr lang="en-IN" sz="2000" dirty="0" err="1"/>
              <a:t>zomato</a:t>
            </a:r>
            <a:r>
              <a:rPr lang="en-IN" sz="2000" dirty="0"/>
              <a:t>')</a:t>
            </a:r>
          </a:p>
          <a:p>
            <a:pPr marL="0" indent="0">
              <a:buNone/>
            </a:pPr>
            <a:r>
              <a:rPr lang="en-IN" sz="2000" dirty="0" smtClean="0"/>
              <a:t>	names</a:t>
            </a:r>
            <a:endParaRPr lang="en-IN" sz="2000" dirty="0"/>
          </a:p>
          <a:p>
            <a:pPr marL="0" indent="0">
              <a:buNone/>
            </a:pPr>
            <a:r>
              <a:rPr lang="en-IN" sz="2000" dirty="0" smtClean="0"/>
              <a:t>	[</a:t>
            </a:r>
            <a:r>
              <a:rPr lang="en-IN" sz="2000" dirty="0"/>
              <a:t>'apple', '</a:t>
            </a:r>
            <a:r>
              <a:rPr lang="en-IN" sz="2000" dirty="0" err="1"/>
              <a:t>google</a:t>
            </a:r>
            <a:r>
              <a:rPr lang="en-IN" sz="2000" dirty="0"/>
              <a:t>', 'yahoo', 'amazon', '</a:t>
            </a:r>
            <a:r>
              <a:rPr lang="en-IN" sz="2000" dirty="0" err="1"/>
              <a:t>walmart</a:t>
            </a:r>
            <a:r>
              <a:rPr lang="en-IN" sz="2000" dirty="0"/>
              <a:t>', '</a:t>
            </a:r>
            <a:r>
              <a:rPr lang="en-IN" sz="2000" dirty="0" err="1"/>
              <a:t>swiggy</a:t>
            </a:r>
            <a:r>
              <a:rPr lang="en-IN" sz="2000" dirty="0"/>
              <a:t>, </a:t>
            </a:r>
            <a:r>
              <a:rPr lang="en-IN" sz="2000" dirty="0" err="1"/>
              <a:t>zomato</a:t>
            </a:r>
            <a:r>
              <a:rPr lang="en-IN" sz="2000" dirty="0"/>
              <a:t>']</a:t>
            </a:r>
          </a:p>
        </p:txBody>
      </p:sp>
    </p:spTree>
    <p:extLst>
      <p:ext uri="{BB962C8B-B14F-4D97-AF65-F5344CB8AC3E}">
        <p14:creationId xmlns:p14="http://schemas.microsoft.com/office/powerpoint/2010/main" val="12786898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57200"/>
            <a:ext cx="11274612" cy="6260841"/>
          </a:xfrm>
        </p:spPr>
        <p:txBody>
          <a:bodyPr/>
          <a:lstStyle/>
          <a:p>
            <a:pPr marL="0" indent="0">
              <a:buNone/>
            </a:pPr>
            <a:r>
              <a:rPr lang="en-US" b="1" u="sng" dirty="0"/>
              <a:t>extend()</a:t>
            </a:r>
          </a:p>
          <a:p>
            <a:r>
              <a:rPr lang="en-US" sz="2000" dirty="0" smtClean="0"/>
              <a:t>It </a:t>
            </a:r>
            <a:r>
              <a:rPr lang="en-US" sz="2000" dirty="0"/>
              <a:t>extend the extending list with the items of the given </a:t>
            </a:r>
            <a:r>
              <a:rPr lang="en-US" sz="2000" dirty="0" smtClean="0"/>
              <a:t>sequence.</a:t>
            </a:r>
          </a:p>
          <a:p>
            <a:r>
              <a:rPr lang="en-US" sz="2000" dirty="0" smtClean="0"/>
              <a:t>Arguments </a:t>
            </a:r>
            <a:r>
              <a:rPr lang="en-US" sz="2000" dirty="0"/>
              <a:t>passed in extend() ---&gt; </a:t>
            </a:r>
            <a:r>
              <a:rPr lang="en-US" sz="2000" dirty="0" err="1" smtClean="0"/>
              <a:t>iterables</a:t>
            </a:r>
            <a:endParaRPr lang="en-US" sz="2000" dirty="0" smtClean="0"/>
          </a:p>
          <a:p>
            <a:r>
              <a:rPr lang="en-US" sz="2000" dirty="0" smtClean="0"/>
              <a:t>syntax </a:t>
            </a:r>
            <a:r>
              <a:rPr lang="en-US" sz="2000" dirty="0"/>
              <a:t>: </a:t>
            </a:r>
            <a:r>
              <a:rPr lang="en-US" sz="2000" b="1" dirty="0" err="1" smtClean="0"/>
              <a:t>var_name.extend</a:t>
            </a:r>
            <a:r>
              <a:rPr lang="en-US" sz="2000" b="1" dirty="0" smtClean="0"/>
              <a:t>(</a:t>
            </a:r>
            <a:r>
              <a:rPr lang="en-US" sz="2000" b="1" dirty="0" err="1" smtClean="0"/>
              <a:t>iterables</a:t>
            </a:r>
            <a:r>
              <a:rPr lang="en-US" sz="2000" b="1" dirty="0" smtClean="0"/>
              <a:t>)</a:t>
            </a:r>
          </a:p>
          <a:p>
            <a:pPr marL="0" indent="0">
              <a:buNone/>
            </a:pPr>
            <a:r>
              <a:rPr lang="en-IN" sz="2000" b="1" dirty="0" smtClean="0"/>
              <a:t>	</a:t>
            </a:r>
            <a:r>
              <a:rPr lang="en-US" sz="2000" dirty="0"/>
              <a:t>l = [1, 2, 3, 4, 5, 6, 7, 8]</a:t>
            </a:r>
          </a:p>
          <a:p>
            <a:pPr marL="0" indent="0">
              <a:buNone/>
            </a:pPr>
            <a:r>
              <a:rPr lang="en-US" sz="2000" dirty="0" smtClean="0"/>
              <a:t>	</a:t>
            </a:r>
            <a:r>
              <a:rPr lang="en-US" sz="2000" dirty="0" err="1" smtClean="0"/>
              <a:t>l.extend</a:t>
            </a:r>
            <a:r>
              <a:rPr lang="en-US" sz="2000" dirty="0" smtClean="0"/>
              <a:t>(9</a:t>
            </a:r>
            <a:r>
              <a:rPr lang="en-US" sz="2000" dirty="0"/>
              <a:t>)</a:t>
            </a:r>
          </a:p>
          <a:p>
            <a:pPr marL="0" indent="0">
              <a:buNone/>
            </a:pPr>
            <a:r>
              <a:rPr lang="en-US" sz="2000" dirty="0" smtClean="0"/>
              <a:t>	</a:t>
            </a:r>
            <a:r>
              <a:rPr lang="en-US" sz="2000" dirty="0" err="1" smtClean="0"/>
              <a:t>TypeError</a:t>
            </a:r>
            <a:r>
              <a:rPr lang="en-US" sz="2000" dirty="0"/>
              <a:t>: '</a:t>
            </a:r>
            <a:r>
              <a:rPr lang="en-US" sz="2000" dirty="0" err="1"/>
              <a:t>int</a:t>
            </a:r>
            <a:r>
              <a:rPr lang="en-US" sz="2000" dirty="0"/>
              <a:t>' object is not </a:t>
            </a:r>
            <a:r>
              <a:rPr lang="en-US" sz="2000" dirty="0" err="1" smtClean="0"/>
              <a:t>iterable</a:t>
            </a:r>
            <a:endParaRPr lang="en-US" sz="2000" dirty="0" smtClean="0"/>
          </a:p>
          <a:p>
            <a:pPr marL="0" indent="0">
              <a:buNone/>
            </a:pPr>
            <a:endParaRPr lang="en-US" sz="2000" dirty="0"/>
          </a:p>
          <a:p>
            <a:pPr marL="0" indent="0">
              <a:buNone/>
            </a:pPr>
            <a:r>
              <a:rPr lang="en-US" sz="2000" dirty="0"/>
              <a:t>	</a:t>
            </a:r>
            <a:r>
              <a:rPr lang="en-US" sz="2000" dirty="0" err="1"/>
              <a:t>l.extend</a:t>
            </a:r>
            <a:r>
              <a:rPr lang="en-US" sz="2000" dirty="0"/>
              <a:t>([9])</a:t>
            </a:r>
          </a:p>
          <a:p>
            <a:pPr marL="0" indent="0">
              <a:buNone/>
            </a:pPr>
            <a:r>
              <a:rPr lang="en-US" sz="2000" dirty="0" smtClean="0"/>
              <a:t>	l</a:t>
            </a:r>
            <a:endParaRPr lang="en-US" sz="2000" dirty="0"/>
          </a:p>
          <a:p>
            <a:pPr marL="0" indent="0">
              <a:buNone/>
            </a:pPr>
            <a:r>
              <a:rPr lang="en-US" sz="2000" dirty="0" smtClean="0"/>
              <a:t>	[</a:t>
            </a:r>
            <a:r>
              <a:rPr lang="en-US" sz="2000" dirty="0"/>
              <a:t>1, 2, 3, 4, 5, 6, 7, 8, 9]</a:t>
            </a:r>
          </a:p>
          <a:p>
            <a:pPr marL="0" indent="0">
              <a:buNone/>
            </a:pPr>
            <a:r>
              <a:rPr lang="en-US" sz="2000" dirty="0" smtClean="0"/>
              <a:t>	</a:t>
            </a:r>
            <a:r>
              <a:rPr lang="en-US" sz="2000" dirty="0" err="1" smtClean="0"/>
              <a:t>l.extend</a:t>
            </a:r>
            <a:r>
              <a:rPr lang="en-US" sz="2000" dirty="0"/>
              <a:t>('9')</a:t>
            </a:r>
          </a:p>
        </p:txBody>
      </p:sp>
    </p:spTree>
    <p:extLst>
      <p:ext uri="{BB962C8B-B14F-4D97-AF65-F5344CB8AC3E}">
        <p14:creationId xmlns:p14="http://schemas.microsoft.com/office/powerpoint/2010/main" val="16713676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195944"/>
            <a:ext cx="11274612" cy="6848668"/>
          </a:xfrm>
        </p:spPr>
        <p:txBody>
          <a:bodyPr>
            <a:normAutofit/>
          </a:bodyPr>
          <a:lstStyle/>
          <a:p>
            <a:r>
              <a:rPr lang="en-IN" sz="2000" dirty="0" smtClean="0"/>
              <a:t>	names </a:t>
            </a:r>
            <a:r>
              <a:rPr lang="en-IN" sz="2000" dirty="0"/>
              <a:t>= ['apple', '</a:t>
            </a:r>
            <a:r>
              <a:rPr lang="en-IN" sz="2000" dirty="0" err="1"/>
              <a:t>google</a:t>
            </a:r>
            <a:r>
              <a:rPr lang="en-IN" sz="2000" dirty="0"/>
              <a:t>', 'yahoo', 'amazon', '</a:t>
            </a:r>
            <a:r>
              <a:rPr lang="en-IN" sz="2000" dirty="0" err="1"/>
              <a:t>walmart</a:t>
            </a:r>
            <a:r>
              <a:rPr lang="en-IN" sz="2000" dirty="0"/>
              <a:t>']</a:t>
            </a:r>
          </a:p>
          <a:p>
            <a:pPr marL="0" indent="0">
              <a:buNone/>
            </a:pPr>
            <a:r>
              <a:rPr lang="en-IN" sz="2000" dirty="0" smtClean="0"/>
              <a:t>	</a:t>
            </a:r>
            <a:r>
              <a:rPr lang="en-IN" sz="2000" dirty="0" err="1" smtClean="0"/>
              <a:t>names.extend</a:t>
            </a:r>
            <a:r>
              <a:rPr lang="en-IN" sz="2000" dirty="0"/>
              <a:t>([10])</a:t>
            </a:r>
          </a:p>
          <a:p>
            <a:pPr marL="0" indent="0">
              <a:buNone/>
            </a:pPr>
            <a:r>
              <a:rPr lang="en-IN" sz="2000" dirty="0" smtClean="0"/>
              <a:t>	names</a:t>
            </a:r>
            <a:endParaRPr lang="en-IN" sz="2000" dirty="0"/>
          </a:p>
          <a:p>
            <a:pPr marL="0" indent="0">
              <a:buNone/>
            </a:pPr>
            <a:r>
              <a:rPr lang="en-IN" sz="2000" dirty="0" smtClean="0"/>
              <a:t>	[</a:t>
            </a:r>
            <a:r>
              <a:rPr lang="en-IN" sz="2000" dirty="0"/>
              <a:t>'apple', '</a:t>
            </a:r>
            <a:r>
              <a:rPr lang="en-IN" sz="2000" dirty="0" err="1"/>
              <a:t>google</a:t>
            </a:r>
            <a:r>
              <a:rPr lang="en-IN" sz="2000" dirty="0"/>
              <a:t>', 'yahoo', 'amazon', '</a:t>
            </a:r>
            <a:r>
              <a:rPr lang="en-IN" sz="2000" dirty="0" err="1"/>
              <a:t>walmart</a:t>
            </a:r>
            <a:r>
              <a:rPr lang="en-IN" sz="2000" dirty="0"/>
              <a:t>', 10</a:t>
            </a:r>
            <a:r>
              <a:rPr lang="en-IN" sz="2000" dirty="0" smtClean="0"/>
              <a:t>]</a:t>
            </a:r>
          </a:p>
          <a:p>
            <a:r>
              <a:rPr lang="en-IN" sz="2000" dirty="0"/>
              <a:t>	names = ['apple', '</a:t>
            </a:r>
            <a:r>
              <a:rPr lang="en-IN" sz="2000" dirty="0" err="1"/>
              <a:t>google</a:t>
            </a:r>
            <a:r>
              <a:rPr lang="en-IN" sz="2000" dirty="0"/>
              <a:t>', 'yahoo', 'amazon', '</a:t>
            </a:r>
            <a:r>
              <a:rPr lang="en-IN" sz="2000" dirty="0" err="1"/>
              <a:t>walmart</a:t>
            </a:r>
            <a:r>
              <a:rPr lang="en-IN" sz="2000" dirty="0"/>
              <a:t>']</a:t>
            </a:r>
          </a:p>
          <a:p>
            <a:pPr marL="0" indent="0">
              <a:buNone/>
            </a:pPr>
            <a:r>
              <a:rPr lang="en-IN" sz="2000" dirty="0" smtClean="0"/>
              <a:t>	</a:t>
            </a:r>
            <a:r>
              <a:rPr lang="en-IN" sz="2000" dirty="0" err="1" smtClean="0"/>
              <a:t>names.extend</a:t>
            </a:r>
            <a:r>
              <a:rPr lang="en-IN" sz="2000" dirty="0"/>
              <a:t>(['python'])</a:t>
            </a:r>
          </a:p>
          <a:p>
            <a:pPr marL="0" indent="0">
              <a:buNone/>
            </a:pPr>
            <a:r>
              <a:rPr lang="en-IN" sz="2000" dirty="0" smtClean="0"/>
              <a:t>	names</a:t>
            </a:r>
            <a:endParaRPr lang="en-IN" sz="2000" dirty="0"/>
          </a:p>
          <a:p>
            <a:pPr marL="0" indent="0">
              <a:buNone/>
            </a:pPr>
            <a:r>
              <a:rPr lang="en-IN" sz="2000" dirty="0" smtClean="0"/>
              <a:t>	[</a:t>
            </a:r>
            <a:r>
              <a:rPr lang="en-IN" sz="2000" dirty="0"/>
              <a:t>'apple', '</a:t>
            </a:r>
            <a:r>
              <a:rPr lang="en-IN" sz="2000" dirty="0" err="1"/>
              <a:t>google</a:t>
            </a:r>
            <a:r>
              <a:rPr lang="en-IN" sz="2000" dirty="0"/>
              <a:t>', 'yahoo', 'amazon', '</a:t>
            </a:r>
            <a:r>
              <a:rPr lang="en-IN" sz="2000" dirty="0" err="1"/>
              <a:t>walmart</a:t>
            </a:r>
            <a:r>
              <a:rPr lang="en-IN" sz="2000" dirty="0"/>
              <a:t>', 'python</a:t>
            </a:r>
            <a:r>
              <a:rPr lang="en-IN" sz="2000" dirty="0" smtClean="0"/>
              <a:t>']</a:t>
            </a:r>
          </a:p>
          <a:p>
            <a:r>
              <a:rPr lang="en-US" sz="2000" dirty="0" smtClean="0"/>
              <a:t>	names </a:t>
            </a:r>
            <a:r>
              <a:rPr lang="en-US" sz="2000" dirty="0"/>
              <a:t>= ['apple', '</a:t>
            </a:r>
            <a:r>
              <a:rPr lang="en-US" sz="2000" dirty="0" err="1"/>
              <a:t>google</a:t>
            </a:r>
            <a:r>
              <a:rPr lang="en-US" sz="2000" dirty="0"/>
              <a:t>', 'yahoo', 'amazon', '</a:t>
            </a:r>
            <a:r>
              <a:rPr lang="en-US" sz="2000" dirty="0" err="1"/>
              <a:t>walmart</a:t>
            </a:r>
            <a:r>
              <a:rPr lang="en-US" sz="2000" dirty="0"/>
              <a:t>']</a:t>
            </a:r>
          </a:p>
          <a:p>
            <a:pPr marL="0" indent="0">
              <a:buNone/>
            </a:pPr>
            <a:r>
              <a:rPr lang="en-US" sz="2000" dirty="0" smtClean="0"/>
              <a:t>	</a:t>
            </a:r>
            <a:r>
              <a:rPr lang="en-US" sz="2000" dirty="0" err="1" smtClean="0"/>
              <a:t>names.extend</a:t>
            </a:r>
            <a:r>
              <a:rPr lang="en-US" sz="2000" dirty="0"/>
              <a:t>('python')</a:t>
            </a:r>
          </a:p>
          <a:p>
            <a:pPr marL="0" indent="0">
              <a:buNone/>
            </a:pPr>
            <a:r>
              <a:rPr lang="en-US" sz="2000" dirty="0" smtClean="0"/>
              <a:t>	names</a:t>
            </a:r>
            <a:endParaRPr lang="en-US" sz="2000" dirty="0"/>
          </a:p>
          <a:p>
            <a:pPr marL="0" indent="0">
              <a:buNone/>
            </a:pPr>
            <a:r>
              <a:rPr lang="en-US" sz="2000" dirty="0" smtClean="0"/>
              <a:t>	[</a:t>
            </a:r>
            <a:r>
              <a:rPr lang="en-US" sz="2000" dirty="0"/>
              <a:t>'apple', '</a:t>
            </a:r>
            <a:r>
              <a:rPr lang="en-US" sz="2000" dirty="0" err="1"/>
              <a:t>google</a:t>
            </a:r>
            <a:r>
              <a:rPr lang="en-US" sz="2000" dirty="0"/>
              <a:t>', 'yahoo', 'amazon', '</a:t>
            </a:r>
            <a:r>
              <a:rPr lang="en-US" sz="2000" dirty="0" err="1"/>
              <a:t>walmart</a:t>
            </a:r>
            <a:r>
              <a:rPr lang="en-US" sz="2000" dirty="0"/>
              <a:t>', 'p', 'y', 't', 'h', 'o', 'n']</a:t>
            </a:r>
          </a:p>
          <a:p>
            <a:pPr marL="0" indent="0" algn="just">
              <a:buNone/>
            </a:pPr>
            <a:r>
              <a:rPr lang="en-US" sz="2000" b="1" dirty="0" smtClean="0"/>
              <a:t>note</a:t>
            </a:r>
            <a:r>
              <a:rPr lang="en-US" sz="2000" b="1" dirty="0"/>
              <a:t>: </a:t>
            </a:r>
            <a:r>
              <a:rPr lang="en-US" sz="2000" dirty="0"/>
              <a:t>if we want to add a complete string as it is to the list pass it in boundary[], and if we pass </a:t>
            </a:r>
            <a:r>
              <a:rPr lang="en-US" sz="2000" dirty="0" smtClean="0"/>
              <a:t>string </a:t>
            </a:r>
            <a:r>
              <a:rPr lang="en-US" sz="2000" dirty="0"/>
              <a:t>as it is without boundary it will consider each character as an element.</a:t>
            </a:r>
            <a:endParaRPr lang="en-IN" sz="2000" dirty="0"/>
          </a:p>
        </p:txBody>
      </p:sp>
    </p:spTree>
    <p:extLst>
      <p:ext uri="{BB962C8B-B14F-4D97-AF65-F5344CB8AC3E}">
        <p14:creationId xmlns:p14="http://schemas.microsoft.com/office/powerpoint/2010/main" val="318327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latin typeface="Times New Roman" pitchFamily="18" charset="0"/>
                <a:cs typeface="Times New Roman" pitchFamily="18" charset="0"/>
              </a:rPr>
              <a:t>Rule 2</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468025" y="1566894"/>
            <a:ext cx="11274612" cy="4684615"/>
          </a:xfrm>
        </p:spPr>
        <p:txBody>
          <a:bodyPr>
            <a:normAutofit/>
          </a:bodyPr>
          <a:lstStyle/>
          <a:p>
            <a:r>
              <a:rPr lang="en-IN" sz="2000" dirty="0" smtClean="0">
                <a:latin typeface="Times New Roman" pitchFamily="18" charset="0"/>
                <a:cs typeface="Times New Roman" pitchFamily="18" charset="0"/>
              </a:rPr>
              <a:t>It can contain alpha numerical but should not start with numbers.</a:t>
            </a:r>
          </a:p>
          <a:p>
            <a:pPr>
              <a:buFont typeface="Wingdings" pitchFamily="2" charset="2"/>
              <a:buChar char="Ø"/>
            </a:pPr>
            <a:r>
              <a:rPr lang="en-IN" sz="2000" dirty="0" smtClean="0">
                <a:latin typeface="Times New Roman" pitchFamily="18" charset="0"/>
                <a:cs typeface="Times New Roman" pitchFamily="18" charset="0"/>
              </a:rPr>
              <a:t>abc123 = 1256</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‘abc123’.isidentifier( )</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True</a:t>
            </a:r>
          </a:p>
          <a:p>
            <a:pPr>
              <a:buFont typeface="Wingdings" pitchFamily="2" charset="2"/>
              <a:buChar char="Ø"/>
            </a:pPr>
            <a:r>
              <a:rPr lang="en-IN" sz="2000" dirty="0" smtClean="0">
                <a:latin typeface="Times New Roman" pitchFamily="18" charset="0"/>
                <a:cs typeface="Times New Roman" pitchFamily="18" charset="0"/>
              </a:rPr>
              <a:t>_1235 = 5636</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‘_1235’.isidentifier( )</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True</a:t>
            </a:r>
          </a:p>
          <a:p>
            <a:pPr>
              <a:buFont typeface="Wingdings" pitchFamily="2" charset="2"/>
              <a:buChar char="Ø"/>
            </a:pPr>
            <a:r>
              <a:rPr lang="en-IN" sz="2000" dirty="0" smtClean="0">
                <a:latin typeface="Times New Roman" pitchFamily="18" charset="0"/>
                <a:cs typeface="Times New Roman" pitchFamily="18" charset="0"/>
              </a:rPr>
              <a:t>1235ab = 5654</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‘1235ab’.isidentifier( )</a:t>
            </a:r>
          </a:p>
          <a:p>
            <a:pPr marL="0" indent="0">
              <a:buNone/>
            </a:pPr>
            <a:r>
              <a:rPr lang="en-IN" sz="2000" dirty="0" smtClean="0">
                <a:latin typeface="Times New Roman" pitchFamily="18" charset="0"/>
                <a:cs typeface="Times New Roman" pitchFamily="18" charset="0"/>
              </a:rPr>
              <a:t>     False</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1538929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6016" y="410547"/>
            <a:ext cx="11274612" cy="6662057"/>
          </a:xfrm>
        </p:spPr>
        <p:txBody>
          <a:bodyPr>
            <a:normAutofit lnSpcReduction="10000"/>
          </a:bodyPr>
          <a:lstStyle/>
          <a:p>
            <a:r>
              <a:rPr lang="en-IN" sz="2000" dirty="0"/>
              <a:t>	names = ['apple', '</a:t>
            </a:r>
            <a:r>
              <a:rPr lang="en-IN" sz="2000" dirty="0" err="1"/>
              <a:t>google</a:t>
            </a:r>
            <a:r>
              <a:rPr lang="en-IN" sz="2000" dirty="0"/>
              <a:t>', 'yahoo', 'amazon', '</a:t>
            </a:r>
            <a:r>
              <a:rPr lang="en-IN" sz="2000" dirty="0" err="1"/>
              <a:t>walmart</a:t>
            </a:r>
            <a:r>
              <a:rPr lang="en-IN" sz="2000" dirty="0"/>
              <a:t>']</a:t>
            </a:r>
          </a:p>
          <a:p>
            <a:pPr marL="0" indent="0">
              <a:buNone/>
            </a:pPr>
            <a:r>
              <a:rPr lang="en-IN" sz="2000" dirty="0" smtClean="0"/>
              <a:t>	</a:t>
            </a:r>
            <a:r>
              <a:rPr lang="en-IN" sz="2000" dirty="0" err="1" smtClean="0"/>
              <a:t>names.extend</a:t>
            </a:r>
            <a:r>
              <a:rPr lang="en-IN" sz="2000" dirty="0"/>
              <a:t>('apple', '@', 'google_.com')</a:t>
            </a:r>
          </a:p>
          <a:p>
            <a:pPr marL="0" indent="0">
              <a:buNone/>
            </a:pPr>
            <a:r>
              <a:rPr lang="en-IN" sz="2000" dirty="0" smtClean="0"/>
              <a:t>	</a:t>
            </a:r>
            <a:r>
              <a:rPr lang="en-IN" sz="2000" dirty="0" err="1" smtClean="0"/>
              <a:t>TypeError</a:t>
            </a:r>
            <a:r>
              <a:rPr lang="en-IN" sz="2000" dirty="0"/>
              <a:t>: </a:t>
            </a:r>
            <a:r>
              <a:rPr lang="en-IN" sz="2000" dirty="0" err="1"/>
              <a:t>list.extend</a:t>
            </a:r>
            <a:r>
              <a:rPr lang="en-IN" sz="2000" dirty="0"/>
              <a:t>() takes exactly one argument (3 given)</a:t>
            </a:r>
            <a:endParaRPr lang="en-IN" sz="2000" dirty="0" smtClean="0"/>
          </a:p>
          <a:p>
            <a:endParaRPr lang="en-IN" sz="2000" dirty="0"/>
          </a:p>
          <a:p>
            <a:r>
              <a:rPr lang="en-IN" sz="2000" dirty="0"/>
              <a:t>	</a:t>
            </a:r>
            <a:r>
              <a:rPr lang="en-IN" sz="2000" dirty="0" smtClean="0"/>
              <a:t>names </a:t>
            </a:r>
            <a:r>
              <a:rPr lang="en-IN" sz="2000" dirty="0"/>
              <a:t>= ['apple', '</a:t>
            </a:r>
            <a:r>
              <a:rPr lang="en-IN" sz="2000" dirty="0" err="1"/>
              <a:t>google</a:t>
            </a:r>
            <a:r>
              <a:rPr lang="en-IN" sz="2000" dirty="0"/>
              <a:t>', 'yahoo', 'amazon', '</a:t>
            </a:r>
            <a:r>
              <a:rPr lang="en-IN" sz="2000" dirty="0" err="1"/>
              <a:t>walmart</a:t>
            </a:r>
            <a:r>
              <a:rPr lang="en-IN" sz="2000" dirty="0"/>
              <a:t>']</a:t>
            </a:r>
            <a:endParaRPr lang="en-IN" sz="2000" dirty="0" smtClean="0"/>
          </a:p>
          <a:p>
            <a:pPr marL="0" indent="0">
              <a:buNone/>
            </a:pPr>
            <a:r>
              <a:rPr lang="en-IN" sz="2000" dirty="0"/>
              <a:t>	</a:t>
            </a:r>
            <a:r>
              <a:rPr lang="en-IN" sz="2000" dirty="0" err="1" smtClean="0"/>
              <a:t>names.extend</a:t>
            </a:r>
            <a:r>
              <a:rPr lang="en-IN" sz="2000" dirty="0"/>
              <a:t>(['apple', '@', 'google_.com'])</a:t>
            </a:r>
          </a:p>
          <a:p>
            <a:pPr marL="0" indent="0">
              <a:buNone/>
            </a:pPr>
            <a:r>
              <a:rPr lang="en-IN" sz="2000" dirty="0" smtClean="0"/>
              <a:t>	names</a:t>
            </a:r>
            <a:endParaRPr lang="en-IN" sz="2000" dirty="0"/>
          </a:p>
          <a:p>
            <a:pPr marL="0" indent="0">
              <a:buNone/>
            </a:pPr>
            <a:r>
              <a:rPr lang="en-IN" sz="2000" dirty="0" smtClean="0"/>
              <a:t>	[</a:t>
            </a:r>
            <a:r>
              <a:rPr lang="en-IN" sz="2000" dirty="0"/>
              <a:t>'apple', '</a:t>
            </a:r>
            <a:r>
              <a:rPr lang="en-IN" sz="2000" dirty="0" err="1"/>
              <a:t>google</a:t>
            </a:r>
            <a:r>
              <a:rPr lang="en-IN" sz="2000" dirty="0"/>
              <a:t>', 'yahoo', 'amazon', '</a:t>
            </a:r>
            <a:r>
              <a:rPr lang="en-IN" sz="2000" dirty="0" err="1"/>
              <a:t>walmart</a:t>
            </a:r>
            <a:r>
              <a:rPr lang="en-IN" sz="2000" dirty="0"/>
              <a:t>', 'apple', '@', 'google_.</a:t>
            </a:r>
            <a:r>
              <a:rPr lang="en-IN" sz="2000" dirty="0" smtClean="0"/>
              <a:t>com‘]</a:t>
            </a:r>
            <a:endParaRPr lang="en-IN" sz="2000" dirty="0"/>
          </a:p>
          <a:p>
            <a:pPr marL="0" indent="0">
              <a:buNone/>
            </a:pPr>
            <a:endParaRPr lang="en-IN" sz="2000" dirty="0" smtClean="0"/>
          </a:p>
          <a:p>
            <a:r>
              <a:rPr lang="en-IN" sz="2000" dirty="0" smtClean="0"/>
              <a:t>	names </a:t>
            </a:r>
            <a:r>
              <a:rPr lang="en-IN" sz="2000" dirty="0"/>
              <a:t>= ['apple', '</a:t>
            </a:r>
            <a:r>
              <a:rPr lang="en-IN" sz="2000" dirty="0" err="1"/>
              <a:t>google</a:t>
            </a:r>
            <a:r>
              <a:rPr lang="en-IN" sz="2000" dirty="0"/>
              <a:t>', 'yahoo', 'amazon', '</a:t>
            </a:r>
            <a:r>
              <a:rPr lang="en-IN" sz="2000" dirty="0" err="1"/>
              <a:t>walmart</a:t>
            </a:r>
            <a:r>
              <a:rPr lang="en-IN" sz="2000" dirty="0"/>
              <a:t>']</a:t>
            </a:r>
          </a:p>
          <a:p>
            <a:pPr marL="0" indent="0">
              <a:buNone/>
            </a:pPr>
            <a:r>
              <a:rPr lang="en-IN" sz="2000" dirty="0" smtClean="0"/>
              <a:t>	company </a:t>
            </a:r>
            <a:r>
              <a:rPr lang="en-IN" sz="2000" dirty="0"/>
              <a:t>= ['</a:t>
            </a:r>
            <a:r>
              <a:rPr lang="en-IN" sz="2000" dirty="0" err="1"/>
              <a:t>capgemini</a:t>
            </a:r>
            <a:r>
              <a:rPr lang="en-IN" sz="2000" dirty="0"/>
              <a:t>', 'MS', '</a:t>
            </a:r>
            <a:r>
              <a:rPr lang="en-IN" sz="2000" dirty="0" err="1"/>
              <a:t>youtube</a:t>
            </a:r>
            <a:r>
              <a:rPr lang="en-IN" sz="2000" dirty="0"/>
              <a:t>']</a:t>
            </a:r>
          </a:p>
          <a:p>
            <a:pPr marL="0" indent="0">
              <a:buNone/>
            </a:pPr>
            <a:r>
              <a:rPr lang="en-IN" sz="2000" dirty="0" smtClean="0"/>
              <a:t>	</a:t>
            </a:r>
            <a:r>
              <a:rPr lang="en-IN" sz="2000" dirty="0" err="1" smtClean="0"/>
              <a:t>names.extend</a:t>
            </a:r>
            <a:r>
              <a:rPr lang="en-IN" sz="2000" dirty="0" smtClean="0"/>
              <a:t>(company</a:t>
            </a:r>
            <a:r>
              <a:rPr lang="en-IN" sz="2000" dirty="0"/>
              <a:t>)</a:t>
            </a:r>
          </a:p>
          <a:p>
            <a:pPr marL="0" indent="0">
              <a:buNone/>
            </a:pPr>
            <a:r>
              <a:rPr lang="en-IN" sz="2000" dirty="0" smtClean="0"/>
              <a:t>	names</a:t>
            </a:r>
            <a:endParaRPr lang="en-IN" sz="2000" dirty="0"/>
          </a:p>
          <a:p>
            <a:pPr marL="0" indent="0">
              <a:buNone/>
            </a:pPr>
            <a:r>
              <a:rPr lang="en-IN" sz="2000" dirty="0" smtClean="0"/>
              <a:t>	[</a:t>
            </a:r>
            <a:r>
              <a:rPr lang="en-IN" sz="2000" dirty="0"/>
              <a:t>'apple', '</a:t>
            </a:r>
            <a:r>
              <a:rPr lang="en-IN" sz="2000" dirty="0" err="1"/>
              <a:t>google</a:t>
            </a:r>
            <a:r>
              <a:rPr lang="en-IN" sz="2000" dirty="0"/>
              <a:t>', 'yahoo', 'amazon', '</a:t>
            </a:r>
            <a:r>
              <a:rPr lang="en-IN" sz="2000" dirty="0" err="1"/>
              <a:t>walmart</a:t>
            </a:r>
            <a:r>
              <a:rPr lang="en-IN" sz="2000" dirty="0"/>
              <a:t>', '</a:t>
            </a:r>
            <a:r>
              <a:rPr lang="en-IN" sz="2000" dirty="0" err="1"/>
              <a:t>capgemini</a:t>
            </a:r>
            <a:r>
              <a:rPr lang="en-IN" sz="2000" dirty="0"/>
              <a:t>', 'MS', '</a:t>
            </a:r>
            <a:r>
              <a:rPr lang="en-IN" sz="2000" dirty="0" err="1"/>
              <a:t>youtube</a:t>
            </a:r>
            <a:r>
              <a:rPr lang="en-IN" sz="2000" dirty="0"/>
              <a:t>']</a:t>
            </a:r>
            <a:endParaRPr lang="en-IN" sz="2000" dirty="0" smtClean="0"/>
          </a:p>
          <a:p>
            <a:pPr marL="0" indent="0">
              <a:buNone/>
            </a:pPr>
            <a:r>
              <a:rPr lang="en-IN" sz="2000" dirty="0"/>
              <a:t>	</a:t>
            </a:r>
          </a:p>
        </p:txBody>
      </p:sp>
    </p:spTree>
    <p:extLst>
      <p:ext uri="{BB962C8B-B14F-4D97-AF65-F5344CB8AC3E}">
        <p14:creationId xmlns:p14="http://schemas.microsoft.com/office/powerpoint/2010/main" val="30796472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186612"/>
            <a:ext cx="11274612" cy="6671388"/>
          </a:xfrm>
        </p:spPr>
        <p:txBody>
          <a:bodyPr/>
          <a:lstStyle/>
          <a:p>
            <a:pPr marL="0" indent="0">
              <a:buNone/>
            </a:pPr>
            <a:r>
              <a:rPr lang="en-US" b="1" u="sng" dirty="0" smtClean="0"/>
              <a:t>insert</a:t>
            </a:r>
            <a:r>
              <a:rPr lang="en-US" b="1" u="sng" dirty="0"/>
              <a:t>(): </a:t>
            </a:r>
            <a:endParaRPr lang="en-US" b="1" u="sng" dirty="0" smtClean="0"/>
          </a:p>
          <a:p>
            <a:r>
              <a:rPr lang="en-US" sz="2000" dirty="0" smtClean="0"/>
              <a:t>It </a:t>
            </a:r>
            <a:r>
              <a:rPr lang="en-US" sz="2000" dirty="0"/>
              <a:t>adds an element at the specified </a:t>
            </a:r>
            <a:r>
              <a:rPr lang="en-US" sz="2000" dirty="0" smtClean="0"/>
              <a:t>position.</a:t>
            </a:r>
          </a:p>
          <a:p>
            <a:r>
              <a:rPr lang="en-US" sz="2000" dirty="0" smtClean="0"/>
              <a:t>Arguments </a:t>
            </a:r>
            <a:r>
              <a:rPr lang="en-US" sz="2000" dirty="0"/>
              <a:t>passed in insert() ---&gt; object(both </a:t>
            </a:r>
            <a:r>
              <a:rPr lang="en-US" sz="2000" dirty="0" err="1"/>
              <a:t>individaul</a:t>
            </a:r>
            <a:r>
              <a:rPr lang="en-US" sz="2000" dirty="0"/>
              <a:t> and collection </a:t>
            </a:r>
            <a:r>
              <a:rPr lang="en-US" sz="2000" dirty="0" err="1" smtClean="0"/>
              <a:t>datatypes</a:t>
            </a:r>
            <a:r>
              <a:rPr lang="en-US" sz="2000" dirty="0" smtClean="0"/>
              <a:t>)</a:t>
            </a:r>
          </a:p>
          <a:p>
            <a:r>
              <a:rPr lang="en-US" sz="2000" dirty="0" smtClean="0"/>
              <a:t>insert</a:t>
            </a:r>
            <a:r>
              <a:rPr lang="en-US" sz="2000" dirty="0"/>
              <a:t>() takes 2 arguments ---&gt; element and </a:t>
            </a:r>
            <a:r>
              <a:rPr lang="en-US" sz="2000" dirty="0" err="1" smtClean="0"/>
              <a:t>postion</a:t>
            </a:r>
            <a:r>
              <a:rPr lang="en-US" sz="2000" dirty="0" smtClean="0"/>
              <a:t>(index)</a:t>
            </a:r>
          </a:p>
          <a:p>
            <a:r>
              <a:rPr lang="en-US" sz="2000" dirty="0" smtClean="0"/>
              <a:t>syntax </a:t>
            </a:r>
            <a:r>
              <a:rPr lang="en-US" sz="2000" dirty="0"/>
              <a:t>: </a:t>
            </a:r>
            <a:r>
              <a:rPr lang="en-US" sz="2000" b="1" dirty="0" err="1"/>
              <a:t>var_name.insert</a:t>
            </a:r>
            <a:r>
              <a:rPr lang="en-US" sz="2000" b="1" dirty="0"/>
              <a:t>(position, </a:t>
            </a:r>
            <a:r>
              <a:rPr lang="en-US" sz="2000" b="1" dirty="0" smtClean="0"/>
              <a:t>element)</a:t>
            </a:r>
            <a:endParaRPr lang="en-IN" sz="2000" dirty="0" smtClean="0"/>
          </a:p>
          <a:p>
            <a:pPr marL="0" indent="0">
              <a:buNone/>
            </a:pPr>
            <a:r>
              <a:rPr lang="en-IN" sz="2000" dirty="0"/>
              <a:t>	</a:t>
            </a:r>
            <a:r>
              <a:rPr lang="en-IN" sz="2000" dirty="0" smtClean="0"/>
              <a:t>names </a:t>
            </a:r>
            <a:r>
              <a:rPr lang="en-IN" sz="2000" dirty="0"/>
              <a:t>= ['apple', '</a:t>
            </a:r>
            <a:r>
              <a:rPr lang="en-IN" sz="2000" dirty="0" err="1"/>
              <a:t>google</a:t>
            </a:r>
            <a:r>
              <a:rPr lang="en-IN" sz="2000" dirty="0"/>
              <a:t>', 'yahoo', 'amazon', '</a:t>
            </a:r>
            <a:r>
              <a:rPr lang="en-IN" sz="2000" dirty="0" err="1"/>
              <a:t>walmart</a:t>
            </a:r>
            <a:r>
              <a:rPr lang="en-IN" sz="2000" dirty="0"/>
              <a:t>']</a:t>
            </a:r>
          </a:p>
          <a:p>
            <a:pPr marL="457200" lvl="1" indent="0">
              <a:buNone/>
            </a:pPr>
            <a:r>
              <a:rPr lang="en-IN" sz="2000" dirty="0" smtClean="0"/>
              <a:t>	</a:t>
            </a:r>
            <a:r>
              <a:rPr lang="en-IN" sz="2000" dirty="0" err="1" smtClean="0"/>
              <a:t>names.insert</a:t>
            </a:r>
            <a:r>
              <a:rPr lang="en-IN" sz="2000" dirty="0" smtClean="0"/>
              <a:t>(2</a:t>
            </a:r>
            <a:r>
              <a:rPr lang="en-IN" sz="2000" dirty="0"/>
              <a:t>, '</a:t>
            </a:r>
            <a:r>
              <a:rPr lang="en-IN" sz="2000" dirty="0" err="1"/>
              <a:t>Micorsoft</a:t>
            </a:r>
            <a:r>
              <a:rPr lang="en-IN" sz="2000" dirty="0"/>
              <a:t>')</a:t>
            </a:r>
          </a:p>
          <a:p>
            <a:pPr marL="457200" lvl="1" indent="0">
              <a:buNone/>
            </a:pPr>
            <a:r>
              <a:rPr lang="en-IN" sz="2000" dirty="0" smtClean="0"/>
              <a:t>	names</a:t>
            </a:r>
            <a:endParaRPr lang="en-IN" sz="2000" dirty="0"/>
          </a:p>
          <a:p>
            <a:pPr marL="457200" lvl="1" indent="0">
              <a:buNone/>
            </a:pPr>
            <a:r>
              <a:rPr lang="en-IN" sz="2000" dirty="0" smtClean="0"/>
              <a:t>	[</a:t>
            </a:r>
            <a:r>
              <a:rPr lang="en-IN" sz="2000" dirty="0"/>
              <a:t>'apple', '</a:t>
            </a:r>
            <a:r>
              <a:rPr lang="en-IN" sz="2000" dirty="0" err="1"/>
              <a:t>google</a:t>
            </a:r>
            <a:r>
              <a:rPr lang="en-IN" sz="2000" dirty="0"/>
              <a:t>', '</a:t>
            </a:r>
            <a:r>
              <a:rPr lang="en-IN" sz="2000" dirty="0" err="1"/>
              <a:t>Micorsoft</a:t>
            </a:r>
            <a:r>
              <a:rPr lang="en-IN" sz="2000" dirty="0"/>
              <a:t>', 'yahoo', 'amazon', '</a:t>
            </a:r>
            <a:r>
              <a:rPr lang="en-IN" sz="2000" dirty="0" err="1"/>
              <a:t>walmart</a:t>
            </a:r>
            <a:r>
              <a:rPr lang="en-IN" sz="2000" dirty="0" smtClean="0"/>
              <a:t>']</a:t>
            </a:r>
          </a:p>
          <a:p>
            <a:pPr marL="457200" lvl="1" indent="0">
              <a:buNone/>
            </a:pPr>
            <a:r>
              <a:rPr lang="en-IN" sz="2000" dirty="0"/>
              <a:t>	</a:t>
            </a:r>
            <a:endParaRPr lang="en-IN" sz="2000" dirty="0" smtClean="0"/>
          </a:p>
          <a:p>
            <a:pPr marL="457200" lvl="1" indent="0">
              <a:buNone/>
            </a:pPr>
            <a:r>
              <a:rPr lang="en-IN" sz="2000" dirty="0"/>
              <a:t>	</a:t>
            </a:r>
            <a:r>
              <a:rPr lang="en-IN" sz="2000" dirty="0" smtClean="0"/>
              <a:t>names </a:t>
            </a:r>
            <a:r>
              <a:rPr lang="en-IN" sz="2000" dirty="0"/>
              <a:t>= ['apple', '</a:t>
            </a:r>
            <a:r>
              <a:rPr lang="en-IN" sz="2000" dirty="0" err="1"/>
              <a:t>google</a:t>
            </a:r>
            <a:r>
              <a:rPr lang="en-IN" sz="2000" dirty="0"/>
              <a:t>', 'yahoo', 'amazon', '</a:t>
            </a:r>
            <a:r>
              <a:rPr lang="en-IN" sz="2000" dirty="0" err="1"/>
              <a:t>walmart</a:t>
            </a:r>
            <a:r>
              <a:rPr lang="en-IN" sz="2000" dirty="0"/>
              <a:t>']</a:t>
            </a:r>
          </a:p>
          <a:p>
            <a:pPr marL="457200" lvl="1" indent="0">
              <a:buNone/>
            </a:pPr>
            <a:r>
              <a:rPr lang="en-IN" sz="2000" dirty="0" smtClean="0"/>
              <a:t>	</a:t>
            </a:r>
            <a:r>
              <a:rPr lang="en-IN" sz="2000" dirty="0" err="1" smtClean="0"/>
              <a:t>names.insert</a:t>
            </a:r>
            <a:r>
              <a:rPr lang="en-IN" sz="2000" dirty="0"/>
              <a:t>(-3, '</a:t>
            </a:r>
            <a:r>
              <a:rPr lang="en-IN" sz="2000" dirty="0" err="1"/>
              <a:t>flipkart</a:t>
            </a:r>
            <a:r>
              <a:rPr lang="en-IN" sz="2000" dirty="0"/>
              <a:t>')</a:t>
            </a:r>
          </a:p>
          <a:p>
            <a:pPr marL="457200" lvl="1" indent="0">
              <a:buNone/>
            </a:pPr>
            <a:r>
              <a:rPr lang="en-IN" sz="2000" dirty="0" smtClean="0"/>
              <a:t>	names</a:t>
            </a:r>
            <a:endParaRPr lang="en-IN" sz="2000" dirty="0"/>
          </a:p>
          <a:p>
            <a:pPr marL="457200" lvl="1" indent="0">
              <a:buNone/>
            </a:pPr>
            <a:r>
              <a:rPr lang="en-IN" sz="2000" dirty="0" smtClean="0"/>
              <a:t>	[</a:t>
            </a:r>
            <a:r>
              <a:rPr lang="en-IN" sz="2000" dirty="0"/>
              <a:t>'apple', '</a:t>
            </a:r>
            <a:r>
              <a:rPr lang="en-IN" sz="2000" dirty="0" err="1"/>
              <a:t>google</a:t>
            </a:r>
            <a:r>
              <a:rPr lang="en-IN" sz="2000" dirty="0"/>
              <a:t>', '</a:t>
            </a:r>
            <a:r>
              <a:rPr lang="en-IN" sz="2000" dirty="0" err="1"/>
              <a:t>flipkart</a:t>
            </a:r>
            <a:r>
              <a:rPr lang="en-IN" sz="2000" dirty="0"/>
              <a:t>', 'yahoo', 'amazon', '</a:t>
            </a:r>
            <a:r>
              <a:rPr lang="en-IN" sz="2000" dirty="0" err="1"/>
              <a:t>walmart</a:t>
            </a:r>
            <a:r>
              <a:rPr lang="en-IN" sz="2000" dirty="0"/>
              <a:t>']</a:t>
            </a:r>
            <a:endParaRPr lang="en-IN" sz="2000" dirty="0" smtClean="0"/>
          </a:p>
        </p:txBody>
      </p:sp>
    </p:spTree>
    <p:extLst>
      <p:ext uri="{BB962C8B-B14F-4D97-AF65-F5344CB8AC3E}">
        <p14:creationId xmlns:p14="http://schemas.microsoft.com/office/powerpoint/2010/main" val="763566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702" y="0"/>
            <a:ext cx="10895106" cy="1325563"/>
          </a:xfrm>
        </p:spPr>
        <p:txBody>
          <a:bodyPr>
            <a:normAutofit/>
          </a:bodyPr>
          <a:lstStyle/>
          <a:p>
            <a:r>
              <a:rPr lang="en-IN" sz="3600" b="1" dirty="0" smtClean="0"/>
              <a:t>REMOVING ELEMENTS FROM LIST</a:t>
            </a:r>
            <a:endParaRPr lang="en-IN" sz="3600" b="1" dirty="0"/>
          </a:p>
        </p:txBody>
      </p:sp>
      <p:sp>
        <p:nvSpPr>
          <p:cNvPr id="3" name="Content Placeholder 2"/>
          <p:cNvSpPr>
            <a:spLocks noGrp="1"/>
          </p:cNvSpPr>
          <p:nvPr>
            <p:ph idx="1"/>
          </p:nvPr>
        </p:nvSpPr>
        <p:spPr>
          <a:xfrm>
            <a:off x="458694" y="1334278"/>
            <a:ext cx="11274612" cy="5346440"/>
          </a:xfrm>
        </p:spPr>
        <p:txBody>
          <a:bodyPr>
            <a:normAutofit/>
          </a:bodyPr>
          <a:lstStyle/>
          <a:p>
            <a:pPr marL="0" indent="0">
              <a:buNone/>
            </a:pPr>
            <a:r>
              <a:rPr lang="en-US" b="1" u="sng" dirty="0" smtClean="0"/>
              <a:t>remove()</a:t>
            </a:r>
            <a:r>
              <a:rPr lang="en-US" b="1" dirty="0" smtClean="0"/>
              <a:t>: </a:t>
            </a:r>
          </a:p>
          <a:p>
            <a:r>
              <a:rPr lang="en-US" sz="2000" dirty="0" smtClean="0"/>
              <a:t>It </a:t>
            </a:r>
            <a:r>
              <a:rPr lang="en-US" sz="2000" dirty="0"/>
              <a:t>removes first </a:t>
            </a:r>
            <a:r>
              <a:rPr lang="en-US" sz="2000" dirty="0" err="1"/>
              <a:t>occurance</a:t>
            </a:r>
            <a:r>
              <a:rPr lang="en-US" sz="2000" dirty="0"/>
              <a:t> of the element/value </a:t>
            </a:r>
            <a:r>
              <a:rPr lang="en-US" sz="2000" dirty="0" smtClean="0"/>
              <a:t>specified.</a:t>
            </a:r>
          </a:p>
          <a:p>
            <a:r>
              <a:rPr lang="en-US" sz="2000" dirty="0" smtClean="0"/>
              <a:t>Arguments </a:t>
            </a:r>
            <a:r>
              <a:rPr lang="en-US" sz="2000" dirty="0"/>
              <a:t>passed in remove() ---&gt; </a:t>
            </a:r>
            <a:r>
              <a:rPr lang="en-US" sz="2000" dirty="0" smtClean="0"/>
              <a:t>elements/values</a:t>
            </a:r>
          </a:p>
          <a:p>
            <a:r>
              <a:rPr lang="en-US" sz="2000" dirty="0" smtClean="0"/>
              <a:t>syntax </a:t>
            </a:r>
            <a:r>
              <a:rPr lang="en-US" sz="2000" dirty="0"/>
              <a:t>: </a:t>
            </a:r>
            <a:r>
              <a:rPr lang="en-US" sz="2000" b="1" dirty="0" err="1" smtClean="0"/>
              <a:t>var_name.remove</a:t>
            </a:r>
            <a:r>
              <a:rPr lang="en-US" sz="2000" b="1" dirty="0" smtClean="0"/>
              <a:t>(elements)</a:t>
            </a:r>
          </a:p>
          <a:p>
            <a:endParaRPr lang="en-US" sz="1200" dirty="0" smtClean="0"/>
          </a:p>
          <a:p>
            <a:r>
              <a:rPr lang="en-US" sz="1200" b="1" dirty="0"/>
              <a:t>	</a:t>
            </a:r>
            <a:r>
              <a:rPr lang="en-US" sz="2000" dirty="0"/>
              <a:t>names = ['apple', '</a:t>
            </a:r>
            <a:r>
              <a:rPr lang="en-US" sz="2000" dirty="0" err="1"/>
              <a:t>google</a:t>
            </a:r>
            <a:r>
              <a:rPr lang="en-US" sz="2000" dirty="0"/>
              <a:t>', 'yahoo', 'amazon', '</a:t>
            </a:r>
            <a:r>
              <a:rPr lang="en-US" sz="2000" dirty="0" err="1"/>
              <a:t>walmart</a:t>
            </a:r>
            <a:r>
              <a:rPr lang="en-US" sz="2000" dirty="0"/>
              <a:t>', 'apple', '</a:t>
            </a:r>
            <a:r>
              <a:rPr lang="en-US" sz="2000" dirty="0" err="1"/>
              <a:t>flipkart</a:t>
            </a:r>
            <a:r>
              <a:rPr lang="en-US" sz="2000" dirty="0"/>
              <a:t>']</a:t>
            </a:r>
          </a:p>
          <a:p>
            <a:pPr marL="0" indent="0">
              <a:buNone/>
            </a:pPr>
            <a:r>
              <a:rPr lang="en-US" sz="2000" dirty="0"/>
              <a:t>	</a:t>
            </a:r>
            <a:r>
              <a:rPr lang="en-US" sz="2000" dirty="0" err="1" smtClean="0"/>
              <a:t>names.remove</a:t>
            </a:r>
            <a:r>
              <a:rPr lang="en-US" sz="2000" dirty="0"/>
              <a:t>('amazon')</a:t>
            </a:r>
          </a:p>
          <a:p>
            <a:pPr marL="0" indent="0">
              <a:buNone/>
            </a:pPr>
            <a:r>
              <a:rPr lang="en-US" sz="2000" dirty="0" smtClean="0"/>
              <a:t>	names</a:t>
            </a:r>
            <a:endParaRPr lang="en-US" sz="2000" dirty="0"/>
          </a:p>
          <a:p>
            <a:pPr marL="0" indent="0">
              <a:buNone/>
            </a:pPr>
            <a:r>
              <a:rPr lang="en-US" sz="2000" dirty="0" smtClean="0"/>
              <a:t>	['apple‘, </a:t>
            </a:r>
            <a:r>
              <a:rPr lang="en-US" sz="2000" dirty="0"/>
              <a:t>'</a:t>
            </a:r>
            <a:r>
              <a:rPr lang="en-US" sz="2000" dirty="0" err="1"/>
              <a:t>google</a:t>
            </a:r>
            <a:r>
              <a:rPr lang="en-US" sz="2000" dirty="0"/>
              <a:t>', 'yahoo', '</a:t>
            </a:r>
            <a:r>
              <a:rPr lang="en-US" sz="2000" dirty="0" err="1"/>
              <a:t>walmart</a:t>
            </a:r>
            <a:r>
              <a:rPr lang="en-US" sz="2000" dirty="0"/>
              <a:t>', 'apple', '</a:t>
            </a:r>
            <a:r>
              <a:rPr lang="en-US" sz="2000" dirty="0" err="1"/>
              <a:t>flipkart</a:t>
            </a:r>
            <a:r>
              <a:rPr lang="en-US" sz="2000" dirty="0" smtClean="0"/>
              <a:t>']</a:t>
            </a:r>
          </a:p>
          <a:p>
            <a:pPr marL="0" indent="0">
              <a:buNone/>
            </a:pPr>
            <a:endParaRPr lang="en-US" sz="2000" dirty="0" smtClean="0"/>
          </a:p>
          <a:p>
            <a:r>
              <a:rPr lang="en-US" sz="2000" b="1" dirty="0"/>
              <a:t>N</a:t>
            </a:r>
            <a:r>
              <a:rPr lang="en-US" sz="2000" b="1" dirty="0" smtClean="0"/>
              <a:t>ote: </a:t>
            </a:r>
            <a:r>
              <a:rPr lang="en-US" sz="2000" dirty="0"/>
              <a:t>the return type of remove() is None</a:t>
            </a:r>
            <a:endParaRPr lang="en-US" sz="2000" dirty="0" smtClean="0"/>
          </a:p>
        </p:txBody>
      </p:sp>
    </p:spTree>
    <p:extLst>
      <p:ext uri="{BB962C8B-B14F-4D97-AF65-F5344CB8AC3E}">
        <p14:creationId xmlns:p14="http://schemas.microsoft.com/office/powerpoint/2010/main" val="30292891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10548"/>
            <a:ext cx="11274612" cy="6447452"/>
          </a:xfrm>
        </p:spPr>
        <p:txBody>
          <a:bodyPr>
            <a:normAutofit/>
          </a:bodyPr>
          <a:lstStyle/>
          <a:p>
            <a:r>
              <a:rPr lang="en-IN" sz="2000" dirty="0"/>
              <a:t>	names = ['apple', '</a:t>
            </a:r>
            <a:r>
              <a:rPr lang="en-IN" sz="2000" dirty="0" err="1"/>
              <a:t>google</a:t>
            </a:r>
            <a:r>
              <a:rPr lang="en-IN" sz="2000" dirty="0"/>
              <a:t>', 'yahoo', 'amazon', '</a:t>
            </a:r>
            <a:r>
              <a:rPr lang="en-IN" sz="2000" dirty="0" err="1"/>
              <a:t>walmart</a:t>
            </a:r>
            <a:r>
              <a:rPr lang="en-IN" sz="2000" dirty="0"/>
              <a:t>', 'apple', '</a:t>
            </a:r>
            <a:r>
              <a:rPr lang="en-IN" sz="2000" dirty="0" err="1"/>
              <a:t>flipkart</a:t>
            </a:r>
            <a:r>
              <a:rPr lang="en-IN" sz="2000" dirty="0" smtClean="0"/>
              <a:t>']</a:t>
            </a:r>
          </a:p>
          <a:p>
            <a:pPr marL="0" indent="0">
              <a:buNone/>
            </a:pPr>
            <a:r>
              <a:rPr lang="en-IN" sz="2000" dirty="0"/>
              <a:t>	</a:t>
            </a:r>
            <a:r>
              <a:rPr lang="en-US" sz="2000" dirty="0" err="1"/>
              <a:t>names.remove</a:t>
            </a:r>
            <a:r>
              <a:rPr lang="en-US" sz="2000" dirty="0"/>
              <a:t>(3)</a:t>
            </a:r>
          </a:p>
          <a:p>
            <a:pPr marL="0" indent="0">
              <a:buNone/>
            </a:pPr>
            <a:r>
              <a:rPr lang="en-US" sz="2000" dirty="0" smtClean="0"/>
              <a:t>	</a:t>
            </a:r>
            <a:r>
              <a:rPr lang="en-US" sz="2000" dirty="0" err="1" smtClean="0"/>
              <a:t>ValueError</a:t>
            </a:r>
            <a:r>
              <a:rPr lang="en-US" sz="2000" dirty="0"/>
              <a:t>: </a:t>
            </a:r>
            <a:r>
              <a:rPr lang="en-US" sz="2000" dirty="0" err="1"/>
              <a:t>list.remove</a:t>
            </a:r>
            <a:r>
              <a:rPr lang="en-US" sz="2000" dirty="0"/>
              <a:t>(x): x not in list</a:t>
            </a:r>
          </a:p>
          <a:p>
            <a:pPr marL="0" indent="0">
              <a:buNone/>
            </a:pPr>
            <a:r>
              <a:rPr lang="en-US" sz="2000" b="1" dirty="0"/>
              <a:t>N</a:t>
            </a:r>
            <a:r>
              <a:rPr lang="en-US" sz="2000" b="1" dirty="0" smtClean="0"/>
              <a:t>ote: </a:t>
            </a:r>
            <a:r>
              <a:rPr lang="en-US" sz="2000" dirty="0"/>
              <a:t>if the element is not present in the list it raises </a:t>
            </a:r>
            <a:r>
              <a:rPr lang="en-US" sz="2000" dirty="0" smtClean="0"/>
              <a:t>Value Error</a:t>
            </a:r>
          </a:p>
          <a:p>
            <a:pPr marL="0" indent="0">
              <a:buNone/>
            </a:pPr>
            <a:endParaRPr lang="en-US" sz="2000" dirty="0"/>
          </a:p>
          <a:p>
            <a:r>
              <a:rPr lang="en-IN" sz="2000" dirty="0" smtClean="0"/>
              <a:t>	names </a:t>
            </a:r>
            <a:r>
              <a:rPr lang="en-IN" sz="2000" dirty="0"/>
              <a:t>= ['apple', '</a:t>
            </a:r>
            <a:r>
              <a:rPr lang="en-IN" sz="2000" dirty="0" err="1"/>
              <a:t>google</a:t>
            </a:r>
            <a:r>
              <a:rPr lang="en-IN" sz="2000" dirty="0"/>
              <a:t>', 'yahoo', 'amazon', '</a:t>
            </a:r>
            <a:r>
              <a:rPr lang="en-IN" sz="2000" dirty="0" err="1"/>
              <a:t>walmart</a:t>
            </a:r>
            <a:r>
              <a:rPr lang="en-IN" sz="2000" dirty="0"/>
              <a:t>', 'apple', '</a:t>
            </a:r>
            <a:r>
              <a:rPr lang="en-IN" sz="2000" dirty="0" err="1"/>
              <a:t>flipkart</a:t>
            </a:r>
            <a:r>
              <a:rPr lang="en-IN" sz="2000" dirty="0"/>
              <a:t>']</a:t>
            </a:r>
          </a:p>
          <a:p>
            <a:pPr marL="0" indent="0">
              <a:buNone/>
            </a:pPr>
            <a:r>
              <a:rPr lang="en-IN" sz="2000" dirty="0" smtClean="0"/>
              <a:t>	</a:t>
            </a:r>
            <a:r>
              <a:rPr lang="en-IN" sz="2000" dirty="0" err="1" smtClean="0"/>
              <a:t>names.remove</a:t>
            </a:r>
            <a:r>
              <a:rPr lang="en-IN" sz="2000" dirty="0"/>
              <a:t>('apple', '</a:t>
            </a:r>
            <a:r>
              <a:rPr lang="en-IN" sz="2000" dirty="0" err="1"/>
              <a:t>google</a:t>
            </a:r>
            <a:r>
              <a:rPr lang="en-IN" sz="2000" dirty="0"/>
              <a:t>')</a:t>
            </a:r>
          </a:p>
          <a:p>
            <a:pPr marL="0" indent="0">
              <a:buNone/>
            </a:pPr>
            <a:r>
              <a:rPr lang="en-IN" sz="2000" dirty="0" smtClean="0"/>
              <a:t>	</a:t>
            </a:r>
            <a:r>
              <a:rPr lang="en-IN" sz="2000" dirty="0" err="1" smtClean="0"/>
              <a:t>TypeError</a:t>
            </a:r>
            <a:r>
              <a:rPr lang="en-IN" sz="2000" dirty="0"/>
              <a:t>: </a:t>
            </a:r>
            <a:r>
              <a:rPr lang="en-IN" sz="2000" dirty="0" err="1"/>
              <a:t>list.remove</a:t>
            </a:r>
            <a:r>
              <a:rPr lang="en-IN" sz="2000" dirty="0"/>
              <a:t>() takes exactly one argument (2 given</a:t>
            </a:r>
            <a:r>
              <a:rPr lang="en-IN" sz="2000" dirty="0" smtClean="0"/>
              <a:t>)</a:t>
            </a:r>
          </a:p>
          <a:p>
            <a:pPr marL="0" indent="0">
              <a:buNone/>
            </a:pPr>
            <a:endParaRPr lang="en-IN" sz="2000" dirty="0"/>
          </a:p>
          <a:p>
            <a:r>
              <a:rPr lang="en-US" sz="2000" dirty="0"/>
              <a:t>	</a:t>
            </a:r>
            <a:r>
              <a:rPr lang="en-US" sz="2000" dirty="0" err="1" smtClean="0"/>
              <a:t>names.remove</a:t>
            </a:r>
            <a:r>
              <a:rPr lang="en-US" sz="2000" dirty="0"/>
              <a:t>()</a:t>
            </a:r>
          </a:p>
          <a:p>
            <a:pPr marL="0" indent="0">
              <a:buNone/>
            </a:pPr>
            <a:r>
              <a:rPr lang="en-US" sz="2000" dirty="0" smtClean="0"/>
              <a:t>	</a:t>
            </a:r>
            <a:r>
              <a:rPr lang="en-US" sz="2000" dirty="0" err="1" smtClean="0"/>
              <a:t>TypeError</a:t>
            </a:r>
            <a:r>
              <a:rPr lang="en-US" sz="2000" dirty="0"/>
              <a:t>: </a:t>
            </a:r>
            <a:r>
              <a:rPr lang="en-US" sz="2000" dirty="0" err="1"/>
              <a:t>list.remove</a:t>
            </a:r>
            <a:r>
              <a:rPr lang="en-US" sz="2000" dirty="0"/>
              <a:t>() takes exactly one argument (0 given</a:t>
            </a:r>
            <a:r>
              <a:rPr lang="en-US" sz="2000" dirty="0" smtClean="0"/>
              <a:t>)</a:t>
            </a:r>
          </a:p>
          <a:p>
            <a:pPr marL="0" indent="0">
              <a:buNone/>
            </a:pPr>
            <a:r>
              <a:rPr lang="en-US" sz="2000" b="1" dirty="0" smtClean="0"/>
              <a:t>Note: </a:t>
            </a:r>
            <a:r>
              <a:rPr lang="en-US" sz="2000" dirty="0" smtClean="0"/>
              <a:t>remove</a:t>
            </a:r>
            <a:r>
              <a:rPr lang="en-US" sz="2000" dirty="0"/>
              <a:t>() takes exactly one argument if we </a:t>
            </a:r>
            <a:r>
              <a:rPr lang="en-US" sz="2000" dirty="0" err="1"/>
              <a:t>dont</a:t>
            </a:r>
            <a:r>
              <a:rPr lang="en-US" sz="2000" dirty="0"/>
              <a:t> pass any argument it raises </a:t>
            </a:r>
            <a:r>
              <a:rPr lang="en-US" sz="2000" dirty="0" smtClean="0"/>
              <a:t>Type Error</a:t>
            </a:r>
            <a:endParaRPr lang="en-IN" sz="2000" dirty="0"/>
          </a:p>
        </p:txBody>
      </p:sp>
    </p:spTree>
    <p:extLst>
      <p:ext uri="{BB962C8B-B14F-4D97-AF65-F5344CB8AC3E}">
        <p14:creationId xmlns:p14="http://schemas.microsoft.com/office/powerpoint/2010/main" val="35990938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66532"/>
            <a:ext cx="11274612" cy="5678682"/>
          </a:xfrm>
        </p:spPr>
        <p:txBody>
          <a:bodyPr/>
          <a:lstStyle/>
          <a:p>
            <a:pPr marL="0" indent="0">
              <a:buNone/>
            </a:pPr>
            <a:r>
              <a:rPr lang="en-US" b="1" u="sng" dirty="0"/>
              <a:t>pop</a:t>
            </a:r>
            <a:r>
              <a:rPr lang="en-US" b="1" u="sng" dirty="0" smtClean="0"/>
              <a:t>()</a:t>
            </a:r>
            <a:r>
              <a:rPr lang="en-US" b="1" dirty="0" smtClean="0"/>
              <a:t>:</a:t>
            </a:r>
            <a:r>
              <a:rPr lang="en-US" b="1" u="sng" dirty="0" smtClean="0"/>
              <a:t> </a:t>
            </a:r>
          </a:p>
          <a:p>
            <a:r>
              <a:rPr lang="en-US" sz="2000" dirty="0" smtClean="0"/>
              <a:t>It removes </a:t>
            </a:r>
            <a:r>
              <a:rPr lang="en-US" sz="2000" dirty="0"/>
              <a:t>the element at the specified position</a:t>
            </a:r>
          </a:p>
          <a:p>
            <a:r>
              <a:rPr lang="en-US" sz="2000" dirty="0" smtClean="0"/>
              <a:t>arguments </a:t>
            </a:r>
            <a:r>
              <a:rPr lang="en-US" sz="2000" dirty="0"/>
              <a:t>passed in pop() --&gt; index position</a:t>
            </a:r>
          </a:p>
          <a:p>
            <a:r>
              <a:rPr lang="en-US" sz="2000" dirty="0" smtClean="0"/>
              <a:t>syntax </a:t>
            </a:r>
            <a:r>
              <a:rPr lang="en-US" sz="2000" dirty="0"/>
              <a:t>: </a:t>
            </a:r>
            <a:r>
              <a:rPr lang="en-US" sz="2000" b="1" dirty="0" err="1"/>
              <a:t>var_name.pop</a:t>
            </a:r>
            <a:r>
              <a:rPr lang="en-US" sz="2000" b="1" dirty="0"/>
              <a:t>(index position)</a:t>
            </a:r>
          </a:p>
          <a:p>
            <a:r>
              <a:rPr lang="en-US" sz="2000" dirty="0" smtClean="0"/>
              <a:t>pop</a:t>
            </a:r>
            <a:r>
              <a:rPr lang="en-US" sz="2000" dirty="0"/>
              <a:t>() returns </a:t>
            </a:r>
            <a:r>
              <a:rPr lang="en-US" sz="2000" dirty="0" smtClean="0"/>
              <a:t>removed </a:t>
            </a:r>
            <a:r>
              <a:rPr lang="en-US" sz="2000" dirty="0"/>
              <a:t>element as its return </a:t>
            </a:r>
            <a:r>
              <a:rPr lang="en-US" sz="2000" dirty="0" smtClean="0"/>
              <a:t>type</a:t>
            </a:r>
          </a:p>
          <a:p>
            <a:endParaRPr lang="en-US" sz="2000" dirty="0"/>
          </a:p>
          <a:p>
            <a:r>
              <a:rPr lang="en-US" sz="2000" dirty="0"/>
              <a:t>	names = ['apple', '</a:t>
            </a:r>
            <a:r>
              <a:rPr lang="en-US" sz="2000" dirty="0" err="1"/>
              <a:t>google</a:t>
            </a:r>
            <a:r>
              <a:rPr lang="en-US" sz="2000" dirty="0"/>
              <a:t>', 'yahoo', 'amazon', '</a:t>
            </a:r>
            <a:r>
              <a:rPr lang="en-US" sz="2000" dirty="0" err="1"/>
              <a:t>walmart</a:t>
            </a:r>
            <a:r>
              <a:rPr lang="en-US" sz="2000" dirty="0"/>
              <a:t>', 'apple', '</a:t>
            </a:r>
            <a:r>
              <a:rPr lang="en-US" sz="2000" dirty="0" err="1"/>
              <a:t>flipkart</a:t>
            </a:r>
            <a:r>
              <a:rPr lang="en-US" sz="2000" dirty="0"/>
              <a:t>']</a:t>
            </a:r>
          </a:p>
          <a:p>
            <a:pPr marL="0" indent="0">
              <a:buNone/>
            </a:pPr>
            <a:r>
              <a:rPr lang="en-US" sz="2000" dirty="0" smtClean="0"/>
              <a:t>	</a:t>
            </a:r>
            <a:r>
              <a:rPr lang="en-US" sz="2000" dirty="0" err="1" smtClean="0"/>
              <a:t>names.pop</a:t>
            </a:r>
            <a:r>
              <a:rPr lang="en-US" sz="2000" dirty="0" smtClean="0"/>
              <a:t>(3</a:t>
            </a:r>
            <a:r>
              <a:rPr lang="en-US" sz="2000" dirty="0"/>
              <a:t>)</a:t>
            </a:r>
          </a:p>
          <a:p>
            <a:pPr marL="0" indent="0">
              <a:buNone/>
            </a:pPr>
            <a:r>
              <a:rPr lang="en-US" sz="2000" dirty="0" smtClean="0"/>
              <a:t>	'amazon</a:t>
            </a:r>
            <a:r>
              <a:rPr lang="en-US" sz="2000" dirty="0"/>
              <a:t>'</a:t>
            </a:r>
          </a:p>
          <a:p>
            <a:pPr marL="0" indent="0">
              <a:buNone/>
            </a:pPr>
            <a:r>
              <a:rPr lang="en-US" sz="2000" dirty="0" smtClean="0"/>
              <a:t>	names</a:t>
            </a:r>
            <a:endParaRPr lang="en-US" sz="2000" dirty="0"/>
          </a:p>
          <a:p>
            <a:pPr marL="0" indent="0">
              <a:buNone/>
            </a:pPr>
            <a:r>
              <a:rPr lang="en-US" sz="2000" dirty="0" smtClean="0"/>
              <a:t>	[</a:t>
            </a:r>
            <a:r>
              <a:rPr lang="en-US" sz="2000" dirty="0"/>
              <a:t>'apple', '</a:t>
            </a:r>
            <a:r>
              <a:rPr lang="en-US" sz="2000" dirty="0" err="1"/>
              <a:t>google</a:t>
            </a:r>
            <a:r>
              <a:rPr lang="en-US" sz="2000" dirty="0"/>
              <a:t>', 'yahoo', '</a:t>
            </a:r>
            <a:r>
              <a:rPr lang="en-US" sz="2000" dirty="0" err="1"/>
              <a:t>walmart</a:t>
            </a:r>
            <a:r>
              <a:rPr lang="en-US" sz="2000" dirty="0"/>
              <a:t>', 'apple', '</a:t>
            </a:r>
            <a:r>
              <a:rPr lang="en-US" sz="2000" dirty="0" err="1"/>
              <a:t>flipkart</a:t>
            </a:r>
            <a:r>
              <a:rPr lang="en-US" sz="2000" dirty="0"/>
              <a:t>']</a:t>
            </a:r>
            <a:endParaRPr lang="en-IN" sz="2000" dirty="0"/>
          </a:p>
        </p:txBody>
      </p:sp>
    </p:spTree>
    <p:extLst>
      <p:ext uri="{BB962C8B-B14F-4D97-AF65-F5344CB8AC3E}">
        <p14:creationId xmlns:p14="http://schemas.microsoft.com/office/powerpoint/2010/main" val="34549745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821094"/>
            <a:ext cx="11274612" cy="5324119"/>
          </a:xfrm>
        </p:spPr>
        <p:txBody>
          <a:bodyPr>
            <a:normAutofit/>
          </a:bodyPr>
          <a:lstStyle/>
          <a:p>
            <a:r>
              <a:rPr lang="en-IN" sz="2000" dirty="0" smtClean="0"/>
              <a:t>	names </a:t>
            </a:r>
            <a:r>
              <a:rPr lang="en-IN" sz="2000" dirty="0"/>
              <a:t>= ['apple', '</a:t>
            </a:r>
            <a:r>
              <a:rPr lang="en-IN" sz="2000" dirty="0" err="1"/>
              <a:t>google</a:t>
            </a:r>
            <a:r>
              <a:rPr lang="en-IN" sz="2000" dirty="0"/>
              <a:t>', 'yahoo', 'amazon', '</a:t>
            </a:r>
            <a:r>
              <a:rPr lang="en-IN" sz="2000" dirty="0" err="1"/>
              <a:t>walmart</a:t>
            </a:r>
            <a:r>
              <a:rPr lang="en-IN" sz="2000" dirty="0"/>
              <a:t>', 'apple', '</a:t>
            </a:r>
            <a:r>
              <a:rPr lang="en-IN" sz="2000" dirty="0" err="1"/>
              <a:t>flipkart</a:t>
            </a:r>
            <a:r>
              <a:rPr lang="en-IN" sz="2000" dirty="0"/>
              <a:t>']</a:t>
            </a:r>
          </a:p>
          <a:p>
            <a:pPr marL="0" indent="0">
              <a:buNone/>
            </a:pPr>
            <a:r>
              <a:rPr lang="en-IN" sz="2000" dirty="0" smtClean="0"/>
              <a:t>	</a:t>
            </a:r>
            <a:r>
              <a:rPr lang="en-IN" sz="2000" dirty="0" err="1" smtClean="0"/>
              <a:t>names.pop</a:t>
            </a:r>
            <a:r>
              <a:rPr lang="en-IN" sz="2000" dirty="0"/>
              <a:t>(-2)</a:t>
            </a:r>
          </a:p>
          <a:p>
            <a:pPr marL="0" indent="0">
              <a:buNone/>
            </a:pPr>
            <a:r>
              <a:rPr lang="en-IN" sz="2000" dirty="0" smtClean="0"/>
              <a:t>	'apple</a:t>
            </a:r>
            <a:r>
              <a:rPr lang="en-IN" sz="2000" dirty="0"/>
              <a:t>'</a:t>
            </a:r>
          </a:p>
          <a:p>
            <a:pPr marL="0" indent="0">
              <a:buNone/>
            </a:pPr>
            <a:r>
              <a:rPr lang="en-IN" sz="2000" dirty="0" smtClean="0"/>
              <a:t>	names</a:t>
            </a:r>
            <a:endParaRPr lang="en-IN" sz="2000" dirty="0"/>
          </a:p>
          <a:p>
            <a:pPr marL="0" indent="0">
              <a:buNone/>
            </a:pPr>
            <a:r>
              <a:rPr lang="en-IN" sz="2000" dirty="0" smtClean="0"/>
              <a:t>	[</a:t>
            </a:r>
            <a:r>
              <a:rPr lang="en-IN" sz="2000" dirty="0"/>
              <a:t>'apple', </a:t>
            </a:r>
            <a:r>
              <a:rPr lang="en-IN" sz="2000" dirty="0" smtClean="0"/>
              <a:t>'</a:t>
            </a:r>
            <a:r>
              <a:rPr lang="en-IN" sz="2000" dirty="0" err="1" smtClean="0"/>
              <a:t>google</a:t>
            </a:r>
            <a:r>
              <a:rPr lang="en-IN" sz="2000" dirty="0"/>
              <a:t>', 'yahoo', 'amazon', '</a:t>
            </a:r>
            <a:r>
              <a:rPr lang="en-IN" sz="2000" dirty="0" err="1"/>
              <a:t>walmart</a:t>
            </a:r>
            <a:r>
              <a:rPr lang="en-IN" sz="2000" dirty="0"/>
              <a:t>', </a:t>
            </a:r>
            <a:r>
              <a:rPr lang="en-IN" sz="2000" dirty="0" smtClean="0"/>
              <a:t>'</a:t>
            </a:r>
            <a:r>
              <a:rPr lang="en-IN" sz="2000" dirty="0" err="1" smtClean="0"/>
              <a:t>flipkart</a:t>
            </a:r>
            <a:r>
              <a:rPr lang="en-IN" sz="2000" dirty="0" smtClean="0"/>
              <a:t>‘</a:t>
            </a:r>
          </a:p>
          <a:p>
            <a:pPr marL="0" indent="0">
              <a:buNone/>
            </a:pPr>
            <a:endParaRPr lang="en-IN" sz="2000" dirty="0"/>
          </a:p>
          <a:p>
            <a:r>
              <a:rPr lang="en-IN" sz="2000" dirty="0"/>
              <a:t>	names = ['apple', '</a:t>
            </a:r>
            <a:r>
              <a:rPr lang="en-IN" sz="2000" dirty="0" err="1"/>
              <a:t>google</a:t>
            </a:r>
            <a:r>
              <a:rPr lang="en-IN" sz="2000" dirty="0"/>
              <a:t>', 'yahoo', 'amazon', '</a:t>
            </a:r>
            <a:r>
              <a:rPr lang="en-IN" sz="2000" dirty="0" err="1"/>
              <a:t>walmart</a:t>
            </a:r>
            <a:r>
              <a:rPr lang="en-IN" sz="2000" dirty="0"/>
              <a:t>', 'apple', '</a:t>
            </a:r>
            <a:r>
              <a:rPr lang="en-IN" sz="2000" dirty="0" err="1"/>
              <a:t>flipkart</a:t>
            </a:r>
            <a:r>
              <a:rPr lang="en-IN" sz="2000" dirty="0"/>
              <a:t>']</a:t>
            </a:r>
          </a:p>
          <a:p>
            <a:pPr marL="0" indent="0">
              <a:buNone/>
            </a:pPr>
            <a:r>
              <a:rPr lang="en-IN" sz="2000" dirty="0"/>
              <a:t>	</a:t>
            </a:r>
            <a:r>
              <a:rPr lang="en-IN" sz="2000" dirty="0" err="1" smtClean="0"/>
              <a:t>names.pop</a:t>
            </a:r>
            <a:r>
              <a:rPr lang="en-IN" sz="2000" dirty="0" smtClean="0"/>
              <a:t>(2</a:t>
            </a:r>
            <a:r>
              <a:rPr lang="en-IN" sz="2000" dirty="0"/>
              <a:t>, -1)</a:t>
            </a:r>
          </a:p>
          <a:p>
            <a:pPr marL="0" indent="0">
              <a:buNone/>
            </a:pPr>
            <a:r>
              <a:rPr lang="en-IN" sz="2000" dirty="0" smtClean="0"/>
              <a:t>	</a:t>
            </a:r>
            <a:r>
              <a:rPr lang="en-IN" sz="2000" dirty="0" err="1" smtClean="0"/>
              <a:t>TypeError</a:t>
            </a:r>
            <a:r>
              <a:rPr lang="en-IN" sz="2000" dirty="0"/>
              <a:t>: pop expected at most 1 argument, got 2</a:t>
            </a:r>
          </a:p>
        </p:txBody>
      </p:sp>
    </p:spTree>
    <p:extLst>
      <p:ext uri="{BB962C8B-B14F-4D97-AF65-F5344CB8AC3E}">
        <p14:creationId xmlns:p14="http://schemas.microsoft.com/office/powerpoint/2010/main" val="17036714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412" y="158620"/>
            <a:ext cx="11910588" cy="6634066"/>
          </a:xfrm>
        </p:spPr>
        <p:txBody>
          <a:bodyPr>
            <a:noAutofit/>
          </a:bodyPr>
          <a:lstStyle/>
          <a:p>
            <a:pPr marL="0" indent="0">
              <a:buNone/>
            </a:pPr>
            <a:r>
              <a:rPr lang="en-IN" sz="1600" b="1" dirty="0" smtClean="0"/>
              <a:t>Note: </a:t>
            </a:r>
            <a:r>
              <a:rPr lang="en-IN" sz="1600" dirty="0" smtClean="0"/>
              <a:t>in </a:t>
            </a:r>
            <a:r>
              <a:rPr lang="en-IN" sz="1600" dirty="0"/>
              <a:t>pop() if we </a:t>
            </a:r>
            <a:r>
              <a:rPr lang="en-IN" sz="1600" dirty="0" smtClean="0"/>
              <a:t>don't </a:t>
            </a:r>
            <a:r>
              <a:rPr lang="en-IN" sz="1600" dirty="0"/>
              <a:t>pass any argument by default it will pop last element present in </a:t>
            </a:r>
            <a:r>
              <a:rPr lang="en-IN" sz="1600" dirty="0" smtClean="0"/>
              <a:t>list</a:t>
            </a:r>
            <a:endParaRPr lang="en-IN" sz="1600" dirty="0"/>
          </a:p>
          <a:p>
            <a:pPr marL="457200" lvl="1" indent="0">
              <a:buNone/>
            </a:pPr>
            <a:r>
              <a:rPr lang="en-IN" sz="1600" dirty="0"/>
              <a:t>names = ['apple', '</a:t>
            </a:r>
            <a:r>
              <a:rPr lang="en-IN" sz="1600" dirty="0" err="1"/>
              <a:t>google</a:t>
            </a:r>
            <a:r>
              <a:rPr lang="en-IN" sz="1600" dirty="0"/>
              <a:t>', 'yahoo', 'amazon', '</a:t>
            </a:r>
            <a:r>
              <a:rPr lang="en-IN" sz="1600" dirty="0" err="1"/>
              <a:t>walmart</a:t>
            </a:r>
            <a:r>
              <a:rPr lang="en-IN" sz="1600" dirty="0"/>
              <a:t>', 'apple', '</a:t>
            </a:r>
            <a:r>
              <a:rPr lang="en-IN" sz="1600" dirty="0" err="1"/>
              <a:t>flipkart</a:t>
            </a:r>
            <a:r>
              <a:rPr lang="en-IN" sz="1600" dirty="0"/>
              <a:t>']</a:t>
            </a:r>
          </a:p>
          <a:p>
            <a:pPr marL="457200" lvl="1" indent="0">
              <a:buNone/>
            </a:pPr>
            <a:r>
              <a:rPr lang="en-IN" sz="1600" dirty="0" err="1"/>
              <a:t>names.pop</a:t>
            </a:r>
            <a:r>
              <a:rPr lang="en-IN" sz="1600" dirty="0"/>
              <a:t>()</a:t>
            </a:r>
          </a:p>
          <a:p>
            <a:pPr marL="457200" lvl="1" indent="0">
              <a:buNone/>
            </a:pPr>
            <a:r>
              <a:rPr lang="en-IN" sz="1600" dirty="0"/>
              <a:t>'</a:t>
            </a:r>
            <a:r>
              <a:rPr lang="en-IN" sz="1600" dirty="0" err="1"/>
              <a:t>flipkart</a:t>
            </a:r>
            <a:r>
              <a:rPr lang="en-IN" sz="1600" dirty="0"/>
              <a:t>'</a:t>
            </a:r>
          </a:p>
          <a:p>
            <a:pPr marL="457200" lvl="1" indent="0">
              <a:buNone/>
            </a:pPr>
            <a:r>
              <a:rPr lang="en-IN" sz="1600" dirty="0" err="1"/>
              <a:t>names.pop</a:t>
            </a:r>
            <a:r>
              <a:rPr lang="en-IN" sz="1600" dirty="0"/>
              <a:t>()</a:t>
            </a:r>
          </a:p>
          <a:p>
            <a:pPr marL="457200" lvl="1" indent="0">
              <a:buNone/>
            </a:pPr>
            <a:r>
              <a:rPr lang="en-IN" sz="1600" dirty="0"/>
              <a:t>'apple'</a:t>
            </a:r>
          </a:p>
          <a:p>
            <a:pPr marL="457200" lvl="1" indent="0">
              <a:buNone/>
            </a:pPr>
            <a:r>
              <a:rPr lang="en-IN" sz="1600" dirty="0" err="1"/>
              <a:t>names.pop</a:t>
            </a:r>
            <a:r>
              <a:rPr lang="en-IN" sz="1600" dirty="0"/>
              <a:t>()</a:t>
            </a:r>
          </a:p>
          <a:p>
            <a:pPr marL="457200" lvl="1" indent="0">
              <a:buNone/>
            </a:pPr>
            <a:r>
              <a:rPr lang="en-IN" sz="1600" dirty="0"/>
              <a:t>'</a:t>
            </a:r>
            <a:r>
              <a:rPr lang="en-IN" sz="1600" dirty="0" err="1"/>
              <a:t>walmart</a:t>
            </a:r>
            <a:r>
              <a:rPr lang="en-IN" sz="1600" dirty="0"/>
              <a:t>'</a:t>
            </a:r>
          </a:p>
          <a:p>
            <a:pPr marL="457200" lvl="1" indent="0">
              <a:buNone/>
            </a:pPr>
            <a:r>
              <a:rPr lang="en-IN" sz="1600" dirty="0" err="1"/>
              <a:t>names.pop</a:t>
            </a:r>
            <a:r>
              <a:rPr lang="en-IN" sz="1600" dirty="0"/>
              <a:t>()</a:t>
            </a:r>
          </a:p>
          <a:p>
            <a:pPr marL="457200" lvl="1" indent="0">
              <a:buNone/>
            </a:pPr>
            <a:r>
              <a:rPr lang="en-IN" sz="1600" dirty="0"/>
              <a:t>'amazon'</a:t>
            </a:r>
          </a:p>
          <a:p>
            <a:pPr marL="457200" lvl="1" indent="0">
              <a:buNone/>
            </a:pPr>
            <a:r>
              <a:rPr lang="en-IN" sz="1600" dirty="0" err="1"/>
              <a:t>names.pop</a:t>
            </a:r>
            <a:r>
              <a:rPr lang="en-IN" sz="1600" dirty="0"/>
              <a:t>()</a:t>
            </a:r>
          </a:p>
          <a:p>
            <a:pPr marL="457200" lvl="1" indent="0">
              <a:buNone/>
            </a:pPr>
            <a:r>
              <a:rPr lang="en-IN" sz="1600" dirty="0"/>
              <a:t>'yahoo'</a:t>
            </a:r>
          </a:p>
          <a:p>
            <a:pPr marL="457200" lvl="1" indent="0">
              <a:buNone/>
            </a:pPr>
            <a:r>
              <a:rPr lang="en-IN" sz="1600" dirty="0" err="1"/>
              <a:t>names.pop</a:t>
            </a:r>
            <a:r>
              <a:rPr lang="en-IN" sz="1600" dirty="0"/>
              <a:t>()</a:t>
            </a:r>
          </a:p>
          <a:p>
            <a:pPr marL="457200" lvl="1" indent="0">
              <a:buNone/>
            </a:pPr>
            <a:r>
              <a:rPr lang="en-IN" sz="1600" dirty="0"/>
              <a:t>'</a:t>
            </a:r>
            <a:r>
              <a:rPr lang="en-IN" sz="1600" dirty="0" err="1"/>
              <a:t>google</a:t>
            </a:r>
            <a:r>
              <a:rPr lang="en-IN" sz="1600" dirty="0"/>
              <a:t>'</a:t>
            </a:r>
          </a:p>
          <a:p>
            <a:pPr marL="457200" lvl="1" indent="0">
              <a:buNone/>
            </a:pPr>
            <a:r>
              <a:rPr lang="en-IN" sz="1600" dirty="0" err="1"/>
              <a:t>names.pop</a:t>
            </a:r>
            <a:r>
              <a:rPr lang="en-IN" sz="1600" dirty="0"/>
              <a:t>()</a:t>
            </a:r>
          </a:p>
          <a:p>
            <a:pPr marL="457200" lvl="1" indent="0">
              <a:buNone/>
            </a:pPr>
            <a:r>
              <a:rPr lang="en-IN" sz="1600" dirty="0"/>
              <a:t>'apple'</a:t>
            </a:r>
          </a:p>
          <a:p>
            <a:pPr marL="457200" lvl="1" indent="0">
              <a:buNone/>
            </a:pPr>
            <a:r>
              <a:rPr lang="en-IN" sz="1600" dirty="0" err="1"/>
              <a:t>names.pop</a:t>
            </a:r>
            <a:r>
              <a:rPr lang="en-IN" sz="1600" dirty="0"/>
              <a:t>()</a:t>
            </a:r>
          </a:p>
          <a:p>
            <a:pPr marL="457200" lvl="1" indent="0">
              <a:buNone/>
            </a:pPr>
            <a:r>
              <a:rPr lang="en-IN" sz="1600" dirty="0" err="1" smtClean="0"/>
              <a:t>IndexError</a:t>
            </a:r>
            <a:r>
              <a:rPr lang="en-IN" sz="1600" dirty="0"/>
              <a:t>: pop from empty </a:t>
            </a:r>
            <a:r>
              <a:rPr lang="en-IN" sz="1600" dirty="0" smtClean="0"/>
              <a:t>list</a:t>
            </a:r>
            <a:endParaRPr lang="en-US" sz="1600" dirty="0" smtClean="0"/>
          </a:p>
          <a:p>
            <a:pPr marL="457200" lvl="1" indent="0">
              <a:buNone/>
            </a:pPr>
            <a:r>
              <a:rPr lang="en-US" sz="1600" b="1" dirty="0" smtClean="0"/>
              <a:t>note:</a:t>
            </a:r>
            <a:r>
              <a:rPr lang="en-US" sz="1600" dirty="0" smtClean="0"/>
              <a:t> </a:t>
            </a:r>
            <a:r>
              <a:rPr lang="en-US" sz="1600" dirty="0"/>
              <a:t>We cannot pop an element from an empty list, it raises </a:t>
            </a:r>
            <a:r>
              <a:rPr lang="en-US" sz="1600" dirty="0" smtClean="0"/>
              <a:t>Index Error </a:t>
            </a:r>
            <a:r>
              <a:rPr lang="en-US" sz="1600" dirty="0"/>
              <a:t>because we pass index position as an argument.</a:t>
            </a:r>
            <a:endParaRPr lang="en-IN" sz="1600" dirty="0"/>
          </a:p>
        </p:txBody>
      </p:sp>
    </p:spTree>
    <p:extLst>
      <p:ext uri="{BB962C8B-B14F-4D97-AF65-F5344CB8AC3E}">
        <p14:creationId xmlns:p14="http://schemas.microsoft.com/office/powerpoint/2010/main" val="284792848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241" y="447870"/>
            <a:ext cx="11719249" cy="5725336"/>
          </a:xfrm>
        </p:spPr>
        <p:txBody>
          <a:bodyPr>
            <a:normAutofit/>
          </a:bodyPr>
          <a:lstStyle/>
          <a:p>
            <a:pPr marL="457200" lvl="1" indent="0">
              <a:buNone/>
            </a:pPr>
            <a:r>
              <a:rPr lang="en-IN" sz="2000" dirty="0"/>
              <a:t>bikes = ['yamahaR15', '</a:t>
            </a:r>
            <a:r>
              <a:rPr lang="en-IN" sz="2000" dirty="0" err="1"/>
              <a:t>RoyalEnfield</a:t>
            </a:r>
            <a:r>
              <a:rPr lang="en-IN" sz="2000" dirty="0"/>
              <a:t>', 'Pulsar220', '</a:t>
            </a:r>
            <a:r>
              <a:rPr lang="en-IN" sz="2000" dirty="0" err="1"/>
              <a:t>BajajChetak</a:t>
            </a:r>
            <a:r>
              <a:rPr lang="en-IN" sz="2000" dirty="0"/>
              <a:t>', 'Suzuki samurai', 'Kawasaki ninja', </a:t>
            </a:r>
            <a:r>
              <a:rPr lang="en-IN" sz="2000" dirty="0" smtClean="0"/>
              <a:t>						'Yamaha </a:t>
            </a:r>
            <a:r>
              <a:rPr lang="en-IN" sz="2000" dirty="0"/>
              <a:t>RX100', '</a:t>
            </a:r>
            <a:r>
              <a:rPr lang="en-IN" sz="2000" dirty="0" err="1"/>
              <a:t>Scooty</a:t>
            </a:r>
            <a:r>
              <a:rPr lang="en-IN" sz="2000" dirty="0"/>
              <a:t> Zest', 'Honda </a:t>
            </a:r>
            <a:r>
              <a:rPr lang="en-IN" sz="2000" dirty="0" err="1"/>
              <a:t>Activa</a:t>
            </a:r>
            <a:r>
              <a:rPr lang="en-IN" sz="2000" dirty="0"/>
              <a:t>']</a:t>
            </a:r>
          </a:p>
          <a:p>
            <a:pPr marL="457200" lvl="1" indent="0">
              <a:buNone/>
            </a:pPr>
            <a:r>
              <a:rPr lang="en-IN" sz="2000" dirty="0" err="1"/>
              <a:t>bikes.pop</a:t>
            </a:r>
            <a:r>
              <a:rPr lang="en-IN" sz="2000" dirty="0"/>
              <a:t>(-4)</a:t>
            </a:r>
          </a:p>
          <a:p>
            <a:pPr marL="457200" lvl="1" indent="0">
              <a:buNone/>
            </a:pPr>
            <a:r>
              <a:rPr lang="en-IN" sz="2000" dirty="0" smtClean="0"/>
              <a:t>‘Kawasaki ninja’</a:t>
            </a:r>
          </a:p>
          <a:p>
            <a:pPr marL="457200" lvl="1" indent="0">
              <a:buNone/>
            </a:pPr>
            <a:r>
              <a:rPr lang="en-IN" sz="2000" dirty="0"/>
              <a:t>bikes</a:t>
            </a:r>
          </a:p>
          <a:p>
            <a:pPr marL="457200" lvl="1" indent="0">
              <a:buNone/>
            </a:pPr>
            <a:r>
              <a:rPr lang="en-IN" sz="2000" dirty="0"/>
              <a:t>['yamahaR15', '</a:t>
            </a:r>
            <a:r>
              <a:rPr lang="en-IN" sz="2000" dirty="0" err="1"/>
              <a:t>RoyalEnfield</a:t>
            </a:r>
            <a:r>
              <a:rPr lang="en-IN" sz="2000" dirty="0"/>
              <a:t>', 'Pulsar220', '</a:t>
            </a:r>
            <a:r>
              <a:rPr lang="en-IN" sz="2000" dirty="0" err="1"/>
              <a:t>BajajChetak</a:t>
            </a:r>
            <a:r>
              <a:rPr lang="en-IN" sz="2000" dirty="0"/>
              <a:t>', 'Suzuki samurai', 'Yamaha RX100', '</a:t>
            </a:r>
            <a:r>
              <a:rPr lang="en-IN" sz="2000" dirty="0" err="1"/>
              <a:t>Scooty</a:t>
            </a:r>
            <a:r>
              <a:rPr lang="en-IN" sz="2000" dirty="0"/>
              <a:t> Zest', 'Honda </a:t>
            </a:r>
            <a:r>
              <a:rPr lang="en-IN" sz="2000" dirty="0" err="1"/>
              <a:t>Activa</a:t>
            </a:r>
            <a:r>
              <a:rPr lang="en-IN" sz="2000" dirty="0"/>
              <a:t>']</a:t>
            </a:r>
          </a:p>
          <a:p>
            <a:pPr marL="457200" lvl="1" indent="0">
              <a:buNone/>
            </a:pPr>
            <a:endParaRPr lang="en-IN" sz="2000" dirty="0"/>
          </a:p>
          <a:p>
            <a:pPr marL="457200" lvl="1" indent="0">
              <a:buNone/>
            </a:pPr>
            <a:r>
              <a:rPr lang="en-IN" sz="2000" dirty="0" err="1"/>
              <a:t>bikes.pop</a:t>
            </a:r>
            <a:r>
              <a:rPr lang="en-IN" sz="2000" dirty="0"/>
              <a:t>()</a:t>
            </a:r>
          </a:p>
          <a:p>
            <a:pPr marL="457200" lvl="1" indent="0">
              <a:buNone/>
            </a:pPr>
            <a:r>
              <a:rPr lang="en-IN" sz="2000" dirty="0"/>
              <a:t>'Honda </a:t>
            </a:r>
            <a:r>
              <a:rPr lang="en-IN" sz="2000" dirty="0" err="1"/>
              <a:t>Activa</a:t>
            </a:r>
            <a:r>
              <a:rPr lang="en-IN" sz="2000" dirty="0" smtClean="0"/>
              <a:t>'</a:t>
            </a:r>
            <a:endParaRPr lang="en-IN" sz="2000" dirty="0"/>
          </a:p>
          <a:p>
            <a:pPr marL="457200" lvl="1" indent="0">
              <a:buNone/>
            </a:pPr>
            <a:r>
              <a:rPr lang="en-IN" sz="2000" dirty="0"/>
              <a:t>bikes</a:t>
            </a:r>
          </a:p>
          <a:p>
            <a:pPr marL="457200" lvl="1" indent="0">
              <a:buNone/>
            </a:pPr>
            <a:r>
              <a:rPr lang="en-IN" sz="2000" dirty="0"/>
              <a:t>['yamahaR15', '</a:t>
            </a:r>
            <a:r>
              <a:rPr lang="en-IN" sz="2000" dirty="0" err="1"/>
              <a:t>RoyalEnfield</a:t>
            </a:r>
            <a:r>
              <a:rPr lang="en-IN" sz="2000" dirty="0"/>
              <a:t>', 'Pulsar220', '</a:t>
            </a:r>
            <a:r>
              <a:rPr lang="en-IN" sz="2000" dirty="0" err="1"/>
              <a:t>BajajChetak</a:t>
            </a:r>
            <a:r>
              <a:rPr lang="en-IN" sz="2000" dirty="0"/>
              <a:t>', 'Suzuki samurai', 'Yamaha RX100', '</a:t>
            </a:r>
            <a:r>
              <a:rPr lang="en-IN" sz="2000" dirty="0" err="1"/>
              <a:t>Scooty</a:t>
            </a:r>
            <a:r>
              <a:rPr lang="en-IN" sz="2000" dirty="0"/>
              <a:t> Zest']</a:t>
            </a:r>
          </a:p>
        </p:txBody>
      </p:sp>
    </p:spTree>
    <p:extLst>
      <p:ext uri="{BB962C8B-B14F-4D97-AF65-F5344CB8AC3E}">
        <p14:creationId xmlns:p14="http://schemas.microsoft.com/office/powerpoint/2010/main" val="38313362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57200"/>
            <a:ext cx="11274612" cy="5688013"/>
          </a:xfrm>
        </p:spPr>
        <p:txBody>
          <a:bodyPr>
            <a:normAutofit lnSpcReduction="10000"/>
          </a:bodyPr>
          <a:lstStyle/>
          <a:p>
            <a:pPr marL="0" indent="0">
              <a:buNone/>
            </a:pPr>
            <a:r>
              <a:rPr lang="en-US" sz="3500" b="1" dirty="0" err="1" smtClean="0"/>
              <a:t>Diffence</a:t>
            </a:r>
            <a:r>
              <a:rPr lang="en-US" sz="3500" b="1" dirty="0" smtClean="0"/>
              <a:t> between Remove() And Pop()</a:t>
            </a:r>
          </a:p>
          <a:p>
            <a:pPr marL="0" indent="0">
              <a:buNone/>
            </a:pPr>
            <a:r>
              <a:rPr lang="en-US" dirty="0" smtClean="0"/>
              <a:t>remove</a:t>
            </a:r>
            <a:r>
              <a:rPr lang="en-US" dirty="0"/>
              <a:t>() </a:t>
            </a:r>
            <a:r>
              <a:rPr lang="en-US" dirty="0" smtClean="0"/>
              <a:t>:</a:t>
            </a:r>
          </a:p>
          <a:p>
            <a:r>
              <a:rPr lang="en-US" sz="2000" dirty="0" smtClean="0"/>
              <a:t>It </a:t>
            </a:r>
            <a:r>
              <a:rPr lang="en-US" sz="2000" dirty="0"/>
              <a:t>removes the first </a:t>
            </a:r>
            <a:r>
              <a:rPr lang="en-US" sz="2000" dirty="0" err="1"/>
              <a:t>occurance</a:t>
            </a:r>
            <a:r>
              <a:rPr lang="en-US" sz="2000" dirty="0"/>
              <a:t> of the </a:t>
            </a:r>
            <a:r>
              <a:rPr lang="en-US" sz="2000" dirty="0" smtClean="0"/>
              <a:t>element</a:t>
            </a:r>
          </a:p>
          <a:p>
            <a:r>
              <a:rPr lang="en-US" sz="2000" dirty="0" smtClean="0"/>
              <a:t>It </a:t>
            </a:r>
            <a:r>
              <a:rPr lang="en-US" sz="2000" dirty="0"/>
              <a:t>takes element as an argument and the return type is </a:t>
            </a:r>
            <a:r>
              <a:rPr lang="en-US" sz="2000" dirty="0" smtClean="0"/>
              <a:t>None</a:t>
            </a:r>
          </a:p>
          <a:p>
            <a:r>
              <a:rPr lang="en-US" sz="2000" dirty="0" smtClean="0"/>
              <a:t>If </a:t>
            </a:r>
            <a:r>
              <a:rPr lang="en-US" sz="2000" dirty="0"/>
              <a:t>the element is not present in the list it raises </a:t>
            </a:r>
            <a:r>
              <a:rPr lang="en-US" sz="2000" dirty="0" err="1" smtClean="0"/>
              <a:t>ValueError</a:t>
            </a:r>
            <a:endParaRPr lang="en-US" sz="2000" dirty="0" smtClean="0"/>
          </a:p>
          <a:p>
            <a:r>
              <a:rPr lang="en-US" sz="2000" dirty="0" smtClean="0"/>
              <a:t>It </a:t>
            </a:r>
            <a:r>
              <a:rPr lang="en-US" sz="2000" dirty="0"/>
              <a:t>takes </a:t>
            </a:r>
            <a:r>
              <a:rPr lang="en-US" sz="2000" dirty="0" err="1"/>
              <a:t>exaclty</a:t>
            </a:r>
            <a:r>
              <a:rPr lang="en-US" sz="2000" dirty="0"/>
              <a:t> one argument.</a:t>
            </a:r>
          </a:p>
          <a:p>
            <a:endParaRPr lang="en-US" sz="2000" dirty="0"/>
          </a:p>
          <a:p>
            <a:pPr marL="0" indent="0">
              <a:buNone/>
            </a:pPr>
            <a:r>
              <a:rPr lang="en-US" dirty="0" smtClean="0"/>
              <a:t>pop</a:t>
            </a:r>
            <a:r>
              <a:rPr lang="en-US" dirty="0"/>
              <a:t>() </a:t>
            </a:r>
            <a:r>
              <a:rPr lang="en-US" dirty="0" smtClean="0"/>
              <a:t>:</a:t>
            </a:r>
          </a:p>
          <a:p>
            <a:r>
              <a:rPr lang="en-US" sz="2000" dirty="0" smtClean="0"/>
              <a:t>it </a:t>
            </a:r>
            <a:r>
              <a:rPr lang="en-US" sz="2000" dirty="0"/>
              <a:t>removes the element at the specified position</a:t>
            </a:r>
          </a:p>
          <a:p>
            <a:r>
              <a:rPr lang="en-US" sz="2000" dirty="0" smtClean="0"/>
              <a:t>pop</a:t>
            </a:r>
            <a:r>
              <a:rPr lang="en-US" sz="2000" dirty="0"/>
              <a:t>() takes index position as an argument and it returns removed element as its return type</a:t>
            </a:r>
          </a:p>
          <a:p>
            <a:r>
              <a:rPr lang="en-US" sz="2000" dirty="0" smtClean="0"/>
              <a:t>If </a:t>
            </a:r>
            <a:r>
              <a:rPr lang="en-US" sz="2000" dirty="0"/>
              <a:t>we </a:t>
            </a:r>
            <a:r>
              <a:rPr lang="en-US" sz="2000" dirty="0" err="1"/>
              <a:t>dont</a:t>
            </a:r>
            <a:r>
              <a:rPr lang="en-US" sz="2000" dirty="0"/>
              <a:t> pass any argument(index position) it pops last element by default</a:t>
            </a:r>
          </a:p>
          <a:p>
            <a:r>
              <a:rPr lang="en-US" sz="2000" dirty="0" smtClean="0"/>
              <a:t>if </a:t>
            </a:r>
            <a:r>
              <a:rPr lang="en-US" sz="2000" dirty="0"/>
              <a:t>the index is out of range it raises </a:t>
            </a:r>
            <a:r>
              <a:rPr lang="en-US" sz="2000" dirty="0" err="1"/>
              <a:t>IndexError</a:t>
            </a:r>
            <a:r>
              <a:rPr lang="en-US" sz="2000" dirty="0"/>
              <a:t>.</a:t>
            </a:r>
            <a:endParaRPr lang="en-IN" sz="2000" dirty="0"/>
          </a:p>
        </p:txBody>
      </p:sp>
    </p:spTree>
    <p:extLst>
      <p:ext uri="{BB962C8B-B14F-4D97-AF65-F5344CB8AC3E}">
        <p14:creationId xmlns:p14="http://schemas.microsoft.com/office/powerpoint/2010/main" val="10894534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0895106" cy="5764452"/>
          </a:xfrm>
        </p:spPr>
        <p:txBody>
          <a:bodyPr>
            <a:normAutofit/>
          </a:bodyPr>
          <a:lstStyle/>
          <a:p>
            <a:pPr algn="ctr"/>
            <a:r>
              <a:rPr lang="en-IN" sz="3600" dirty="0" smtClean="0"/>
              <a:t>Presentation 16</a:t>
            </a:r>
            <a:br>
              <a:rPr lang="en-IN" sz="3600" dirty="0" smtClean="0"/>
            </a:br>
            <a:r>
              <a:rPr lang="en-IN" sz="3600" dirty="0"/>
              <a:t/>
            </a:r>
            <a:br>
              <a:rPr lang="en-IN" sz="3600" dirty="0"/>
            </a:br>
            <a:r>
              <a:rPr lang="en-IN" sz="3200" b="1" dirty="0"/>
              <a:t>List elements</a:t>
            </a:r>
            <a:r>
              <a:rPr lang="en-IN" sz="3200" b="1" dirty="0" smtClean="0"/>
              <a:t>:</a:t>
            </a:r>
            <a:r>
              <a:rPr lang="en-IN" sz="3600" b="1" dirty="0" smtClean="0"/>
              <a:t/>
            </a:r>
            <a:br>
              <a:rPr lang="en-IN" sz="3600" b="1" dirty="0" smtClean="0"/>
            </a:br>
            <a:r>
              <a:rPr lang="en-IN" sz="3200" dirty="0" smtClean="0"/>
              <a:t>clear(), del()</a:t>
            </a:r>
            <a:r>
              <a:rPr lang="en-IN" sz="3200" b="1" dirty="0" smtClean="0"/>
              <a:t/>
            </a:r>
            <a:br>
              <a:rPr lang="en-IN" sz="3200" b="1" dirty="0" smtClean="0"/>
            </a:br>
            <a:r>
              <a:rPr lang="en-IN" sz="3200" b="1" dirty="0" smtClean="0"/>
              <a:t>Index(), count()</a:t>
            </a:r>
            <a:endParaRPr lang="en-IN" sz="3600" dirty="0"/>
          </a:p>
        </p:txBody>
      </p:sp>
    </p:spTree>
    <p:extLst>
      <p:ext uri="{BB962C8B-B14F-4D97-AF65-F5344CB8AC3E}">
        <p14:creationId xmlns:p14="http://schemas.microsoft.com/office/powerpoint/2010/main" val="1789318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latin typeface="Times New Roman" pitchFamily="18" charset="0"/>
                <a:cs typeface="Times New Roman" pitchFamily="18" charset="0"/>
              </a:rPr>
              <a:t>Rule 3</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440033" y="1510911"/>
            <a:ext cx="11274612" cy="5001856"/>
          </a:xfrm>
        </p:spPr>
        <p:txBody>
          <a:bodyPr>
            <a:normAutofit/>
          </a:bodyPr>
          <a:lstStyle/>
          <a:p>
            <a:r>
              <a:rPr lang="en-IN" sz="2000" dirty="0" smtClean="0">
                <a:latin typeface="Times New Roman" pitchFamily="18" charset="0"/>
                <a:cs typeface="Times New Roman" pitchFamily="18" charset="0"/>
              </a:rPr>
              <a:t>Special characters such as !@#$%^&amp;* are not allowed to be an identifier except underscore _</a:t>
            </a:r>
          </a:p>
          <a:p>
            <a:pPr>
              <a:buFont typeface="Wingdings" pitchFamily="2" charset="2"/>
              <a:buChar char="Ø"/>
            </a:pPr>
            <a:r>
              <a:rPr lang="en-IN" sz="2000" dirty="0" err="1" smtClean="0">
                <a:latin typeface="Times New Roman" pitchFamily="18" charset="0"/>
                <a:cs typeface="Times New Roman" pitchFamily="18" charset="0"/>
              </a:rPr>
              <a:t>abc</a:t>
            </a:r>
            <a:r>
              <a:rPr lang="en-IN" sz="2000" dirty="0" smtClean="0">
                <a:latin typeface="Times New Roman" pitchFamily="18" charset="0"/>
                <a:cs typeface="Times New Roman" pitchFamily="18" charset="0"/>
              </a:rPr>
              <a:t>! = 1234</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abc</a:t>
            </a:r>
            <a:r>
              <a:rPr lang="en-IN" sz="2000" dirty="0" smtClean="0">
                <a:latin typeface="Times New Roman" pitchFamily="18" charset="0"/>
                <a:cs typeface="Times New Roman" pitchFamily="18" charset="0"/>
              </a:rPr>
              <a:t>!’.</a:t>
            </a:r>
            <a:r>
              <a:rPr lang="en-IN" sz="2000" dirty="0" err="1" smtClean="0">
                <a:latin typeface="Times New Roman" pitchFamily="18" charset="0"/>
                <a:cs typeface="Times New Roman" pitchFamily="18" charset="0"/>
              </a:rPr>
              <a:t>isidentifier</a:t>
            </a:r>
            <a:r>
              <a:rPr lang="en-IN" sz="2000" dirty="0" smtClean="0">
                <a:latin typeface="Times New Roman" pitchFamily="18" charset="0"/>
                <a:cs typeface="Times New Roman" pitchFamily="18" charset="0"/>
              </a:rPr>
              <a:t>( )</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False</a:t>
            </a:r>
          </a:p>
          <a:p>
            <a:pPr>
              <a:buFont typeface="Wingdings" pitchFamily="2" charset="2"/>
              <a:buChar char="Ø"/>
            </a:pPr>
            <a:r>
              <a:rPr lang="en-IN" sz="2000" dirty="0" smtClean="0">
                <a:latin typeface="Times New Roman" pitchFamily="18" charset="0"/>
                <a:cs typeface="Times New Roman" pitchFamily="18" charset="0"/>
              </a:rPr>
              <a:t>@#%^ = 1234</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isidentifier</a:t>
            </a:r>
            <a:r>
              <a:rPr lang="en-IN" sz="2000" dirty="0" smtClean="0">
                <a:latin typeface="Times New Roman" pitchFamily="18" charset="0"/>
                <a:cs typeface="Times New Roman" pitchFamily="18" charset="0"/>
              </a:rPr>
              <a:t>( )</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False</a:t>
            </a:r>
          </a:p>
          <a:p>
            <a:pPr>
              <a:buFont typeface="Wingdings" pitchFamily="2" charset="2"/>
              <a:buChar char="Ø"/>
            </a:pPr>
            <a:r>
              <a:rPr lang="en-IN" sz="2000" dirty="0" smtClean="0">
                <a:latin typeface="Times New Roman" pitchFamily="18" charset="0"/>
                <a:cs typeface="Times New Roman" pitchFamily="18" charset="0"/>
              </a:rPr>
              <a:t>_</a:t>
            </a:r>
            <a:r>
              <a:rPr lang="en-IN" sz="2000" dirty="0" err="1" smtClean="0">
                <a:latin typeface="Times New Roman" pitchFamily="18" charset="0"/>
                <a:cs typeface="Times New Roman" pitchFamily="18" charset="0"/>
              </a:rPr>
              <a:t>bnm</a:t>
            </a:r>
            <a:r>
              <a:rPr lang="en-IN" sz="2000" dirty="0" smtClean="0">
                <a:latin typeface="Times New Roman" pitchFamily="18" charset="0"/>
                <a:cs typeface="Times New Roman" pitchFamily="18" charset="0"/>
              </a:rPr>
              <a:t> = 1234</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‘_</a:t>
            </a:r>
            <a:r>
              <a:rPr lang="en-IN" sz="2000" dirty="0" err="1" smtClean="0">
                <a:latin typeface="Times New Roman" pitchFamily="18" charset="0"/>
                <a:cs typeface="Times New Roman" pitchFamily="18" charset="0"/>
              </a:rPr>
              <a:t>bnm</a:t>
            </a:r>
            <a:r>
              <a:rPr lang="en-IN" sz="2000" dirty="0" smtClean="0">
                <a:latin typeface="Times New Roman" pitchFamily="18" charset="0"/>
                <a:cs typeface="Times New Roman" pitchFamily="18" charset="0"/>
              </a:rPr>
              <a:t>’.</a:t>
            </a:r>
            <a:r>
              <a:rPr lang="en-IN" sz="2000" dirty="0" err="1" smtClean="0">
                <a:latin typeface="Times New Roman" pitchFamily="18" charset="0"/>
                <a:cs typeface="Times New Roman" pitchFamily="18" charset="0"/>
              </a:rPr>
              <a:t>isidentifier</a:t>
            </a:r>
            <a:r>
              <a:rPr lang="en-IN" sz="2000" dirty="0" smtClean="0">
                <a:latin typeface="Times New Roman" pitchFamily="18" charset="0"/>
                <a:cs typeface="Times New Roman" pitchFamily="18" charset="0"/>
              </a:rPr>
              <a:t>( )</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True </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2773491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59838"/>
            <a:ext cx="11274612" cy="6298162"/>
          </a:xfrm>
        </p:spPr>
        <p:txBody>
          <a:bodyPr>
            <a:normAutofit/>
          </a:bodyPr>
          <a:lstStyle/>
          <a:p>
            <a:pPr marL="0" indent="0">
              <a:buNone/>
            </a:pPr>
            <a:r>
              <a:rPr lang="en-US" b="1" u="sng" dirty="0" smtClean="0"/>
              <a:t>clear()</a:t>
            </a:r>
            <a:r>
              <a:rPr lang="en-US" b="1" dirty="0" smtClean="0"/>
              <a:t>: </a:t>
            </a:r>
          </a:p>
          <a:p>
            <a:r>
              <a:rPr lang="en-US" sz="2000" dirty="0" smtClean="0"/>
              <a:t>It </a:t>
            </a:r>
            <a:r>
              <a:rPr lang="en-US" sz="2000" dirty="0"/>
              <a:t>is used to clear the elements present in the list</a:t>
            </a:r>
          </a:p>
          <a:p>
            <a:r>
              <a:rPr lang="en-US" sz="2000" dirty="0" smtClean="0"/>
              <a:t>It </a:t>
            </a:r>
            <a:r>
              <a:rPr lang="en-US" sz="2000" dirty="0"/>
              <a:t>takes no arguments</a:t>
            </a:r>
          </a:p>
          <a:p>
            <a:r>
              <a:rPr lang="en-US" sz="2000" dirty="0"/>
              <a:t>S</a:t>
            </a:r>
            <a:r>
              <a:rPr lang="en-US" sz="2000" dirty="0" smtClean="0"/>
              <a:t>yntax </a:t>
            </a:r>
            <a:r>
              <a:rPr lang="en-US" sz="2000" dirty="0"/>
              <a:t>: </a:t>
            </a:r>
            <a:r>
              <a:rPr lang="en-US" sz="2000" b="1" dirty="0" err="1"/>
              <a:t>var_name.clear</a:t>
            </a:r>
            <a:r>
              <a:rPr lang="en-US" sz="2000" b="1" dirty="0" smtClean="0"/>
              <a:t>( )</a:t>
            </a:r>
          </a:p>
          <a:p>
            <a:pPr>
              <a:buFont typeface="Wingdings" pitchFamily="2" charset="2"/>
              <a:buChar char="Ø"/>
            </a:pPr>
            <a:r>
              <a:rPr lang="en-US" sz="2000" b="1" dirty="0"/>
              <a:t>	</a:t>
            </a:r>
            <a:r>
              <a:rPr lang="en-US" sz="2000" dirty="0" smtClean="0"/>
              <a:t>names </a:t>
            </a:r>
            <a:r>
              <a:rPr lang="en-US" sz="2000" dirty="0"/>
              <a:t>= ['apple', '</a:t>
            </a:r>
            <a:r>
              <a:rPr lang="en-US" sz="2000" dirty="0" err="1"/>
              <a:t>google</a:t>
            </a:r>
            <a:r>
              <a:rPr lang="en-US" sz="2000" dirty="0"/>
              <a:t>', 'yahoo', 'amazon', '</a:t>
            </a:r>
            <a:r>
              <a:rPr lang="en-US" sz="2000" dirty="0" err="1"/>
              <a:t>walmart</a:t>
            </a:r>
            <a:r>
              <a:rPr lang="en-US" sz="2000" dirty="0"/>
              <a:t>', 'apple', '</a:t>
            </a:r>
            <a:r>
              <a:rPr lang="en-US" sz="2000" dirty="0" err="1"/>
              <a:t>flipkart</a:t>
            </a:r>
            <a:r>
              <a:rPr lang="en-US" sz="2000" dirty="0" smtClean="0"/>
              <a:t>']</a:t>
            </a:r>
          </a:p>
          <a:p>
            <a:pPr marL="0" indent="0">
              <a:buNone/>
            </a:pPr>
            <a:r>
              <a:rPr lang="en-US" sz="2000" dirty="0"/>
              <a:t>	</a:t>
            </a:r>
            <a:r>
              <a:rPr lang="en-US" sz="2000" dirty="0" err="1" smtClean="0"/>
              <a:t>names.clear</a:t>
            </a:r>
            <a:r>
              <a:rPr lang="en-US" sz="2000" dirty="0" smtClean="0"/>
              <a:t>( )</a:t>
            </a:r>
          </a:p>
          <a:p>
            <a:pPr marL="0" indent="0">
              <a:buNone/>
            </a:pPr>
            <a:r>
              <a:rPr lang="en-US" sz="2000" dirty="0"/>
              <a:t>	</a:t>
            </a:r>
            <a:r>
              <a:rPr lang="en-US" sz="2000" dirty="0" smtClean="0"/>
              <a:t>names</a:t>
            </a:r>
          </a:p>
          <a:p>
            <a:pPr marL="0" indent="0">
              <a:buNone/>
            </a:pPr>
            <a:r>
              <a:rPr lang="en-US" sz="2000" dirty="0"/>
              <a:t>	</a:t>
            </a:r>
            <a:r>
              <a:rPr lang="en-US" sz="2000" dirty="0" smtClean="0"/>
              <a:t>[]</a:t>
            </a:r>
          </a:p>
          <a:p>
            <a:pPr marL="0" indent="0">
              <a:buNone/>
            </a:pPr>
            <a:r>
              <a:rPr lang="en-US" sz="2000" b="1" dirty="0" smtClean="0"/>
              <a:t>note: </a:t>
            </a:r>
            <a:r>
              <a:rPr lang="en-US" sz="2000" dirty="0"/>
              <a:t>The return type of clear</a:t>
            </a:r>
            <a:r>
              <a:rPr lang="en-US" sz="2000" dirty="0" smtClean="0"/>
              <a:t>( ) </a:t>
            </a:r>
            <a:r>
              <a:rPr lang="en-US" sz="2000" dirty="0"/>
              <a:t>is None and the o/p will be empty </a:t>
            </a:r>
            <a:r>
              <a:rPr lang="en-US" sz="2000" dirty="0" smtClean="0"/>
              <a:t>list</a:t>
            </a:r>
          </a:p>
          <a:p>
            <a:pPr>
              <a:buFont typeface="Wingdings" pitchFamily="2" charset="2"/>
              <a:buChar char="Ø"/>
            </a:pPr>
            <a:r>
              <a:rPr lang="en-US" sz="2000" dirty="0" smtClean="0"/>
              <a:t>	names </a:t>
            </a:r>
            <a:r>
              <a:rPr lang="en-US" sz="2000" dirty="0"/>
              <a:t>= ['apple', '</a:t>
            </a:r>
            <a:r>
              <a:rPr lang="en-US" sz="2000" dirty="0" err="1"/>
              <a:t>google</a:t>
            </a:r>
            <a:r>
              <a:rPr lang="en-US" sz="2000" dirty="0"/>
              <a:t>', 'yahoo', 'amazon', '</a:t>
            </a:r>
            <a:r>
              <a:rPr lang="en-US" sz="2000" dirty="0" err="1"/>
              <a:t>walmart</a:t>
            </a:r>
            <a:r>
              <a:rPr lang="en-US" sz="2000" dirty="0"/>
              <a:t>', 'apple', '</a:t>
            </a:r>
            <a:r>
              <a:rPr lang="en-US" sz="2000" dirty="0" err="1"/>
              <a:t>flipkart</a:t>
            </a:r>
            <a:r>
              <a:rPr lang="en-US" sz="2000" dirty="0"/>
              <a:t>']</a:t>
            </a:r>
          </a:p>
          <a:p>
            <a:pPr marL="0" indent="0">
              <a:buNone/>
            </a:pPr>
            <a:r>
              <a:rPr lang="en-US" sz="2000" dirty="0" smtClean="0"/>
              <a:t>	</a:t>
            </a:r>
            <a:r>
              <a:rPr lang="en-US" sz="2000" dirty="0" err="1" smtClean="0"/>
              <a:t>names.clear</a:t>
            </a:r>
            <a:r>
              <a:rPr lang="en-US" sz="2000" dirty="0"/>
              <a:t>('apple')</a:t>
            </a:r>
          </a:p>
          <a:p>
            <a:pPr marL="0" indent="0">
              <a:buNone/>
            </a:pPr>
            <a:r>
              <a:rPr lang="en-US" sz="2000" dirty="0" smtClean="0"/>
              <a:t>	</a:t>
            </a:r>
            <a:r>
              <a:rPr lang="en-US" sz="2000" dirty="0" err="1" smtClean="0"/>
              <a:t>TypeError</a:t>
            </a:r>
            <a:r>
              <a:rPr lang="en-US" sz="2000" dirty="0"/>
              <a:t>: </a:t>
            </a:r>
            <a:r>
              <a:rPr lang="en-US" sz="2000" dirty="0" err="1"/>
              <a:t>list.clear</a:t>
            </a:r>
            <a:r>
              <a:rPr lang="en-US" sz="2000" dirty="0"/>
              <a:t>() takes no arguments (1 given)</a:t>
            </a:r>
            <a:endParaRPr lang="en-US" sz="2000" dirty="0" smtClean="0"/>
          </a:p>
        </p:txBody>
      </p:sp>
    </p:spTree>
    <p:extLst>
      <p:ext uri="{BB962C8B-B14F-4D97-AF65-F5344CB8AC3E}">
        <p14:creationId xmlns:p14="http://schemas.microsoft.com/office/powerpoint/2010/main" val="14016227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681135"/>
            <a:ext cx="11274612" cy="5464078"/>
          </a:xfrm>
        </p:spPr>
        <p:txBody>
          <a:bodyPr>
            <a:normAutofit/>
          </a:bodyPr>
          <a:lstStyle/>
          <a:p>
            <a:pPr algn="just">
              <a:buFont typeface="Wingdings" pitchFamily="2" charset="2"/>
              <a:buChar char="Ø"/>
            </a:pPr>
            <a:r>
              <a:rPr lang="en-US" sz="2000" dirty="0" smtClean="0"/>
              <a:t>	numbers </a:t>
            </a:r>
            <a:r>
              <a:rPr lang="en-US" sz="2000" dirty="0"/>
              <a:t>= [1,2 , 3, 5, 5,6,78]</a:t>
            </a:r>
          </a:p>
          <a:p>
            <a:pPr marL="0" indent="0" algn="just">
              <a:buNone/>
            </a:pPr>
            <a:r>
              <a:rPr lang="en-US" sz="2000" dirty="0" smtClean="0"/>
              <a:t>	</a:t>
            </a:r>
            <a:r>
              <a:rPr lang="en-US" sz="2000" dirty="0" err="1" smtClean="0"/>
              <a:t>numbers.clear</a:t>
            </a:r>
            <a:r>
              <a:rPr lang="en-US" sz="2000" dirty="0"/>
              <a:t>()</a:t>
            </a:r>
          </a:p>
          <a:p>
            <a:pPr marL="0" indent="0" algn="just">
              <a:buNone/>
            </a:pPr>
            <a:r>
              <a:rPr lang="en-US" sz="2000" dirty="0" smtClean="0"/>
              <a:t>	numbers</a:t>
            </a:r>
            <a:endParaRPr lang="en-US" sz="2000" dirty="0"/>
          </a:p>
          <a:p>
            <a:pPr marL="0" indent="0" algn="just">
              <a:buNone/>
            </a:pPr>
            <a:r>
              <a:rPr lang="en-US" sz="2000" dirty="0" smtClean="0"/>
              <a:t>	[]</a:t>
            </a:r>
          </a:p>
          <a:p>
            <a:pPr marL="0" indent="0" algn="just">
              <a:buNone/>
            </a:pPr>
            <a:endParaRPr lang="en-IN" sz="1600" dirty="0" smtClean="0"/>
          </a:p>
          <a:p>
            <a:pPr algn="just">
              <a:buFont typeface="Wingdings" pitchFamily="2" charset="2"/>
              <a:buChar char="Ø"/>
            </a:pPr>
            <a:r>
              <a:rPr lang="en-US" sz="2000" dirty="0" smtClean="0"/>
              <a:t>	cars </a:t>
            </a:r>
            <a:r>
              <a:rPr lang="en-US" sz="2000" dirty="0"/>
              <a:t>= ['Skoda Rapid', 'Tata </a:t>
            </a:r>
            <a:r>
              <a:rPr lang="en-US" sz="2000" dirty="0" err="1"/>
              <a:t>Nexon</a:t>
            </a:r>
            <a:r>
              <a:rPr lang="en-US" sz="2000" dirty="0"/>
              <a:t>', 'Kia </a:t>
            </a:r>
            <a:r>
              <a:rPr lang="en-US" sz="2000" dirty="0" err="1"/>
              <a:t>Sonet</a:t>
            </a:r>
            <a:r>
              <a:rPr lang="en-US" sz="2000" dirty="0"/>
              <a:t>', 'Audi Q7', '</a:t>
            </a:r>
            <a:r>
              <a:rPr lang="en-US" sz="2000" dirty="0" err="1"/>
              <a:t>Rangerover</a:t>
            </a:r>
            <a:r>
              <a:rPr lang="en-US" sz="2000" dirty="0"/>
              <a:t>', 'MG hector', </a:t>
            </a:r>
            <a:r>
              <a:rPr lang="en-US" sz="2000" dirty="0" smtClean="0"/>
              <a:t>			'</a:t>
            </a:r>
            <a:r>
              <a:rPr lang="en-US" sz="2000" dirty="0" err="1" smtClean="0"/>
              <a:t>wolksvagen</a:t>
            </a:r>
            <a:r>
              <a:rPr lang="en-US" sz="2000" dirty="0" smtClean="0"/>
              <a:t> </a:t>
            </a:r>
            <a:r>
              <a:rPr lang="en-US" sz="2000" dirty="0"/>
              <a:t>polo', 'ford </a:t>
            </a:r>
            <a:r>
              <a:rPr lang="en-US" sz="2000" dirty="0" err="1"/>
              <a:t>figo</a:t>
            </a:r>
            <a:r>
              <a:rPr lang="en-US" sz="2000" dirty="0"/>
              <a:t>', 'Hyundai </a:t>
            </a:r>
            <a:r>
              <a:rPr lang="en-US" sz="2000" dirty="0" err="1"/>
              <a:t>verna</a:t>
            </a:r>
            <a:r>
              <a:rPr lang="en-US" sz="2000" dirty="0"/>
              <a:t>', '</a:t>
            </a:r>
            <a:r>
              <a:rPr lang="en-US" sz="2000" dirty="0" err="1"/>
              <a:t>Maruthi</a:t>
            </a:r>
            <a:r>
              <a:rPr lang="en-US" sz="2000" dirty="0"/>
              <a:t> 800', 'Mahindra </a:t>
            </a:r>
            <a:r>
              <a:rPr lang="en-US" sz="2000" dirty="0" err="1"/>
              <a:t>Thar</a:t>
            </a:r>
            <a:r>
              <a:rPr lang="en-US" sz="2000" dirty="0"/>
              <a:t>']</a:t>
            </a:r>
          </a:p>
          <a:p>
            <a:pPr marL="0" indent="0" algn="just">
              <a:buNone/>
            </a:pPr>
            <a:r>
              <a:rPr lang="en-US" sz="2000" dirty="0" smtClean="0"/>
              <a:t>	</a:t>
            </a:r>
            <a:r>
              <a:rPr lang="en-US" sz="2000" dirty="0" err="1" smtClean="0"/>
              <a:t>cars.clear</a:t>
            </a:r>
            <a:r>
              <a:rPr lang="en-US" sz="2000" dirty="0"/>
              <a:t>()</a:t>
            </a:r>
          </a:p>
          <a:p>
            <a:pPr marL="0" indent="0" algn="just">
              <a:buNone/>
            </a:pPr>
            <a:r>
              <a:rPr lang="en-US" sz="2000" dirty="0" smtClean="0"/>
              <a:t>	cars</a:t>
            </a:r>
            <a:endParaRPr lang="en-US" sz="2000" dirty="0"/>
          </a:p>
          <a:p>
            <a:pPr marL="0" indent="0" algn="just">
              <a:buNone/>
            </a:pPr>
            <a:r>
              <a:rPr lang="en-US" sz="2000" dirty="0" smtClean="0"/>
              <a:t>	[]</a:t>
            </a:r>
          </a:p>
        </p:txBody>
      </p:sp>
    </p:spTree>
    <p:extLst>
      <p:ext uri="{BB962C8B-B14F-4D97-AF65-F5344CB8AC3E}">
        <p14:creationId xmlns:p14="http://schemas.microsoft.com/office/powerpoint/2010/main" val="19441329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19878"/>
            <a:ext cx="11274612" cy="6606074"/>
          </a:xfrm>
        </p:spPr>
        <p:txBody>
          <a:bodyPr>
            <a:normAutofit/>
          </a:bodyPr>
          <a:lstStyle/>
          <a:p>
            <a:pPr marL="0" indent="0">
              <a:buNone/>
            </a:pPr>
            <a:r>
              <a:rPr lang="en-US" b="1" u="sng" dirty="0" smtClean="0"/>
              <a:t>Del</a:t>
            </a:r>
            <a:r>
              <a:rPr lang="en-US" b="1" dirty="0" smtClean="0"/>
              <a:t>:</a:t>
            </a:r>
          </a:p>
          <a:p>
            <a:r>
              <a:rPr lang="en-US" sz="2000" dirty="0" smtClean="0"/>
              <a:t> It </a:t>
            </a:r>
            <a:r>
              <a:rPr lang="en-US" sz="2000" dirty="0"/>
              <a:t>is </a:t>
            </a:r>
            <a:r>
              <a:rPr lang="en-US" sz="2000" dirty="0" smtClean="0"/>
              <a:t>used </a:t>
            </a:r>
            <a:r>
              <a:rPr lang="en-US" sz="2000" dirty="0"/>
              <a:t>to </a:t>
            </a:r>
            <a:r>
              <a:rPr lang="en-US" sz="2000" dirty="0" err="1"/>
              <a:t>deallocate</a:t>
            </a:r>
            <a:r>
              <a:rPr lang="en-US" sz="2000" dirty="0"/>
              <a:t>/delete the entire list including variable name </a:t>
            </a:r>
            <a:r>
              <a:rPr lang="en-US" sz="2000" dirty="0" smtClean="0"/>
              <a:t>also</a:t>
            </a:r>
          </a:p>
          <a:p>
            <a:pPr>
              <a:buFont typeface="Wingdings" pitchFamily="2" charset="2"/>
              <a:buChar char="Ø"/>
            </a:pPr>
            <a:r>
              <a:rPr lang="en-IN" sz="2000" dirty="0"/>
              <a:t>	names = ['apple', '</a:t>
            </a:r>
            <a:r>
              <a:rPr lang="en-IN" sz="2000" dirty="0" err="1"/>
              <a:t>google</a:t>
            </a:r>
            <a:r>
              <a:rPr lang="en-IN" sz="2000" dirty="0"/>
              <a:t>', 'yahoo', 'amazon', '</a:t>
            </a:r>
            <a:r>
              <a:rPr lang="en-IN" sz="2000" dirty="0" err="1"/>
              <a:t>walmart</a:t>
            </a:r>
            <a:r>
              <a:rPr lang="en-IN" sz="2000" dirty="0"/>
              <a:t>', 'apple', '</a:t>
            </a:r>
            <a:r>
              <a:rPr lang="en-IN" sz="2000" dirty="0" err="1"/>
              <a:t>flipkart</a:t>
            </a:r>
            <a:r>
              <a:rPr lang="en-IN" sz="2000" dirty="0"/>
              <a:t>']</a:t>
            </a:r>
          </a:p>
          <a:p>
            <a:pPr marL="0" indent="0">
              <a:buNone/>
            </a:pPr>
            <a:r>
              <a:rPr lang="en-IN" sz="2000" dirty="0" smtClean="0"/>
              <a:t>	del </a:t>
            </a:r>
            <a:r>
              <a:rPr lang="en-IN" sz="2000" dirty="0"/>
              <a:t>names[1:3]</a:t>
            </a:r>
          </a:p>
          <a:p>
            <a:pPr marL="0" indent="0">
              <a:buNone/>
            </a:pPr>
            <a:r>
              <a:rPr lang="en-IN" sz="2000" dirty="0" smtClean="0"/>
              <a:t>	names</a:t>
            </a:r>
            <a:endParaRPr lang="en-IN" sz="2000" dirty="0"/>
          </a:p>
          <a:p>
            <a:pPr marL="0" indent="0">
              <a:buNone/>
            </a:pPr>
            <a:r>
              <a:rPr lang="en-IN" sz="2000" dirty="0" smtClean="0"/>
              <a:t>	[</a:t>
            </a:r>
            <a:r>
              <a:rPr lang="en-IN" sz="2000" dirty="0"/>
              <a:t>'apple', 'amazon', '</a:t>
            </a:r>
            <a:r>
              <a:rPr lang="en-IN" sz="2000" dirty="0" err="1"/>
              <a:t>walmart</a:t>
            </a:r>
            <a:r>
              <a:rPr lang="en-IN" sz="2000" dirty="0"/>
              <a:t>', 'apple', '</a:t>
            </a:r>
            <a:r>
              <a:rPr lang="en-IN" sz="2000" dirty="0" err="1"/>
              <a:t>flipkart</a:t>
            </a:r>
            <a:r>
              <a:rPr lang="en-IN" sz="2000" dirty="0" smtClean="0"/>
              <a:t>']</a:t>
            </a:r>
          </a:p>
          <a:p>
            <a:pPr>
              <a:buFont typeface="Wingdings" pitchFamily="2" charset="2"/>
              <a:buChar char="Ø"/>
            </a:pPr>
            <a:r>
              <a:rPr lang="en-IN" sz="2000" dirty="0" smtClean="0"/>
              <a:t>	</a:t>
            </a:r>
            <a:r>
              <a:rPr lang="en-US" sz="2000" dirty="0" smtClean="0"/>
              <a:t>del </a:t>
            </a:r>
            <a:r>
              <a:rPr lang="en-US" sz="2000" dirty="0"/>
              <a:t>names[-1]</a:t>
            </a:r>
          </a:p>
          <a:p>
            <a:pPr marL="0" indent="0">
              <a:buNone/>
            </a:pPr>
            <a:r>
              <a:rPr lang="en-US" sz="2000" dirty="0" smtClean="0"/>
              <a:t>	names</a:t>
            </a:r>
            <a:endParaRPr lang="en-US" sz="2000" dirty="0"/>
          </a:p>
          <a:p>
            <a:pPr marL="0" indent="0">
              <a:buNone/>
            </a:pPr>
            <a:r>
              <a:rPr lang="en-US" sz="2000" dirty="0" smtClean="0"/>
              <a:t>	[</a:t>
            </a:r>
            <a:r>
              <a:rPr lang="en-US" sz="2000" dirty="0"/>
              <a:t>'apple', 'amazon', '</a:t>
            </a:r>
            <a:r>
              <a:rPr lang="en-US" sz="2000" dirty="0" err="1"/>
              <a:t>walmart</a:t>
            </a:r>
            <a:r>
              <a:rPr lang="en-US" sz="2000" dirty="0"/>
              <a:t>', 'apple']</a:t>
            </a:r>
          </a:p>
          <a:p>
            <a:pPr>
              <a:buFont typeface="Wingdings" pitchFamily="2" charset="2"/>
              <a:buChar char="Ø"/>
            </a:pPr>
            <a:r>
              <a:rPr lang="en-US" sz="2000" dirty="0" smtClean="0"/>
              <a:t>	del </a:t>
            </a:r>
            <a:r>
              <a:rPr lang="en-US" sz="2000" dirty="0"/>
              <a:t>names[0:1:1]</a:t>
            </a:r>
          </a:p>
          <a:p>
            <a:pPr marL="0" indent="0">
              <a:buNone/>
            </a:pPr>
            <a:r>
              <a:rPr lang="en-US" sz="2000" dirty="0" smtClean="0"/>
              <a:t>	names</a:t>
            </a:r>
            <a:endParaRPr lang="en-US" sz="2000" dirty="0"/>
          </a:p>
          <a:p>
            <a:pPr marL="0" indent="0">
              <a:buNone/>
            </a:pPr>
            <a:r>
              <a:rPr lang="en-US" sz="2000" dirty="0" smtClean="0"/>
              <a:t>	[</a:t>
            </a:r>
            <a:r>
              <a:rPr lang="en-US" sz="2000" dirty="0"/>
              <a:t>'amazon', '</a:t>
            </a:r>
            <a:r>
              <a:rPr lang="en-US" sz="2000" dirty="0" err="1"/>
              <a:t>walmart</a:t>
            </a:r>
            <a:r>
              <a:rPr lang="en-US" sz="2000" dirty="0"/>
              <a:t>', 'apple']</a:t>
            </a:r>
            <a:endParaRPr lang="en-IN" sz="2000" dirty="0"/>
          </a:p>
        </p:txBody>
      </p:sp>
    </p:spTree>
    <p:extLst>
      <p:ext uri="{BB962C8B-B14F-4D97-AF65-F5344CB8AC3E}">
        <p14:creationId xmlns:p14="http://schemas.microsoft.com/office/powerpoint/2010/main" val="25866995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78498"/>
            <a:ext cx="11274612" cy="6279502"/>
          </a:xfrm>
        </p:spPr>
        <p:txBody>
          <a:bodyPr>
            <a:normAutofit/>
          </a:bodyPr>
          <a:lstStyle/>
          <a:p>
            <a:pPr marL="0" indent="0">
              <a:lnSpc>
                <a:spcPct val="100000"/>
              </a:lnSpc>
              <a:buNone/>
            </a:pPr>
            <a:r>
              <a:rPr lang="en-US" b="1" u="sng" dirty="0"/>
              <a:t>index</a:t>
            </a:r>
            <a:r>
              <a:rPr lang="en-US" b="1" u="sng" dirty="0" smtClean="0"/>
              <a:t>()</a:t>
            </a:r>
            <a:r>
              <a:rPr lang="en-US" b="1" dirty="0" smtClean="0"/>
              <a:t>: </a:t>
            </a:r>
          </a:p>
          <a:p>
            <a:pPr>
              <a:lnSpc>
                <a:spcPct val="100000"/>
              </a:lnSpc>
            </a:pPr>
            <a:r>
              <a:rPr lang="en-US" sz="2000" dirty="0" smtClean="0"/>
              <a:t>It </a:t>
            </a:r>
            <a:r>
              <a:rPr lang="en-US" sz="2000" dirty="0"/>
              <a:t>returns the index of the first element with specified </a:t>
            </a:r>
            <a:r>
              <a:rPr lang="en-US" sz="2000" dirty="0" smtClean="0"/>
              <a:t>value</a:t>
            </a:r>
          </a:p>
          <a:p>
            <a:pPr>
              <a:lnSpc>
                <a:spcPct val="100000"/>
              </a:lnSpc>
            </a:pPr>
            <a:r>
              <a:rPr lang="en-US" sz="2000" dirty="0" smtClean="0"/>
              <a:t>syntax </a:t>
            </a:r>
            <a:r>
              <a:rPr lang="en-US" sz="2000" dirty="0"/>
              <a:t>: </a:t>
            </a:r>
            <a:r>
              <a:rPr lang="en-US" sz="2000" b="1" dirty="0" err="1"/>
              <a:t>var_name.index</a:t>
            </a:r>
            <a:r>
              <a:rPr lang="en-US" sz="2000" b="1" dirty="0"/>
              <a:t>('element')</a:t>
            </a:r>
          </a:p>
          <a:p>
            <a:pPr>
              <a:lnSpc>
                <a:spcPct val="100000"/>
              </a:lnSpc>
              <a:buFont typeface="Wingdings" pitchFamily="2" charset="2"/>
              <a:buChar char="Ø"/>
            </a:pPr>
            <a:r>
              <a:rPr lang="en-IN" sz="2000" dirty="0"/>
              <a:t>	names = ['apple', '</a:t>
            </a:r>
            <a:r>
              <a:rPr lang="en-IN" sz="2000" dirty="0" err="1"/>
              <a:t>google</a:t>
            </a:r>
            <a:r>
              <a:rPr lang="en-IN" sz="2000" dirty="0"/>
              <a:t>', 'yahoo', 'amazon', '</a:t>
            </a:r>
            <a:r>
              <a:rPr lang="en-IN" sz="2000" dirty="0" err="1"/>
              <a:t>walmart</a:t>
            </a:r>
            <a:r>
              <a:rPr lang="en-IN" sz="2000" dirty="0"/>
              <a:t>', 'apple', '</a:t>
            </a:r>
            <a:r>
              <a:rPr lang="en-IN" sz="2000" dirty="0" err="1"/>
              <a:t>flipkart</a:t>
            </a:r>
            <a:r>
              <a:rPr lang="en-IN" sz="2000" dirty="0"/>
              <a:t>']</a:t>
            </a:r>
          </a:p>
          <a:p>
            <a:pPr marL="0" indent="0">
              <a:lnSpc>
                <a:spcPct val="100000"/>
              </a:lnSpc>
              <a:buNone/>
            </a:pPr>
            <a:r>
              <a:rPr lang="en-IN" sz="2000" dirty="0" smtClean="0"/>
              <a:t>	</a:t>
            </a:r>
            <a:r>
              <a:rPr lang="en-IN" sz="2000" dirty="0" err="1" smtClean="0"/>
              <a:t>names.index</a:t>
            </a:r>
            <a:r>
              <a:rPr lang="en-IN" sz="2000" dirty="0"/>
              <a:t>('apple')</a:t>
            </a:r>
          </a:p>
          <a:p>
            <a:pPr marL="0" indent="0">
              <a:lnSpc>
                <a:spcPct val="100000"/>
              </a:lnSpc>
              <a:buNone/>
            </a:pPr>
            <a:r>
              <a:rPr lang="en-IN" sz="2000" dirty="0" smtClean="0"/>
              <a:t>	0</a:t>
            </a:r>
            <a:endParaRPr lang="en-IN" sz="2000" dirty="0"/>
          </a:p>
          <a:p>
            <a:pPr marL="0" indent="0">
              <a:lnSpc>
                <a:spcPct val="100000"/>
              </a:lnSpc>
              <a:buNone/>
            </a:pPr>
            <a:r>
              <a:rPr lang="en-IN" sz="2000" dirty="0" smtClean="0"/>
              <a:t>	</a:t>
            </a:r>
            <a:r>
              <a:rPr lang="en-IN" sz="2000" dirty="0" err="1" smtClean="0"/>
              <a:t>names.index</a:t>
            </a:r>
            <a:r>
              <a:rPr lang="en-IN" sz="2000" dirty="0"/>
              <a:t>('apple', 1)</a:t>
            </a:r>
          </a:p>
          <a:p>
            <a:pPr marL="0" indent="0">
              <a:lnSpc>
                <a:spcPct val="100000"/>
              </a:lnSpc>
              <a:buNone/>
            </a:pPr>
            <a:r>
              <a:rPr lang="en-IN" sz="2000" dirty="0" smtClean="0"/>
              <a:t>	5</a:t>
            </a:r>
          </a:p>
          <a:p>
            <a:pPr>
              <a:lnSpc>
                <a:spcPct val="100000"/>
              </a:lnSpc>
              <a:buFont typeface="Wingdings" pitchFamily="2" charset="2"/>
              <a:buChar char="Ø"/>
            </a:pPr>
            <a:r>
              <a:rPr lang="en-IN" sz="2000" dirty="0" smtClean="0"/>
              <a:t>	names </a:t>
            </a:r>
            <a:r>
              <a:rPr lang="en-IN" sz="2000" dirty="0"/>
              <a:t>= ['apple', '</a:t>
            </a:r>
            <a:r>
              <a:rPr lang="en-IN" sz="2000" dirty="0" err="1"/>
              <a:t>google</a:t>
            </a:r>
            <a:r>
              <a:rPr lang="en-IN" sz="2000" dirty="0"/>
              <a:t>', 'yahoo', 'amazon', '</a:t>
            </a:r>
            <a:r>
              <a:rPr lang="en-IN" sz="2000" dirty="0" err="1"/>
              <a:t>walmart</a:t>
            </a:r>
            <a:r>
              <a:rPr lang="en-IN" sz="2000" dirty="0"/>
              <a:t>', ['apple', '</a:t>
            </a:r>
            <a:r>
              <a:rPr lang="en-IN" sz="2000" dirty="0" err="1"/>
              <a:t>flipkart</a:t>
            </a:r>
            <a:r>
              <a:rPr lang="en-IN" sz="2000" dirty="0"/>
              <a:t>']]</a:t>
            </a:r>
          </a:p>
          <a:p>
            <a:pPr marL="0" indent="0">
              <a:lnSpc>
                <a:spcPct val="100000"/>
              </a:lnSpc>
              <a:buNone/>
            </a:pPr>
            <a:r>
              <a:rPr lang="en-IN" sz="2000" dirty="0" smtClean="0"/>
              <a:t>	</a:t>
            </a:r>
            <a:r>
              <a:rPr lang="en-IN" sz="2000" dirty="0" err="1" smtClean="0"/>
              <a:t>names.index</a:t>
            </a:r>
            <a:r>
              <a:rPr lang="en-IN" sz="2000" dirty="0"/>
              <a:t>(['apple', '</a:t>
            </a:r>
            <a:r>
              <a:rPr lang="en-IN" sz="2000" dirty="0" err="1"/>
              <a:t>flipkart</a:t>
            </a:r>
            <a:r>
              <a:rPr lang="en-IN" sz="2000" dirty="0"/>
              <a:t>'])</a:t>
            </a:r>
          </a:p>
          <a:p>
            <a:pPr marL="0" indent="0">
              <a:lnSpc>
                <a:spcPct val="100000"/>
              </a:lnSpc>
              <a:buNone/>
            </a:pPr>
            <a:r>
              <a:rPr lang="en-IN" sz="2000" dirty="0" smtClean="0"/>
              <a:t>	5</a:t>
            </a:r>
            <a:endParaRPr lang="en-IN" sz="2000" dirty="0"/>
          </a:p>
          <a:p>
            <a:pPr marL="0" indent="0">
              <a:lnSpc>
                <a:spcPct val="100000"/>
              </a:lnSpc>
              <a:buNone/>
            </a:pPr>
            <a:r>
              <a:rPr lang="en-IN" sz="2000" dirty="0" smtClean="0"/>
              <a:t>	</a:t>
            </a:r>
            <a:r>
              <a:rPr lang="en-IN" sz="2000" dirty="0" err="1" smtClean="0"/>
              <a:t>names.index</a:t>
            </a:r>
            <a:r>
              <a:rPr lang="en-IN" sz="2000" dirty="0"/>
              <a:t>('apple', 1)</a:t>
            </a:r>
          </a:p>
          <a:p>
            <a:pPr marL="0" indent="0">
              <a:lnSpc>
                <a:spcPct val="100000"/>
              </a:lnSpc>
              <a:buNone/>
            </a:pPr>
            <a:r>
              <a:rPr lang="en-IN" sz="2000" dirty="0" smtClean="0"/>
              <a:t>	</a:t>
            </a:r>
            <a:r>
              <a:rPr lang="en-IN" sz="2000" dirty="0" err="1" smtClean="0"/>
              <a:t>ValueError</a:t>
            </a:r>
            <a:r>
              <a:rPr lang="en-IN" sz="2000" dirty="0"/>
              <a:t>: 'apple' is not in list</a:t>
            </a:r>
          </a:p>
        </p:txBody>
      </p:sp>
    </p:spTree>
    <p:extLst>
      <p:ext uri="{BB962C8B-B14F-4D97-AF65-F5344CB8AC3E}">
        <p14:creationId xmlns:p14="http://schemas.microsoft.com/office/powerpoint/2010/main" val="28670187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69168"/>
            <a:ext cx="11274612" cy="5859624"/>
          </a:xfrm>
        </p:spPr>
        <p:txBody>
          <a:bodyPr>
            <a:normAutofit lnSpcReduction="10000"/>
          </a:bodyPr>
          <a:lstStyle/>
          <a:p>
            <a:pPr marL="0" indent="0">
              <a:buNone/>
            </a:pPr>
            <a:r>
              <a:rPr lang="en-US" b="1" u="sng" dirty="0"/>
              <a:t>count</a:t>
            </a:r>
            <a:r>
              <a:rPr lang="en-US" b="1" u="sng" dirty="0" smtClean="0"/>
              <a:t>()</a:t>
            </a:r>
            <a:r>
              <a:rPr lang="en-US" b="1" dirty="0" smtClean="0"/>
              <a:t>: </a:t>
            </a:r>
            <a:endParaRPr lang="en-US" b="1" dirty="0"/>
          </a:p>
          <a:p>
            <a:r>
              <a:rPr lang="en-US" sz="2000" dirty="0" smtClean="0"/>
              <a:t>It </a:t>
            </a:r>
            <a:r>
              <a:rPr lang="en-US" sz="2000" dirty="0"/>
              <a:t>returns the number of </a:t>
            </a:r>
            <a:r>
              <a:rPr lang="en-US" sz="2000" dirty="0" err="1"/>
              <a:t>occurance</a:t>
            </a:r>
            <a:r>
              <a:rPr lang="en-US" sz="2000" dirty="0"/>
              <a:t> of the specified </a:t>
            </a:r>
            <a:r>
              <a:rPr lang="en-US" sz="2000" dirty="0" smtClean="0"/>
              <a:t>element, it exactly takes one argument</a:t>
            </a:r>
          </a:p>
          <a:p>
            <a:r>
              <a:rPr lang="en-US" sz="2000" dirty="0" smtClean="0"/>
              <a:t>syntax </a:t>
            </a:r>
            <a:r>
              <a:rPr lang="en-US" sz="2000" dirty="0"/>
              <a:t>: </a:t>
            </a:r>
            <a:r>
              <a:rPr lang="en-US" sz="2000" b="1" dirty="0" err="1"/>
              <a:t>var_name.count</a:t>
            </a:r>
            <a:r>
              <a:rPr lang="en-US" sz="2000" b="1" dirty="0"/>
              <a:t>(element</a:t>
            </a:r>
            <a:r>
              <a:rPr lang="en-US" sz="2000" b="1" dirty="0" smtClean="0"/>
              <a:t>)</a:t>
            </a:r>
          </a:p>
          <a:p>
            <a:pPr marL="0" indent="0">
              <a:buNone/>
            </a:pPr>
            <a:r>
              <a:rPr lang="en-US" sz="2000" b="1" dirty="0"/>
              <a:t>	</a:t>
            </a:r>
            <a:r>
              <a:rPr lang="en-US" sz="2000" dirty="0"/>
              <a:t>names = ['apple', '</a:t>
            </a:r>
            <a:r>
              <a:rPr lang="en-US" sz="2000" dirty="0" err="1"/>
              <a:t>google</a:t>
            </a:r>
            <a:r>
              <a:rPr lang="en-US" sz="2000" dirty="0"/>
              <a:t>', 'yahoo', 'amazon', '</a:t>
            </a:r>
            <a:r>
              <a:rPr lang="en-US" sz="2000" dirty="0" err="1"/>
              <a:t>walmart</a:t>
            </a:r>
            <a:r>
              <a:rPr lang="en-US" sz="2000" dirty="0"/>
              <a:t>', 'apple', '</a:t>
            </a:r>
            <a:r>
              <a:rPr lang="en-US" sz="2000" dirty="0" err="1"/>
              <a:t>flipkart</a:t>
            </a:r>
            <a:r>
              <a:rPr lang="en-US" sz="2000" dirty="0"/>
              <a:t>', '</a:t>
            </a:r>
            <a:r>
              <a:rPr lang="en-US" sz="2000" dirty="0" err="1"/>
              <a:t>google</a:t>
            </a:r>
            <a:r>
              <a:rPr lang="en-US" sz="2000" dirty="0"/>
              <a:t>', 'apple', </a:t>
            </a:r>
            <a:r>
              <a:rPr lang="en-US" sz="2000" dirty="0" smtClean="0"/>
              <a:t>	'yahoo</a:t>
            </a:r>
            <a:r>
              <a:rPr lang="en-US" sz="2000" dirty="0"/>
              <a:t>', '</a:t>
            </a:r>
            <a:r>
              <a:rPr lang="en-US" sz="2000" dirty="0" err="1"/>
              <a:t>google</a:t>
            </a:r>
            <a:r>
              <a:rPr lang="en-US" sz="2000" dirty="0"/>
              <a:t>', '</a:t>
            </a:r>
            <a:r>
              <a:rPr lang="en-US" sz="2000" dirty="0" err="1"/>
              <a:t>flipkart</a:t>
            </a:r>
            <a:r>
              <a:rPr lang="en-US" sz="2000" dirty="0"/>
              <a:t>', '</a:t>
            </a:r>
            <a:r>
              <a:rPr lang="en-US" sz="2000" dirty="0" err="1"/>
              <a:t>google</a:t>
            </a:r>
            <a:r>
              <a:rPr lang="en-US" sz="2000" dirty="0"/>
              <a:t>']</a:t>
            </a:r>
          </a:p>
          <a:p>
            <a:pPr marL="0" indent="0">
              <a:buNone/>
            </a:pPr>
            <a:r>
              <a:rPr lang="en-US" sz="2000" dirty="0" smtClean="0"/>
              <a:t>	</a:t>
            </a:r>
            <a:r>
              <a:rPr lang="en-US" sz="2000" dirty="0" err="1" smtClean="0"/>
              <a:t>names.count</a:t>
            </a:r>
            <a:r>
              <a:rPr lang="en-US" sz="2000" dirty="0"/>
              <a:t>('</a:t>
            </a:r>
            <a:r>
              <a:rPr lang="en-US" sz="2000" dirty="0" err="1"/>
              <a:t>google</a:t>
            </a:r>
            <a:r>
              <a:rPr lang="en-US" sz="2000" dirty="0"/>
              <a:t>')</a:t>
            </a:r>
          </a:p>
          <a:p>
            <a:pPr marL="0" indent="0">
              <a:buNone/>
            </a:pPr>
            <a:r>
              <a:rPr lang="en-US" sz="2000" dirty="0" smtClean="0"/>
              <a:t>	4</a:t>
            </a:r>
            <a:endParaRPr lang="en-US" sz="2000" dirty="0"/>
          </a:p>
          <a:p>
            <a:pPr marL="0" indent="0">
              <a:buNone/>
            </a:pPr>
            <a:r>
              <a:rPr lang="en-US" sz="2000" dirty="0" smtClean="0"/>
              <a:t>	</a:t>
            </a:r>
            <a:r>
              <a:rPr lang="en-US" sz="2000" dirty="0" err="1" smtClean="0"/>
              <a:t>names.count</a:t>
            </a:r>
            <a:r>
              <a:rPr lang="en-US" sz="2000" dirty="0"/>
              <a:t>('amazon')</a:t>
            </a:r>
          </a:p>
          <a:p>
            <a:pPr marL="0" indent="0">
              <a:buNone/>
            </a:pPr>
            <a:r>
              <a:rPr lang="en-US" sz="2000" dirty="0" smtClean="0"/>
              <a:t>	1</a:t>
            </a:r>
            <a:endParaRPr lang="en-US" sz="2000" dirty="0"/>
          </a:p>
          <a:p>
            <a:pPr marL="0" indent="0">
              <a:buNone/>
            </a:pPr>
            <a:r>
              <a:rPr lang="en-US" sz="2000" dirty="0" smtClean="0"/>
              <a:t>	</a:t>
            </a:r>
            <a:r>
              <a:rPr lang="en-US" sz="2000" dirty="0" err="1" smtClean="0"/>
              <a:t>names.count</a:t>
            </a:r>
            <a:r>
              <a:rPr lang="en-US" sz="2000" dirty="0"/>
              <a:t>('</a:t>
            </a:r>
            <a:r>
              <a:rPr lang="en-US" sz="2000" dirty="0" err="1"/>
              <a:t>facebook</a:t>
            </a:r>
            <a:r>
              <a:rPr lang="en-US" sz="2000" dirty="0"/>
              <a:t>')</a:t>
            </a:r>
          </a:p>
          <a:p>
            <a:pPr marL="0" indent="0">
              <a:buNone/>
            </a:pPr>
            <a:r>
              <a:rPr lang="en-US" sz="2000" dirty="0" smtClean="0"/>
              <a:t>	0</a:t>
            </a:r>
            <a:endParaRPr lang="en-US" sz="2000" dirty="0"/>
          </a:p>
          <a:p>
            <a:pPr marL="0" indent="0">
              <a:buNone/>
            </a:pPr>
            <a:r>
              <a:rPr lang="en-US" sz="2000" dirty="0" smtClean="0"/>
              <a:t>	</a:t>
            </a:r>
            <a:r>
              <a:rPr lang="en-US" sz="2000" dirty="0" err="1" smtClean="0"/>
              <a:t>names.count</a:t>
            </a:r>
            <a:r>
              <a:rPr lang="en-US" sz="2000" dirty="0"/>
              <a:t>('</a:t>
            </a:r>
            <a:r>
              <a:rPr lang="en-US" sz="2000" dirty="0" err="1"/>
              <a:t>flipkart</a:t>
            </a:r>
            <a:r>
              <a:rPr lang="en-US" sz="2000" dirty="0"/>
              <a:t>', 'apple')</a:t>
            </a:r>
          </a:p>
          <a:p>
            <a:pPr marL="0" indent="0">
              <a:buNone/>
            </a:pPr>
            <a:r>
              <a:rPr lang="en-US" sz="2000" dirty="0" smtClean="0"/>
              <a:t>	</a:t>
            </a:r>
            <a:r>
              <a:rPr lang="en-US" sz="2000" dirty="0" err="1" smtClean="0"/>
              <a:t>TypeError</a:t>
            </a:r>
            <a:r>
              <a:rPr lang="en-US" sz="2000" dirty="0"/>
              <a:t>: </a:t>
            </a:r>
            <a:r>
              <a:rPr lang="en-US" sz="2000" dirty="0" err="1"/>
              <a:t>list.count</a:t>
            </a:r>
            <a:r>
              <a:rPr lang="en-US" sz="2000" dirty="0"/>
              <a:t>() takes exactly one argument (2 given)</a:t>
            </a:r>
            <a:endParaRPr lang="en-US" sz="2000" dirty="0" smtClean="0"/>
          </a:p>
          <a:p>
            <a:pPr marL="0" indent="0">
              <a:buNone/>
            </a:pPr>
            <a:endParaRPr lang="en-IN" sz="2000" b="1" dirty="0"/>
          </a:p>
        </p:txBody>
      </p:sp>
    </p:spTree>
    <p:extLst>
      <p:ext uri="{BB962C8B-B14F-4D97-AF65-F5344CB8AC3E}">
        <p14:creationId xmlns:p14="http://schemas.microsoft.com/office/powerpoint/2010/main" val="35957383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783771"/>
            <a:ext cx="11274612" cy="5719666"/>
          </a:xfrm>
        </p:spPr>
        <p:txBody>
          <a:bodyPr/>
          <a:lstStyle/>
          <a:p>
            <a:pPr marL="0" indent="0">
              <a:buNone/>
            </a:pPr>
            <a:r>
              <a:rPr lang="en-US" b="1" u="sng" dirty="0"/>
              <a:t>sort</a:t>
            </a:r>
            <a:r>
              <a:rPr lang="en-US" b="1" u="sng" dirty="0" smtClean="0"/>
              <a:t>()</a:t>
            </a:r>
            <a:r>
              <a:rPr lang="en-US" b="1" dirty="0" smtClean="0"/>
              <a:t>: </a:t>
            </a:r>
          </a:p>
          <a:p>
            <a:r>
              <a:rPr lang="en-US" sz="2000" dirty="0" smtClean="0"/>
              <a:t>It </a:t>
            </a:r>
            <a:r>
              <a:rPr lang="en-US" sz="2000" dirty="0"/>
              <a:t>sorts the </a:t>
            </a:r>
            <a:r>
              <a:rPr lang="en-US" sz="2000" dirty="0" smtClean="0"/>
              <a:t>list</a:t>
            </a:r>
          </a:p>
          <a:p>
            <a:r>
              <a:rPr lang="en-US" sz="2000" dirty="0" smtClean="0"/>
              <a:t>In </a:t>
            </a:r>
            <a:r>
              <a:rPr lang="en-US" sz="2000" dirty="0"/>
              <a:t>order to sort the list, The list should be </a:t>
            </a:r>
            <a:r>
              <a:rPr lang="en-US" sz="2000" dirty="0" smtClean="0"/>
              <a:t>homogenous</a:t>
            </a:r>
          </a:p>
          <a:p>
            <a:r>
              <a:rPr lang="en-US" sz="2000" dirty="0" smtClean="0"/>
              <a:t>the </a:t>
            </a:r>
            <a:r>
              <a:rPr lang="en-US" sz="2000" dirty="0"/>
              <a:t>sorting happens in the original list itself and return type of sort() is </a:t>
            </a:r>
            <a:r>
              <a:rPr lang="en-US" sz="2000" dirty="0" smtClean="0"/>
              <a:t>None</a:t>
            </a:r>
          </a:p>
          <a:p>
            <a:pPr marL="0" indent="0">
              <a:buNone/>
            </a:pPr>
            <a:endParaRPr lang="en-US" sz="2000" dirty="0"/>
          </a:p>
          <a:p>
            <a:pPr marL="0" indent="0">
              <a:buNone/>
            </a:pPr>
            <a:r>
              <a:rPr lang="en-IN" sz="2000" b="1" dirty="0" smtClean="0"/>
              <a:t>Ascending Order:</a:t>
            </a:r>
          </a:p>
          <a:p>
            <a:pPr marL="0" indent="0">
              <a:buNone/>
            </a:pPr>
            <a:r>
              <a:rPr lang="en-IN" sz="2000" dirty="0"/>
              <a:t>	</a:t>
            </a:r>
            <a:r>
              <a:rPr lang="en-IN" sz="2000" dirty="0" smtClean="0"/>
              <a:t>names </a:t>
            </a:r>
            <a:r>
              <a:rPr lang="en-IN" sz="2000" dirty="0"/>
              <a:t>= ['apple', '</a:t>
            </a:r>
            <a:r>
              <a:rPr lang="en-IN" sz="2000" dirty="0" err="1"/>
              <a:t>google</a:t>
            </a:r>
            <a:r>
              <a:rPr lang="en-IN" sz="2000" dirty="0"/>
              <a:t>', 'yahoo', 'amazon', '</a:t>
            </a:r>
            <a:r>
              <a:rPr lang="en-IN" sz="2000" dirty="0" err="1"/>
              <a:t>walmart</a:t>
            </a:r>
            <a:r>
              <a:rPr lang="en-IN" sz="2000" dirty="0"/>
              <a:t>', 'apple', '</a:t>
            </a:r>
            <a:r>
              <a:rPr lang="en-IN" sz="2000" dirty="0" err="1"/>
              <a:t>flipkart</a:t>
            </a:r>
            <a:r>
              <a:rPr lang="en-IN" sz="2000" dirty="0"/>
              <a:t>']</a:t>
            </a:r>
          </a:p>
          <a:p>
            <a:pPr marL="0" indent="0">
              <a:buNone/>
            </a:pPr>
            <a:r>
              <a:rPr lang="en-IN" sz="2000" dirty="0" smtClean="0"/>
              <a:t>	</a:t>
            </a:r>
            <a:r>
              <a:rPr lang="en-IN" sz="2000" dirty="0" err="1" smtClean="0"/>
              <a:t>names.sort</a:t>
            </a:r>
            <a:r>
              <a:rPr lang="en-IN" sz="2000" dirty="0"/>
              <a:t>()</a:t>
            </a:r>
          </a:p>
          <a:p>
            <a:pPr marL="0" indent="0">
              <a:buNone/>
            </a:pPr>
            <a:r>
              <a:rPr lang="en-IN" sz="2000" dirty="0" smtClean="0"/>
              <a:t>	names</a:t>
            </a:r>
            <a:endParaRPr lang="en-IN" sz="2000" dirty="0"/>
          </a:p>
          <a:p>
            <a:pPr marL="0" indent="0">
              <a:buNone/>
            </a:pPr>
            <a:r>
              <a:rPr lang="en-IN" sz="2000" dirty="0" smtClean="0"/>
              <a:t>	[</a:t>
            </a:r>
            <a:r>
              <a:rPr lang="en-IN" sz="2000" dirty="0"/>
              <a:t>'amazon', 'apple', 'apple', '</a:t>
            </a:r>
            <a:r>
              <a:rPr lang="en-IN" sz="2000" dirty="0" err="1"/>
              <a:t>flipkart</a:t>
            </a:r>
            <a:r>
              <a:rPr lang="en-IN" sz="2000" dirty="0"/>
              <a:t>', '</a:t>
            </a:r>
            <a:r>
              <a:rPr lang="en-IN" sz="2000" dirty="0" err="1"/>
              <a:t>google</a:t>
            </a:r>
            <a:r>
              <a:rPr lang="en-IN" sz="2000" dirty="0"/>
              <a:t>', '</a:t>
            </a:r>
            <a:r>
              <a:rPr lang="en-IN" sz="2000" dirty="0" err="1"/>
              <a:t>walmart</a:t>
            </a:r>
            <a:r>
              <a:rPr lang="en-IN" sz="2000" dirty="0"/>
              <a:t>', 'yahoo']</a:t>
            </a:r>
          </a:p>
        </p:txBody>
      </p:sp>
    </p:spTree>
    <p:extLst>
      <p:ext uri="{BB962C8B-B14F-4D97-AF65-F5344CB8AC3E}">
        <p14:creationId xmlns:p14="http://schemas.microsoft.com/office/powerpoint/2010/main" val="9759881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31844"/>
            <a:ext cx="11274612" cy="6139543"/>
          </a:xfrm>
        </p:spPr>
        <p:txBody>
          <a:bodyPr>
            <a:normAutofit/>
          </a:bodyPr>
          <a:lstStyle/>
          <a:p>
            <a:pPr marL="0" indent="0">
              <a:buNone/>
            </a:pPr>
            <a:r>
              <a:rPr lang="en-IN" sz="2000" dirty="0" smtClean="0"/>
              <a:t>	names </a:t>
            </a:r>
            <a:r>
              <a:rPr lang="en-IN" sz="2000" dirty="0"/>
              <a:t>= ['apple1', '</a:t>
            </a:r>
            <a:r>
              <a:rPr lang="en-IN" sz="2000" dirty="0" err="1"/>
              <a:t>google</a:t>
            </a:r>
            <a:r>
              <a:rPr lang="en-IN" sz="2000" dirty="0"/>
              <a:t>', 'yahoo', 'amazon', '</a:t>
            </a:r>
            <a:r>
              <a:rPr lang="en-IN" sz="2000" dirty="0" err="1"/>
              <a:t>walmart</a:t>
            </a:r>
            <a:r>
              <a:rPr lang="en-IN" sz="2000" dirty="0"/>
              <a:t>', 'apple2', '</a:t>
            </a:r>
            <a:r>
              <a:rPr lang="en-IN" sz="2000" dirty="0" err="1"/>
              <a:t>flipkart</a:t>
            </a:r>
            <a:r>
              <a:rPr lang="en-IN" sz="2000" dirty="0"/>
              <a:t>']</a:t>
            </a:r>
          </a:p>
          <a:p>
            <a:pPr marL="0" indent="0">
              <a:buNone/>
            </a:pPr>
            <a:r>
              <a:rPr lang="en-IN" sz="2000" dirty="0" smtClean="0"/>
              <a:t>	</a:t>
            </a:r>
            <a:r>
              <a:rPr lang="en-IN" sz="2000" dirty="0" err="1" smtClean="0"/>
              <a:t>names.sort</a:t>
            </a:r>
            <a:r>
              <a:rPr lang="en-IN" sz="2000" dirty="0" smtClean="0"/>
              <a:t>()</a:t>
            </a:r>
          </a:p>
          <a:p>
            <a:pPr marL="0" indent="0">
              <a:buNone/>
            </a:pPr>
            <a:r>
              <a:rPr lang="en-IN" sz="2000" dirty="0"/>
              <a:t>	names</a:t>
            </a:r>
          </a:p>
          <a:p>
            <a:pPr marL="0" indent="0">
              <a:buNone/>
            </a:pPr>
            <a:r>
              <a:rPr lang="en-IN" sz="2000" dirty="0"/>
              <a:t>	['amazon', 'apple1', 'apple2', '</a:t>
            </a:r>
            <a:r>
              <a:rPr lang="en-IN" sz="2000" dirty="0" err="1"/>
              <a:t>flipkart</a:t>
            </a:r>
            <a:r>
              <a:rPr lang="en-IN" sz="2000" dirty="0"/>
              <a:t>', '</a:t>
            </a:r>
            <a:r>
              <a:rPr lang="en-IN" sz="2000" dirty="0" err="1"/>
              <a:t>google</a:t>
            </a:r>
            <a:r>
              <a:rPr lang="en-IN" sz="2000" dirty="0"/>
              <a:t>', '</a:t>
            </a:r>
            <a:r>
              <a:rPr lang="en-IN" sz="2000" dirty="0" err="1"/>
              <a:t>walmart</a:t>
            </a:r>
            <a:r>
              <a:rPr lang="en-IN" sz="2000" dirty="0"/>
              <a:t>', 'yahoo</a:t>
            </a:r>
            <a:r>
              <a:rPr lang="en-IN" sz="2000" dirty="0" smtClean="0"/>
              <a:t>']</a:t>
            </a:r>
            <a:endParaRPr lang="en-IN" sz="2000" dirty="0"/>
          </a:p>
          <a:p>
            <a:pPr marL="0" indent="0">
              <a:buNone/>
            </a:pPr>
            <a:r>
              <a:rPr lang="en-US" sz="2000" b="1" dirty="0" smtClean="0"/>
              <a:t>note: </a:t>
            </a:r>
            <a:r>
              <a:rPr lang="en-US" sz="2000" dirty="0"/>
              <a:t>by default sort() sorts the list in Ascending </a:t>
            </a:r>
            <a:r>
              <a:rPr lang="en-US" sz="2000" dirty="0" smtClean="0"/>
              <a:t>order</a:t>
            </a:r>
          </a:p>
          <a:p>
            <a:pPr marL="0" indent="0">
              <a:buNone/>
            </a:pPr>
            <a:endParaRPr lang="en-US" sz="2000" dirty="0"/>
          </a:p>
          <a:p>
            <a:pPr marL="0" indent="0">
              <a:buNone/>
            </a:pPr>
            <a:r>
              <a:rPr lang="en-IN" sz="2000" b="1" dirty="0"/>
              <a:t>Descending order:</a:t>
            </a:r>
          </a:p>
          <a:p>
            <a:pPr marL="0" indent="0">
              <a:buNone/>
            </a:pPr>
            <a:r>
              <a:rPr lang="en-IN" sz="2000" dirty="0"/>
              <a:t>	names = ['apple1', '</a:t>
            </a:r>
            <a:r>
              <a:rPr lang="en-IN" sz="2000" dirty="0" err="1"/>
              <a:t>google</a:t>
            </a:r>
            <a:r>
              <a:rPr lang="en-IN" sz="2000" dirty="0"/>
              <a:t>', 'yahoo', 'amazon', '</a:t>
            </a:r>
            <a:r>
              <a:rPr lang="en-IN" sz="2000" dirty="0" err="1"/>
              <a:t>walmart</a:t>
            </a:r>
            <a:r>
              <a:rPr lang="en-IN" sz="2000" dirty="0"/>
              <a:t>', 'apple2', '</a:t>
            </a:r>
            <a:r>
              <a:rPr lang="en-IN" sz="2000" dirty="0" err="1"/>
              <a:t>flipkart</a:t>
            </a:r>
            <a:r>
              <a:rPr lang="en-IN" sz="2000" dirty="0"/>
              <a:t>']</a:t>
            </a:r>
          </a:p>
          <a:p>
            <a:pPr marL="0" indent="0">
              <a:buNone/>
            </a:pPr>
            <a:r>
              <a:rPr lang="en-IN" sz="2000" dirty="0"/>
              <a:t>	</a:t>
            </a:r>
            <a:r>
              <a:rPr lang="en-IN" sz="2000" dirty="0" err="1"/>
              <a:t>names.sort</a:t>
            </a:r>
            <a:r>
              <a:rPr lang="en-IN" sz="2000" dirty="0"/>
              <a:t>(reverse = True)</a:t>
            </a:r>
          </a:p>
          <a:p>
            <a:pPr marL="0" indent="0">
              <a:buNone/>
            </a:pPr>
            <a:r>
              <a:rPr lang="en-IN" sz="2000" dirty="0"/>
              <a:t>	names</a:t>
            </a:r>
          </a:p>
          <a:p>
            <a:pPr marL="0" indent="0">
              <a:buNone/>
            </a:pPr>
            <a:r>
              <a:rPr lang="en-IN" sz="2000" dirty="0"/>
              <a:t>	['yahoo', '</a:t>
            </a:r>
            <a:r>
              <a:rPr lang="en-IN" sz="2000" dirty="0" err="1"/>
              <a:t>walmart</a:t>
            </a:r>
            <a:r>
              <a:rPr lang="en-IN" sz="2000" dirty="0"/>
              <a:t>', '</a:t>
            </a:r>
            <a:r>
              <a:rPr lang="en-IN" sz="2000" dirty="0" err="1"/>
              <a:t>google</a:t>
            </a:r>
            <a:r>
              <a:rPr lang="en-IN" sz="2000" dirty="0"/>
              <a:t>', '</a:t>
            </a:r>
            <a:r>
              <a:rPr lang="en-IN" sz="2000" dirty="0" err="1"/>
              <a:t>flipkart</a:t>
            </a:r>
            <a:r>
              <a:rPr lang="en-IN" sz="2000" dirty="0"/>
              <a:t>', 'apple2', 'apple1', 'amazon']</a:t>
            </a:r>
          </a:p>
          <a:p>
            <a:pPr marL="0" indent="0">
              <a:buNone/>
            </a:pPr>
            <a:endParaRPr lang="en-IN" sz="2000" dirty="0"/>
          </a:p>
        </p:txBody>
      </p:sp>
    </p:spTree>
    <p:extLst>
      <p:ext uri="{BB962C8B-B14F-4D97-AF65-F5344CB8AC3E}">
        <p14:creationId xmlns:p14="http://schemas.microsoft.com/office/powerpoint/2010/main" val="33889225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634482"/>
            <a:ext cx="11274612" cy="6092888"/>
          </a:xfrm>
        </p:spPr>
        <p:txBody>
          <a:bodyPr>
            <a:normAutofit/>
          </a:bodyPr>
          <a:lstStyle/>
          <a:p>
            <a:pPr marL="0" indent="0">
              <a:buNone/>
            </a:pPr>
            <a:r>
              <a:rPr lang="en-IN" sz="2000" b="1" dirty="0" smtClean="0"/>
              <a:t>Arranging </a:t>
            </a:r>
            <a:r>
              <a:rPr lang="en-IN" sz="2000" b="1" dirty="0"/>
              <a:t>according to length – ascending </a:t>
            </a:r>
            <a:r>
              <a:rPr lang="en-IN" sz="2000" b="1" dirty="0" smtClean="0"/>
              <a:t>order</a:t>
            </a:r>
            <a:endParaRPr lang="en-IN" sz="2000" dirty="0" smtClean="0"/>
          </a:p>
          <a:p>
            <a:pPr marL="0" indent="0">
              <a:buNone/>
            </a:pPr>
            <a:r>
              <a:rPr lang="en-IN" sz="2000" dirty="0"/>
              <a:t>	</a:t>
            </a:r>
            <a:r>
              <a:rPr lang="en-IN" sz="2000" dirty="0" smtClean="0"/>
              <a:t>names </a:t>
            </a:r>
            <a:r>
              <a:rPr lang="en-IN" sz="2000" dirty="0"/>
              <a:t>= ['apple1', '</a:t>
            </a:r>
            <a:r>
              <a:rPr lang="en-IN" sz="2000" dirty="0" err="1"/>
              <a:t>google</a:t>
            </a:r>
            <a:r>
              <a:rPr lang="en-IN" sz="2000" dirty="0"/>
              <a:t>', 'yahoo', 'amazon', '</a:t>
            </a:r>
            <a:r>
              <a:rPr lang="en-IN" sz="2000" dirty="0" err="1"/>
              <a:t>walmart</a:t>
            </a:r>
            <a:r>
              <a:rPr lang="en-IN" sz="2000" dirty="0"/>
              <a:t>', 'apple2', '</a:t>
            </a:r>
            <a:r>
              <a:rPr lang="en-IN" sz="2000" dirty="0" err="1"/>
              <a:t>flipkart</a:t>
            </a:r>
            <a:r>
              <a:rPr lang="en-IN" sz="2000" dirty="0"/>
              <a:t>']</a:t>
            </a:r>
          </a:p>
          <a:p>
            <a:pPr marL="0" indent="0">
              <a:buNone/>
            </a:pPr>
            <a:r>
              <a:rPr lang="en-IN" sz="2000" dirty="0" smtClean="0"/>
              <a:t>	</a:t>
            </a:r>
            <a:r>
              <a:rPr lang="en-IN" sz="2000" dirty="0" err="1" smtClean="0"/>
              <a:t>names.sort</a:t>
            </a:r>
            <a:r>
              <a:rPr lang="en-IN" sz="2000" dirty="0" smtClean="0"/>
              <a:t>(key </a:t>
            </a:r>
            <a:r>
              <a:rPr lang="en-IN" sz="2000" dirty="0"/>
              <a:t>= </a:t>
            </a:r>
            <a:r>
              <a:rPr lang="en-IN" sz="2000" dirty="0" err="1"/>
              <a:t>len</a:t>
            </a:r>
            <a:r>
              <a:rPr lang="en-IN" sz="2000" dirty="0"/>
              <a:t>)</a:t>
            </a:r>
          </a:p>
          <a:p>
            <a:pPr marL="0" indent="0">
              <a:buNone/>
            </a:pPr>
            <a:r>
              <a:rPr lang="en-IN" sz="2000" dirty="0" smtClean="0"/>
              <a:t>	names</a:t>
            </a:r>
            <a:endParaRPr lang="en-IN" sz="2000" dirty="0"/>
          </a:p>
          <a:p>
            <a:pPr marL="0" indent="0">
              <a:buNone/>
            </a:pPr>
            <a:r>
              <a:rPr lang="en-IN" sz="2000" dirty="0" smtClean="0"/>
              <a:t>	[</a:t>
            </a:r>
            <a:r>
              <a:rPr lang="en-IN" sz="2000" dirty="0"/>
              <a:t>'yahoo', 'apple1', '</a:t>
            </a:r>
            <a:r>
              <a:rPr lang="en-IN" sz="2000" dirty="0" err="1"/>
              <a:t>google</a:t>
            </a:r>
            <a:r>
              <a:rPr lang="en-IN" sz="2000" dirty="0"/>
              <a:t>', 'amazon', 'apple2', '</a:t>
            </a:r>
            <a:r>
              <a:rPr lang="en-IN" sz="2000" dirty="0" err="1"/>
              <a:t>walmart</a:t>
            </a:r>
            <a:r>
              <a:rPr lang="en-IN" sz="2000" dirty="0"/>
              <a:t>', '</a:t>
            </a:r>
            <a:r>
              <a:rPr lang="en-IN" sz="2000" dirty="0" err="1"/>
              <a:t>flipkart</a:t>
            </a:r>
            <a:r>
              <a:rPr lang="en-IN" sz="2000" dirty="0" smtClean="0"/>
              <a:t>']</a:t>
            </a:r>
          </a:p>
          <a:p>
            <a:pPr marL="0" indent="0">
              <a:buNone/>
            </a:pPr>
            <a:endParaRPr lang="en-IN" sz="2000" dirty="0" smtClean="0"/>
          </a:p>
          <a:p>
            <a:pPr marL="0" indent="0">
              <a:buNone/>
            </a:pPr>
            <a:r>
              <a:rPr lang="en-IN" sz="2000" b="1" dirty="0"/>
              <a:t>Arranging according to length – Descending </a:t>
            </a:r>
            <a:r>
              <a:rPr lang="en-IN" sz="2000" b="1" dirty="0" smtClean="0"/>
              <a:t>order</a:t>
            </a:r>
            <a:endParaRPr lang="en-IN" sz="2000" dirty="0"/>
          </a:p>
          <a:p>
            <a:pPr marL="0" indent="0">
              <a:buNone/>
            </a:pPr>
            <a:r>
              <a:rPr lang="en-IN" sz="2000" dirty="0"/>
              <a:t>	names = ['apple1', '</a:t>
            </a:r>
            <a:r>
              <a:rPr lang="en-IN" sz="2000" dirty="0" err="1"/>
              <a:t>google</a:t>
            </a:r>
            <a:r>
              <a:rPr lang="en-IN" sz="2000" dirty="0"/>
              <a:t>', 'yahoo', 'amazon', '</a:t>
            </a:r>
            <a:r>
              <a:rPr lang="en-IN" sz="2000" dirty="0" err="1"/>
              <a:t>walmart</a:t>
            </a:r>
            <a:r>
              <a:rPr lang="en-IN" sz="2000" dirty="0"/>
              <a:t>', 'apple2', '</a:t>
            </a:r>
            <a:r>
              <a:rPr lang="en-IN" sz="2000" dirty="0" err="1"/>
              <a:t>flipkart</a:t>
            </a:r>
            <a:r>
              <a:rPr lang="en-IN" sz="2000" dirty="0"/>
              <a:t>']</a:t>
            </a:r>
          </a:p>
          <a:p>
            <a:pPr marL="0" indent="0">
              <a:buNone/>
            </a:pPr>
            <a:r>
              <a:rPr lang="en-IN" sz="2000" dirty="0" smtClean="0"/>
              <a:t>	</a:t>
            </a:r>
            <a:r>
              <a:rPr lang="en-IN" sz="2000" dirty="0" err="1" smtClean="0"/>
              <a:t>names.sort</a:t>
            </a:r>
            <a:r>
              <a:rPr lang="en-IN" sz="2000" dirty="0" smtClean="0"/>
              <a:t>(key</a:t>
            </a:r>
            <a:r>
              <a:rPr lang="en-IN" sz="2000" dirty="0"/>
              <a:t>= </a:t>
            </a:r>
            <a:r>
              <a:rPr lang="en-IN" sz="2000" dirty="0" err="1"/>
              <a:t>len</a:t>
            </a:r>
            <a:r>
              <a:rPr lang="en-IN" sz="2000" dirty="0"/>
              <a:t>, reverse = True)</a:t>
            </a:r>
          </a:p>
          <a:p>
            <a:pPr marL="0" indent="0">
              <a:buNone/>
            </a:pPr>
            <a:r>
              <a:rPr lang="en-IN" sz="2000" dirty="0" smtClean="0"/>
              <a:t>	names</a:t>
            </a:r>
            <a:endParaRPr lang="en-IN" sz="2000" dirty="0"/>
          </a:p>
          <a:p>
            <a:pPr marL="0" indent="0">
              <a:buNone/>
            </a:pPr>
            <a:r>
              <a:rPr lang="en-IN" sz="2000" dirty="0" smtClean="0"/>
              <a:t>	[</a:t>
            </a:r>
            <a:r>
              <a:rPr lang="en-IN" sz="2000" dirty="0"/>
              <a:t>'</a:t>
            </a:r>
            <a:r>
              <a:rPr lang="en-IN" sz="2000" dirty="0" err="1"/>
              <a:t>flipkart</a:t>
            </a:r>
            <a:r>
              <a:rPr lang="en-IN" sz="2000" dirty="0"/>
              <a:t>', '</a:t>
            </a:r>
            <a:r>
              <a:rPr lang="en-IN" sz="2000" dirty="0" err="1"/>
              <a:t>walmart</a:t>
            </a:r>
            <a:r>
              <a:rPr lang="en-IN" sz="2000" dirty="0"/>
              <a:t>', 'apple1', '</a:t>
            </a:r>
            <a:r>
              <a:rPr lang="en-IN" sz="2000" dirty="0" err="1"/>
              <a:t>google</a:t>
            </a:r>
            <a:r>
              <a:rPr lang="en-IN" sz="2000" dirty="0"/>
              <a:t>', 'amazon', 'apple2', 'yahoo']</a:t>
            </a:r>
          </a:p>
        </p:txBody>
      </p:sp>
    </p:spTree>
    <p:extLst>
      <p:ext uri="{BB962C8B-B14F-4D97-AF65-F5344CB8AC3E}">
        <p14:creationId xmlns:p14="http://schemas.microsoft.com/office/powerpoint/2010/main" val="159874117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670" y="738984"/>
            <a:ext cx="10895106" cy="5811105"/>
          </a:xfrm>
        </p:spPr>
        <p:txBody>
          <a:bodyPr>
            <a:normAutofit/>
          </a:bodyPr>
          <a:lstStyle/>
          <a:p>
            <a:pPr algn="ctr"/>
            <a:r>
              <a:rPr lang="en-IN" sz="3600" b="1" i="1" dirty="0"/>
              <a:t>Presentation </a:t>
            </a:r>
            <a:r>
              <a:rPr lang="en-IN" sz="3600" b="1" i="1" dirty="0" smtClean="0"/>
              <a:t>17</a:t>
            </a:r>
            <a:br>
              <a:rPr lang="en-IN" sz="3600" b="1" i="1" dirty="0" smtClean="0"/>
            </a:br>
            <a:r>
              <a:rPr lang="en-IN" sz="3600" b="1" i="1" dirty="0" smtClean="0"/>
              <a:t/>
            </a:r>
            <a:br>
              <a:rPr lang="en-IN" sz="3600" b="1" i="1" dirty="0" smtClean="0"/>
            </a:br>
            <a:r>
              <a:rPr lang="en-IN" sz="2800" b="1" dirty="0" smtClean="0"/>
              <a:t>Copy()</a:t>
            </a:r>
            <a:r>
              <a:rPr lang="en-IN" sz="3200" b="1" dirty="0" smtClean="0"/>
              <a:t/>
            </a:r>
            <a:br>
              <a:rPr lang="en-IN" sz="3200" b="1" dirty="0" smtClean="0"/>
            </a:br>
            <a:r>
              <a:rPr lang="en-IN" sz="3200" b="1" dirty="0" smtClean="0"/>
              <a:t/>
            </a:r>
            <a:br>
              <a:rPr lang="en-IN" sz="3200" b="1" dirty="0" smtClean="0"/>
            </a:br>
            <a:r>
              <a:rPr lang="en-IN" sz="3200" b="1" dirty="0" smtClean="0"/>
              <a:t>Tuple</a:t>
            </a:r>
            <a:endParaRPr lang="en-IN" sz="4000" b="1" dirty="0"/>
          </a:p>
        </p:txBody>
      </p:sp>
    </p:spTree>
    <p:extLst>
      <p:ext uri="{BB962C8B-B14F-4D97-AF65-F5344CB8AC3E}">
        <p14:creationId xmlns:p14="http://schemas.microsoft.com/office/powerpoint/2010/main" val="65428867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364" y="0"/>
            <a:ext cx="10895106" cy="1325563"/>
          </a:xfrm>
        </p:spPr>
        <p:txBody>
          <a:bodyPr>
            <a:normAutofit/>
          </a:bodyPr>
          <a:lstStyle/>
          <a:p>
            <a:r>
              <a:rPr lang="en-IN" sz="3600" b="1" dirty="0" smtClean="0"/>
              <a:t>COPY</a:t>
            </a:r>
            <a:endParaRPr lang="en-IN" sz="3600" b="1" dirty="0"/>
          </a:p>
        </p:txBody>
      </p:sp>
      <p:sp>
        <p:nvSpPr>
          <p:cNvPr id="3" name="Content Placeholder 2"/>
          <p:cNvSpPr>
            <a:spLocks noGrp="1"/>
          </p:cNvSpPr>
          <p:nvPr>
            <p:ph idx="1"/>
          </p:nvPr>
        </p:nvSpPr>
        <p:spPr>
          <a:xfrm>
            <a:off x="440033" y="1035698"/>
            <a:ext cx="11274612" cy="5906278"/>
          </a:xfrm>
        </p:spPr>
        <p:txBody>
          <a:bodyPr>
            <a:normAutofit/>
          </a:bodyPr>
          <a:lstStyle/>
          <a:p>
            <a:r>
              <a:rPr lang="en-IN" sz="2000" dirty="0" smtClean="0"/>
              <a:t>It is mainly used to copy the values present in one variable to another </a:t>
            </a:r>
          </a:p>
          <a:p>
            <a:pPr marL="0" indent="0">
              <a:buNone/>
            </a:pPr>
            <a:r>
              <a:rPr lang="en-IN" sz="2000" dirty="0" smtClean="0"/>
              <a:t>	</a:t>
            </a:r>
            <a:endParaRPr lang="en-IN" sz="2000"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1281" y="2165160"/>
            <a:ext cx="6524704" cy="3927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574" y="1434371"/>
            <a:ext cx="2555258" cy="5423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8265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latin typeface="Times New Roman" pitchFamily="18" charset="0"/>
                <a:cs typeface="Times New Roman" pitchFamily="18" charset="0"/>
              </a:rPr>
              <a:t>Rule 4</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449363" y="1492250"/>
            <a:ext cx="11274612" cy="5095162"/>
          </a:xfrm>
        </p:spPr>
        <p:txBody>
          <a:bodyPr>
            <a:normAutofit/>
          </a:bodyPr>
          <a:lstStyle/>
          <a:p>
            <a:pPr>
              <a:lnSpc>
                <a:spcPct val="150000"/>
              </a:lnSpc>
            </a:pPr>
            <a:r>
              <a:rPr lang="en-IN" sz="2000" dirty="0" smtClean="0">
                <a:latin typeface="Times New Roman" pitchFamily="18" charset="0"/>
                <a:cs typeface="Times New Roman" pitchFamily="18" charset="0"/>
              </a:rPr>
              <a:t>As per python doc we can have identifier with unlimited length but maximum 79.</a:t>
            </a:r>
          </a:p>
          <a:p>
            <a:pPr>
              <a:lnSpc>
                <a:spcPct val="150000"/>
              </a:lnSpc>
              <a:buFont typeface="Wingdings" pitchFamily="2" charset="2"/>
              <a:buChar char="Ø"/>
            </a:pPr>
            <a:r>
              <a:rPr lang="en-IN" sz="2000" dirty="0" err="1" smtClean="0">
                <a:latin typeface="Times New Roman" pitchFamily="18" charset="0"/>
                <a:cs typeface="Times New Roman" pitchFamily="18" charset="0"/>
              </a:rPr>
              <a:t>abcdefghijklmnopqrstuvwxyz</a:t>
            </a:r>
            <a:r>
              <a:rPr lang="en-IN" sz="2000" dirty="0" smtClean="0">
                <a:latin typeface="Times New Roman" pitchFamily="18" charset="0"/>
                <a:cs typeface="Times New Roman" pitchFamily="18" charset="0"/>
              </a:rPr>
              <a:t> = 1234</a:t>
            </a:r>
          </a:p>
          <a:p>
            <a:pPr marL="0" indent="0">
              <a:lnSpc>
                <a:spcPct val="150000"/>
              </a:lnSpc>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abcdefghijklmnopqrstuvwxyz</a:t>
            </a:r>
            <a:r>
              <a:rPr lang="en-IN" sz="2000" dirty="0" smtClean="0">
                <a:latin typeface="Times New Roman" pitchFamily="18" charset="0"/>
                <a:cs typeface="Times New Roman" pitchFamily="18" charset="0"/>
              </a:rPr>
              <a:t>’.</a:t>
            </a:r>
            <a:r>
              <a:rPr lang="en-IN" sz="2000" dirty="0" err="1" smtClean="0">
                <a:latin typeface="Times New Roman" pitchFamily="18" charset="0"/>
                <a:cs typeface="Times New Roman" pitchFamily="18" charset="0"/>
              </a:rPr>
              <a:t>isidentifier</a:t>
            </a:r>
            <a:r>
              <a:rPr lang="en-IN" sz="2000" dirty="0" smtClean="0">
                <a:latin typeface="Times New Roman" pitchFamily="18" charset="0"/>
                <a:cs typeface="Times New Roman" pitchFamily="18" charset="0"/>
              </a:rPr>
              <a:t>( )</a:t>
            </a:r>
          </a:p>
          <a:p>
            <a:pPr marL="0" indent="0">
              <a:lnSpc>
                <a:spcPct val="150000"/>
              </a:lnSpc>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True</a:t>
            </a:r>
          </a:p>
          <a:p>
            <a:pPr>
              <a:lnSpc>
                <a:spcPct val="150000"/>
              </a:lnSpc>
              <a:buFont typeface="Wingdings" pitchFamily="2" charset="2"/>
              <a:buChar char="Ø"/>
            </a:pPr>
            <a:r>
              <a:rPr lang="en-IN" sz="2000" dirty="0" err="1" smtClean="0">
                <a:latin typeface="Times New Roman" pitchFamily="18" charset="0"/>
                <a:cs typeface="Times New Roman" pitchFamily="18" charset="0"/>
              </a:rPr>
              <a:t>abc</a:t>
            </a:r>
            <a:r>
              <a:rPr lang="en-IN" sz="2000" dirty="0" smtClean="0">
                <a:latin typeface="Times New Roman" pitchFamily="18" charset="0"/>
                <a:cs typeface="Times New Roman" pitchFamily="18" charset="0"/>
              </a:rPr>
              <a:t> = 1234</a:t>
            </a:r>
          </a:p>
          <a:p>
            <a:pPr marL="0" indent="0">
              <a:lnSpc>
                <a:spcPct val="150000"/>
              </a:lnSpc>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abc</a:t>
            </a:r>
            <a:r>
              <a:rPr lang="en-IN" sz="2000" dirty="0" smtClean="0">
                <a:latin typeface="Times New Roman" pitchFamily="18" charset="0"/>
                <a:cs typeface="Times New Roman" pitchFamily="18" charset="0"/>
              </a:rPr>
              <a:t>’.identifier( )</a:t>
            </a:r>
          </a:p>
          <a:p>
            <a:pPr marL="0" indent="0">
              <a:lnSpc>
                <a:spcPct val="150000"/>
              </a:lnSpc>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True</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42084684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94522"/>
            <a:ext cx="11274612" cy="6456784"/>
          </a:xfrm>
        </p:spPr>
        <p:txBody>
          <a:bodyPr>
            <a:normAutofit/>
          </a:bodyPr>
          <a:lstStyle/>
          <a:p>
            <a:pPr marL="0" indent="0">
              <a:buNone/>
            </a:pPr>
            <a:r>
              <a:rPr lang="en-IN" sz="2400" b="1" dirty="0"/>
              <a:t>Copy operation can be performed in 2 ways</a:t>
            </a:r>
            <a:r>
              <a:rPr lang="en-IN" sz="2400" b="1" dirty="0" smtClean="0"/>
              <a:t>:  </a:t>
            </a:r>
            <a:r>
              <a:rPr lang="en-IN" sz="2000" dirty="0" smtClean="0"/>
              <a:t>Shallow copy &amp; Deep copy</a:t>
            </a:r>
            <a:endParaRPr lang="en-IN" sz="2400" dirty="0"/>
          </a:p>
          <a:p>
            <a:pPr marL="0" indent="0">
              <a:buNone/>
            </a:pPr>
            <a:r>
              <a:rPr lang="en-IN" sz="2400" b="1" dirty="0" smtClean="0"/>
              <a:t>Shallow </a:t>
            </a:r>
            <a:r>
              <a:rPr lang="en-IN" sz="2400" b="1" dirty="0"/>
              <a:t>copy</a:t>
            </a:r>
          </a:p>
          <a:p>
            <a:pPr marL="0" indent="0">
              <a:buNone/>
            </a:pPr>
            <a:r>
              <a:rPr lang="en-IN" sz="2000" dirty="0"/>
              <a:t>1. It is performed using a built-in method called as ‘copy’. </a:t>
            </a:r>
            <a:r>
              <a:rPr lang="en-IN" sz="2000" dirty="0" err="1"/>
              <a:t>dir</a:t>
            </a:r>
            <a:r>
              <a:rPr lang="en-IN" sz="2000" dirty="0"/>
              <a:t>(list)</a:t>
            </a:r>
          </a:p>
          <a:p>
            <a:pPr marL="0" indent="0">
              <a:buNone/>
            </a:pPr>
            <a:r>
              <a:rPr lang="en-IN" sz="2000" dirty="0"/>
              <a:t>2. It creates a separate memory block for both variables having same values but not for nested values.</a:t>
            </a:r>
          </a:p>
          <a:p>
            <a:pPr marL="0" indent="0">
              <a:buNone/>
            </a:pPr>
            <a:endParaRPr lang="en-IN" sz="2000" dirty="0"/>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1" y="2472613"/>
            <a:ext cx="2036960" cy="438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6264" y="3181739"/>
            <a:ext cx="7545625" cy="2347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07152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382556"/>
            <a:ext cx="11101935" cy="6475444"/>
          </a:xfrm>
        </p:spPr>
        <p:txBody>
          <a:bodyPr>
            <a:normAutofit/>
          </a:bodyPr>
          <a:lstStyle/>
          <a:p>
            <a:pPr marL="0" indent="0">
              <a:buNone/>
            </a:pPr>
            <a:r>
              <a:rPr lang="en-IN" b="1" dirty="0"/>
              <a:t>Deep copy</a:t>
            </a:r>
          </a:p>
          <a:p>
            <a:pPr marL="0" indent="0" algn="just">
              <a:buNone/>
            </a:pPr>
            <a:r>
              <a:rPr lang="en-IN" sz="2000" dirty="0" smtClean="0"/>
              <a:t>1</a:t>
            </a:r>
            <a:r>
              <a:rPr lang="en-IN" sz="2000" dirty="0"/>
              <a:t>. It isn’t a built-in function, so we need to import a module called as ‘copy’.  (don’t import: </a:t>
            </a:r>
            <a:r>
              <a:rPr lang="en-IN" sz="2000" dirty="0" err="1"/>
              <a:t>SyntaxError</a:t>
            </a:r>
            <a:r>
              <a:rPr lang="en-IN" sz="2000" dirty="0"/>
              <a:t>)</a:t>
            </a:r>
          </a:p>
          <a:p>
            <a:pPr marL="0" indent="0" algn="just">
              <a:buNone/>
            </a:pPr>
            <a:r>
              <a:rPr lang="en-IN" sz="2000" dirty="0" smtClean="0"/>
              <a:t>2</a:t>
            </a:r>
            <a:r>
              <a:rPr lang="en-IN" sz="2000" dirty="0"/>
              <a:t>. It creates a separate memory block for both variables having same values, also for nested values.</a:t>
            </a:r>
          </a:p>
          <a:p>
            <a:pPr marL="0" indent="0">
              <a:buNone/>
            </a:pPr>
            <a:endParaRPr lang="en-IN" sz="2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151" y="2268733"/>
            <a:ext cx="3121426" cy="4589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9348" y="2691622"/>
            <a:ext cx="6702732" cy="3597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430930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3" y="457200"/>
            <a:ext cx="11463067" cy="6400800"/>
          </a:xfrm>
        </p:spPr>
        <p:txBody>
          <a:bodyPr/>
          <a:lstStyle/>
          <a:p>
            <a:pPr marL="0" indent="0">
              <a:buNone/>
            </a:pPr>
            <a:r>
              <a:rPr lang="en-IN" sz="2400" b="1" dirty="0"/>
              <a:t>When nested list are modified:</a:t>
            </a:r>
            <a:endParaRPr lang="en-IN" sz="2400" dirty="0"/>
          </a:p>
          <a:p>
            <a:pPr marL="0" indent="0">
              <a:buNone/>
            </a:pPr>
            <a:r>
              <a:rPr lang="en-IN" sz="2000" b="1" dirty="0"/>
              <a:t>SHALLOW </a:t>
            </a:r>
            <a:r>
              <a:rPr lang="en-IN" sz="2000" b="1" dirty="0" smtClean="0"/>
              <a:t>COPY</a:t>
            </a:r>
            <a:endParaRPr lang="en-IN" sz="2000" b="1" dirty="0"/>
          </a:p>
          <a:p>
            <a:pPr algn="just"/>
            <a:r>
              <a:rPr lang="en-IN" sz="2000" dirty="0" smtClean="0"/>
              <a:t>There </a:t>
            </a:r>
            <a:r>
              <a:rPr lang="en-IN" sz="2000" dirty="0"/>
              <a:t>will be relation between two variables with same values if they have the same nested </a:t>
            </a:r>
            <a:r>
              <a:rPr lang="en-IN" sz="2000" dirty="0" smtClean="0"/>
              <a:t>list.</a:t>
            </a:r>
          </a:p>
          <a:p>
            <a:pPr algn="just"/>
            <a:r>
              <a:rPr lang="en-IN" sz="2000" dirty="0" smtClean="0"/>
              <a:t>Any </a:t>
            </a:r>
            <a:r>
              <a:rPr lang="en-IN" sz="2000" dirty="0"/>
              <a:t>modification done on the nested values of one variable will have an impact on the nested value of another variable.</a:t>
            </a:r>
          </a:p>
          <a:p>
            <a:pPr marL="0" indent="0">
              <a:buNone/>
            </a:pPr>
            <a:endParaRPr lang="en-IN"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471" y="3036176"/>
            <a:ext cx="2655401" cy="378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932" y="3459391"/>
            <a:ext cx="7753829" cy="293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348713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94522"/>
            <a:ext cx="11274612" cy="6204858"/>
          </a:xfrm>
        </p:spPr>
        <p:txBody>
          <a:bodyPr/>
          <a:lstStyle/>
          <a:p>
            <a:pPr marL="0" indent="0">
              <a:buNone/>
            </a:pPr>
            <a:r>
              <a:rPr lang="en-IN" sz="2400" b="1" dirty="0"/>
              <a:t>DEEP COPY</a:t>
            </a:r>
          </a:p>
          <a:p>
            <a:r>
              <a:rPr lang="en-IN" sz="2000" dirty="0" smtClean="0"/>
              <a:t>There </a:t>
            </a:r>
            <a:r>
              <a:rPr lang="en-IN" sz="2000" dirty="0"/>
              <a:t>wont be relation between both the variables.</a:t>
            </a:r>
          </a:p>
          <a:p>
            <a:r>
              <a:rPr lang="en-IN" sz="2000" dirty="0" smtClean="0"/>
              <a:t>Any </a:t>
            </a:r>
            <a:r>
              <a:rPr lang="en-IN" sz="2000" dirty="0"/>
              <a:t>modification done on the nested values of one variable will not have an impact on the nested value of another variable.</a:t>
            </a:r>
          </a:p>
          <a:p>
            <a:pPr marL="0" indent="0">
              <a:buNone/>
            </a:pPr>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9842" y="2986475"/>
            <a:ext cx="6626663" cy="3013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878" y="2239347"/>
            <a:ext cx="4043707" cy="4310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360006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0"/>
            <a:ext cx="10895106" cy="1325563"/>
          </a:xfrm>
        </p:spPr>
        <p:txBody>
          <a:bodyPr/>
          <a:lstStyle/>
          <a:p>
            <a:r>
              <a:rPr lang="en-IN" b="1" dirty="0" smtClean="0"/>
              <a:t>TUPLE</a:t>
            </a:r>
            <a:endParaRPr lang="en-IN" b="1" dirty="0"/>
          </a:p>
        </p:txBody>
      </p:sp>
      <p:sp>
        <p:nvSpPr>
          <p:cNvPr id="3" name="Content Placeholder 2"/>
          <p:cNvSpPr>
            <a:spLocks noGrp="1"/>
          </p:cNvSpPr>
          <p:nvPr>
            <p:ph idx="1"/>
          </p:nvPr>
        </p:nvSpPr>
        <p:spPr>
          <a:xfrm>
            <a:off x="458694" y="1558212"/>
            <a:ext cx="11274612" cy="5113176"/>
          </a:xfrm>
        </p:spPr>
        <p:txBody>
          <a:bodyPr>
            <a:normAutofit/>
          </a:bodyPr>
          <a:lstStyle/>
          <a:p>
            <a:r>
              <a:rPr lang="en-IN" sz="2000" dirty="0" smtClean="0"/>
              <a:t>It is a collection of homogeneous and heterogeneous elements</a:t>
            </a:r>
          </a:p>
          <a:p>
            <a:r>
              <a:rPr lang="en-IN" sz="2000" dirty="0" smtClean="0"/>
              <a:t>Each element is separated by comma operator</a:t>
            </a:r>
          </a:p>
          <a:p>
            <a:r>
              <a:rPr lang="en-IN" sz="2000" dirty="0" smtClean="0"/>
              <a:t>Boundary to denote </a:t>
            </a:r>
            <a:r>
              <a:rPr lang="en-IN" sz="2000" dirty="0" err="1" smtClean="0"/>
              <a:t>tupe</a:t>
            </a:r>
            <a:r>
              <a:rPr lang="en-IN" sz="2000" dirty="0" smtClean="0"/>
              <a:t> </a:t>
            </a:r>
            <a:r>
              <a:rPr lang="en-IN" sz="2000" dirty="0" smtClean="0">
                <a:sym typeface="Wingdings" pitchFamily="2" charset="2"/>
              </a:rPr>
              <a:t>(………..)  </a:t>
            </a:r>
            <a:r>
              <a:rPr lang="en-IN" sz="2000" dirty="0" err="1" smtClean="0">
                <a:sym typeface="Wingdings" pitchFamily="2" charset="2"/>
              </a:rPr>
              <a:t>paenthesis</a:t>
            </a:r>
            <a:endParaRPr lang="en-IN" sz="2000" dirty="0" smtClean="0">
              <a:sym typeface="Wingdings" pitchFamily="2" charset="2"/>
            </a:endParaRPr>
          </a:p>
          <a:p>
            <a:r>
              <a:rPr lang="en-IN" sz="2000" dirty="0" smtClean="0">
                <a:sym typeface="Wingdings" pitchFamily="2" charset="2"/>
              </a:rPr>
              <a:t>Syntax: </a:t>
            </a:r>
            <a:r>
              <a:rPr lang="en-IN" sz="2000" b="1" dirty="0" err="1" smtClean="0">
                <a:sym typeface="Wingdings" pitchFamily="2" charset="2"/>
              </a:rPr>
              <a:t>Var_name</a:t>
            </a:r>
            <a:r>
              <a:rPr lang="en-IN" sz="2000" b="1" dirty="0">
                <a:sym typeface="Wingdings" pitchFamily="2" charset="2"/>
              </a:rPr>
              <a:t> </a:t>
            </a:r>
            <a:r>
              <a:rPr lang="en-IN" sz="2000" b="1" dirty="0" smtClean="0">
                <a:sym typeface="Wingdings" pitchFamily="2" charset="2"/>
              </a:rPr>
              <a:t>= (ele1, ele2, ele3,……..)</a:t>
            </a:r>
          </a:p>
          <a:p>
            <a:r>
              <a:rPr lang="en-IN" sz="2000" dirty="0" smtClean="0">
                <a:sym typeface="Wingdings" pitchFamily="2" charset="2"/>
              </a:rPr>
              <a:t>Indexing and slicing is a similar as to that of list and string</a:t>
            </a:r>
          </a:p>
          <a:p>
            <a:r>
              <a:rPr lang="en-IN" sz="2000" dirty="0" smtClean="0">
                <a:sym typeface="Wingdings" pitchFamily="2" charset="2"/>
              </a:rPr>
              <a:t>Length of tuple  </a:t>
            </a:r>
            <a:r>
              <a:rPr lang="en-IN" sz="2000" b="1" dirty="0" err="1" smtClean="0">
                <a:sym typeface="Wingdings" pitchFamily="2" charset="2"/>
              </a:rPr>
              <a:t>len</a:t>
            </a:r>
            <a:r>
              <a:rPr lang="en-IN" sz="2000" b="1" dirty="0" smtClean="0">
                <a:sym typeface="Wingdings" pitchFamily="2" charset="2"/>
              </a:rPr>
              <a:t>(</a:t>
            </a:r>
            <a:r>
              <a:rPr lang="en-IN" sz="2000" b="1" dirty="0" err="1" smtClean="0">
                <a:sym typeface="Wingdings" pitchFamily="2" charset="2"/>
              </a:rPr>
              <a:t>Var_name</a:t>
            </a:r>
            <a:r>
              <a:rPr lang="en-IN" sz="2000" b="1" dirty="0" smtClean="0">
                <a:sym typeface="Wingdings" pitchFamily="2" charset="2"/>
              </a:rPr>
              <a:t>)</a:t>
            </a:r>
          </a:p>
          <a:p>
            <a:r>
              <a:rPr lang="en-IN" sz="2000" dirty="0" smtClean="0">
                <a:sym typeface="Wingdings" pitchFamily="2" charset="2"/>
              </a:rPr>
              <a:t>Tuple is a immutable data type</a:t>
            </a:r>
          </a:p>
          <a:p>
            <a:pPr marL="0" indent="0">
              <a:buNone/>
            </a:pPr>
            <a:r>
              <a:rPr lang="en-IN" sz="2000" b="1" u="sng" dirty="0" smtClean="0"/>
              <a:t>NOTE</a:t>
            </a:r>
            <a:r>
              <a:rPr lang="en-IN" sz="2000" b="1" dirty="0" smtClean="0"/>
              <a:t>: </a:t>
            </a:r>
            <a:r>
              <a:rPr lang="en-IN" sz="2000" dirty="0" smtClean="0"/>
              <a:t>Tuples are faster than list</a:t>
            </a:r>
          </a:p>
          <a:p>
            <a:pPr marL="0" indent="0">
              <a:buNone/>
            </a:pPr>
            <a:r>
              <a:rPr lang="en-IN" sz="2000" b="1" dirty="0"/>
              <a:t>	</a:t>
            </a:r>
            <a:r>
              <a:rPr lang="en-IN" sz="2000" dirty="0" smtClean="0"/>
              <a:t>Tuples has a closed boundary</a:t>
            </a:r>
            <a:endParaRPr lang="en-IN" sz="2000" dirty="0"/>
          </a:p>
        </p:txBody>
      </p:sp>
    </p:spTree>
    <p:extLst>
      <p:ext uri="{BB962C8B-B14F-4D97-AF65-F5344CB8AC3E}">
        <p14:creationId xmlns:p14="http://schemas.microsoft.com/office/powerpoint/2010/main" val="248733865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261257"/>
            <a:ext cx="11274612" cy="6662057"/>
          </a:xfrm>
        </p:spPr>
        <p:txBody>
          <a:bodyPr>
            <a:normAutofit/>
          </a:bodyPr>
          <a:lstStyle/>
          <a:p>
            <a:pPr marL="0" indent="0">
              <a:buNone/>
            </a:pPr>
            <a:r>
              <a:rPr lang="en-IN" sz="2000" b="1" dirty="0" smtClean="0"/>
              <a:t>Ways to create tuple:</a:t>
            </a:r>
          </a:p>
          <a:p>
            <a:pPr marL="0" indent="0">
              <a:buNone/>
            </a:pPr>
            <a:r>
              <a:rPr lang="en-IN" sz="2000" dirty="0"/>
              <a:t>	</a:t>
            </a:r>
            <a:r>
              <a:rPr lang="en-IN" sz="2000" dirty="0" smtClean="0"/>
              <a:t>t = (‘hello’, 123, 4.56, [2, 3, 4,], (23, 45))</a:t>
            </a:r>
          </a:p>
          <a:p>
            <a:pPr marL="0" indent="0">
              <a:buNone/>
            </a:pPr>
            <a:r>
              <a:rPr lang="en-IN" sz="2000" b="1" dirty="0"/>
              <a:t>	</a:t>
            </a:r>
            <a:r>
              <a:rPr lang="en-IN" sz="2000" dirty="0" smtClean="0"/>
              <a:t>type(t)</a:t>
            </a:r>
          </a:p>
          <a:p>
            <a:pPr marL="0" indent="0">
              <a:buNone/>
            </a:pPr>
            <a:r>
              <a:rPr lang="en-IN" sz="2000" b="1" dirty="0"/>
              <a:t>	</a:t>
            </a:r>
            <a:r>
              <a:rPr lang="en-IN" sz="2000" dirty="0" smtClean="0"/>
              <a:t>&lt;class ‘tuple’&gt;</a:t>
            </a:r>
          </a:p>
          <a:p>
            <a:pPr marL="0" indent="0">
              <a:buNone/>
            </a:pPr>
            <a:endParaRPr lang="en-IN" sz="2000" b="1" dirty="0"/>
          </a:p>
          <a:p>
            <a:pPr marL="0" indent="0">
              <a:buNone/>
            </a:pPr>
            <a:r>
              <a:rPr lang="en-IN" sz="2000" dirty="0" smtClean="0"/>
              <a:t>Creating an empty tuple</a:t>
            </a:r>
          </a:p>
          <a:p>
            <a:pPr marL="0" indent="0">
              <a:buNone/>
            </a:pPr>
            <a:r>
              <a:rPr lang="en-IN" sz="2000" b="1" dirty="0"/>
              <a:t>	</a:t>
            </a:r>
            <a:r>
              <a:rPr lang="en-IN" sz="2000" dirty="0" smtClean="0"/>
              <a:t>t = ()</a:t>
            </a:r>
          </a:p>
          <a:p>
            <a:pPr marL="0" indent="0">
              <a:buNone/>
            </a:pPr>
            <a:r>
              <a:rPr lang="en-IN" sz="2000" dirty="0"/>
              <a:t>	</a:t>
            </a:r>
            <a:r>
              <a:rPr lang="en-IN" sz="2000" dirty="0" smtClean="0"/>
              <a:t>type()</a:t>
            </a:r>
          </a:p>
          <a:p>
            <a:pPr marL="0" indent="0">
              <a:buNone/>
            </a:pPr>
            <a:r>
              <a:rPr lang="en-IN" sz="2000" b="1" dirty="0"/>
              <a:t>	</a:t>
            </a:r>
            <a:r>
              <a:rPr lang="en-IN" sz="2000" dirty="0" smtClean="0"/>
              <a:t>&lt;</a:t>
            </a:r>
            <a:r>
              <a:rPr lang="en-IN" sz="2000" dirty="0" err="1" smtClean="0"/>
              <a:t>class’tuple</a:t>
            </a:r>
            <a:r>
              <a:rPr lang="en-IN" sz="2000" dirty="0" smtClean="0"/>
              <a:t>’&gt;</a:t>
            </a:r>
          </a:p>
          <a:p>
            <a:pPr marL="0" indent="0">
              <a:buNone/>
            </a:pPr>
            <a:endParaRPr lang="en-IN" sz="2000" b="1" dirty="0"/>
          </a:p>
          <a:p>
            <a:pPr marL="0" indent="0">
              <a:buNone/>
            </a:pPr>
            <a:r>
              <a:rPr lang="en-IN" sz="2000" dirty="0" smtClean="0"/>
              <a:t>Another way</a:t>
            </a:r>
          </a:p>
          <a:p>
            <a:pPr marL="0" indent="0">
              <a:buNone/>
            </a:pPr>
            <a:r>
              <a:rPr lang="en-IN" sz="2000" dirty="0"/>
              <a:t>	</a:t>
            </a:r>
            <a:r>
              <a:rPr lang="en-IN" sz="2000" dirty="0" smtClean="0"/>
              <a:t>t = tuple()</a:t>
            </a:r>
          </a:p>
          <a:p>
            <a:pPr marL="0" indent="0">
              <a:buNone/>
            </a:pPr>
            <a:r>
              <a:rPr lang="en-IN" sz="2000" dirty="0"/>
              <a:t>	</a:t>
            </a:r>
            <a:r>
              <a:rPr lang="en-IN" sz="2000" dirty="0" smtClean="0"/>
              <a:t>type(t)</a:t>
            </a:r>
          </a:p>
          <a:p>
            <a:pPr marL="0" indent="0">
              <a:buNone/>
            </a:pPr>
            <a:r>
              <a:rPr lang="en-IN" sz="2000" dirty="0"/>
              <a:t>	</a:t>
            </a:r>
            <a:r>
              <a:rPr lang="en-IN" sz="2000" dirty="0" smtClean="0"/>
              <a:t>&lt;</a:t>
            </a:r>
            <a:r>
              <a:rPr lang="en-IN" sz="2000" dirty="0" err="1" smtClean="0"/>
              <a:t>class’tuple</a:t>
            </a:r>
            <a:r>
              <a:rPr lang="en-IN" sz="2000" dirty="0" smtClean="0"/>
              <a:t>’&gt;</a:t>
            </a:r>
            <a:endParaRPr lang="en-IN" sz="2000" dirty="0"/>
          </a:p>
        </p:txBody>
      </p:sp>
    </p:spTree>
    <p:extLst>
      <p:ext uri="{BB962C8B-B14F-4D97-AF65-F5344CB8AC3E}">
        <p14:creationId xmlns:p14="http://schemas.microsoft.com/office/powerpoint/2010/main" val="275828168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326572"/>
            <a:ext cx="11274612" cy="6531428"/>
          </a:xfrm>
        </p:spPr>
        <p:txBody>
          <a:bodyPr>
            <a:normAutofit/>
          </a:bodyPr>
          <a:lstStyle/>
          <a:p>
            <a:pPr marL="0" indent="0" algn="just">
              <a:buNone/>
            </a:pPr>
            <a:r>
              <a:rPr lang="en-IN" sz="2000" dirty="0" smtClean="0"/>
              <a:t>How to create single element/value in tuple</a:t>
            </a:r>
          </a:p>
          <a:p>
            <a:pPr marL="0" indent="0" algn="just">
              <a:buNone/>
            </a:pPr>
            <a:r>
              <a:rPr lang="en-IN" sz="2000" dirty="0"/>
              <a:t>	</a:t>
            </a:r>
            <a:r>
              <a:rPr lang="en-IN" sz="2000" dirty="0" smtClean="0"/>
              <a:t>tuple = (1)				tuple(1,)</a:t>
            </a:r>
          </a:p>
          <a:p>
            <a:pPr marL="0" indent="0" algn="just">
              <a:buNone/>
            </a:pPr>
            <a:r>
              <a:rPr lang="en-IN" sz="2000" dirty="0"/>
              <a:t>	</a:t>
            </a:r>
            <a:r>
              <a:rPr lang="en-IN" sz="2000" dirty="0" smtClean="0"/>
              <a:t>type(tuple)				type(tuple)</a:t>
            </a:r>
          </a:p>
          <a:p>
            <a:pPr marL="0" indent="0" algn="just">
              <a:buNone/>
            </a:pPr>
            <a:r>
              <a:rPr lang="en-IN" sz="2000" dirty="0"/>
              <a:t>	</a:t>
            </a:r>
            <a:r>
              <a:rPr lang="en-IN" sz="2000" dirty="0" smtClean="0"/>
              <a:t>&lt;</a:t>
            </a:r>
            <a:r>
              <a:rPr lang="en-IN" sz="2000" dirty="0" err="1" smtClean="0"/>
              <a:t>class’int</a:t>
            </a:r>
            <a:r>
              <a:rPr lang="en-IN" sz="2000" dirty="0" smtClean="0"/>
              <a:t>’&gt;				&lt;</a:t>
            </a:r>
            <a:r>
              <a:rPr lang="en-IN" sz="2000" dirty="0" err="1" smtClean="0"/>
              <a:t>class’tuple</a:t>
            </a:r>
            <a:r>
              <a:rPr lang="en-IN" sz="2000" dirty="0" smtClean="0"/>
              <a:t>’</a:t>
            </a:r>
          </a:p>
          <a:p>
            <a:pPr marL="0" indent="0" algn="just">
              <a:buNone/>
            </a:pPr>
            <a:endParaRPr lang="en-IN" sz="2000" dirty="0"/>
          </a:p>
          <a:p>
            <a:pPr marL="0" indent="0" algn="just">
              <a:buNone/>
            </a:pPr>
            <a:r>
              <a:rPr lang="en-IN" sz="2000" b="1" u="sng" dirty="0" smtClean="0"/>
              <a:t>NOTE</a:t>
            </a:r>
            <a:r>
              <a:rPr lang="en-IN" sz="2000" b="1" dirty="0" smtClean="0"/>
              <a:t>: </a:t>
            </a:r>
            <a:r>
              <a:rPr lang="en-IN" sz="2000" dirty="0" smtClean="0"/>
              <a:t>If we want to create a single value in a tuple, write one element followed with comma operator, because if we don’t separate by comma it will not considered as tuple</a:t>
            </a:r>
          </a:p>
          <a:p>
            <a:pPr marL="0" indent="0" algn="just">
              <a:buNone/>
            </a:pPr>
            <a:endParaRPr lang="en-IN" sz="2000" b="1" u="sng" dirty="0"/>
          </a:p>
          <a:p>
            <a:pPr marL="0" indent="0" algn="just">
              <a:buNone/>
            </a:pPr>
            <a:r>
              <a:rPr lang="en-IN" b="1" dirty="0" err="1"/>
              <a:t>dir</a:t>
            </a:r>
            <a:r>
              <a:rPr lang="en-IN" b="1" dirty="0"/>
              <a:t>(tuple)</a:t>
            </a:r>
          </a:p>
          <a:p>
            <a:pPr marL="0" indent="0" algn="just">
              <a:buNone/>
            </a:pPr>
            <a:r>
              <a:rPr lang="en-IN" sz="2000" dirty="0"/>
              <a:t>['__add__', '__class__', '__</a:t>
            </a:r>
            <a:r>
              <a:rPr lang="en-IN" sz="2000" dirty="0" err="1"/>
              <a:t>class_getitem</a:t>
            </a:r>
            <a:r>
              <a:rPr lang="en-IN" sz="2000" dirty="0"/>
              <a:t>__', '__contains__', '__</a:t>
            </a:r>
            <a:r>
              <a:rPr lang="en-IN" sz="2000" dirty="0" err="1"/>
              <a:t>delattr</a:t>
            </a:r>
            <a:r>
              <a:rPr lang="en-IN" sz="2000" dirty="0"/>
              <a:t>__', '__</a:t>
            </a:r>
            <a:r>
              <a:rPr lang="en-IN" sz="2000" dirty="0" err="1"/>
              <a:t>dir</a:t>
            </a:r>
            <a:r>
              <a:rPr lang="en-IN" sz="2000" dirty="0"/>
              <a:t>__', '__doc__', '__</a:t>
            </a:r>
            <a:r>
              <a:rPr lang="en-IN" sz="2000" dirty="0" err="1"/>
              <a:t>eq</a:t>
            </a:r>
            <a:r>
              <a:rPr lang="en-IN" sz="2000" dirty="0"/>
              <a:t>__', '__format__', '__</a:t>
            </a:r>
            <a:r>
              <a:rPr lang="en-IN" sz="2000" dirty="0" err="1"/>
              <a:t>ge</a:t>
            </a:r>
            <a:r>
              <a:rPr lang="en-IN" sz="2000" dirty="0"/>
              <a:t>__', '__</a:t>
            </a:r>
            <a:r>
              <a:rPr lang="en-IN" sz="2000" dirty="0" err="1"/>
              <a:t>getattribute</a:t>
            </a:r>
            <a:r>
              <a:rPr lang="en-IN" sz="2000" dirty="0"/>
              <a:t>__', '__</a:t>
            </a:r>
            <a:r>
              <a:rPr lang="en-IN" sz="2000" dirty="0" err="1"/>
              <a:t>getitem</a:t>
            </a:r>
            <a:r>
              <a:rPr lang="en-IN" sz="2000" dirty="0"/>
              <a:t>__', '__</a:t>
            </a:r>
            <a:r>
              <a:rPr lang="en-IN" sz="2000" dirty="0" err="1"/>
              <a:t>getnewargs</a:t>
            </a:r>
            <a:r>
              <a:rPr lang="en-IN" sz="2000" dirty="0"/>
              <a:t>__', '__</a:t>
            </a:r>
            <a:r>
              <a:rPr lang="en-IN" sz="2000" dirty="0" err="1"/>
              <a:t>gt</a:t>
            </a:r>
            <a:r>
              <a:rPr lang="en-IN" sz="2000" dirty="0"/>
              <a:t>__', '__hash__', '__</a:t>
            </a:r>
            <a:r>
              <a:rPr lang="en-IN" sz="2000" dirty="0" err="1"/>
              <a:t>init</a:t>
            </a:r>
            <a:r>
              <a:rPr lang="en-IN" sz="2000" dirty="0"/>
              <a:t>__', '__</a:t>
            </a:r>
            <a:r>
              <a:rPr lang="en-IN" sz="2000" dirty="0" err="1"/>
              <a:t>init_subclass</a:t>
            </a:r>
            <a:r>
              <a:rPr lang="en-IN" sz="2000" dirty="0"/>
              <a:t>__', '__</a:t>
            </a:r>
            <a:r>
              <a:rPr lang="en-IN" sz="2000" dirty="0" err="1"/>
              <a:t>iter</a:t>
            </a:r>
            <a:r>
              <a:rPr lang="en-IN" sz="2000" dirty="0"/>
              <a:t>__', '__le__', '__</a:t>
            </a:r>
            <a:r>
              <a:rPr lang="en-IN" sz="2000" dirty="0" err="1"/>
              <a:t>len</a:t>
            </a:r>
            <a:r>
              <a:rPr lang="en-IN" sz="2000" dirty="0"/>
              <a:t>__', '__</a:t>
            </a:r>
            <a:r>
              <a:rPr lang="en-IN" sz="2000" dirty="0" err="1"/>
              <a:t>lt</a:t>
            </a:r>
            <a:r>
              <a:rPr lang="en-IN" sz="2000" dirty="0"/>
              <a:t>__', '__</a:t>
            </a:r>
            <a:r>
              <a:rPr lang="en-IN" sz="2000" dirty="0" err="1"/>
              <a:t>mul</a:t>
            </a:r>
            <a:r>
              <a:rPr lang="en-IN" sz="2000" dirty="0"/>
              <a:t>__', '__ne__', '__new__', '__reduce__', '__</a:t>
            </a:r>
            <a:r>
              <a:rPr lang="en-IN" sz="2000" dirty="0" err="1"/>
              <a:t>reduce_ex</a:t>
            </a:r>
            <a:r>
              <a:rPr lang="en-IN" sz="2000" dirty="0"/>
              <a:t>__', '__</a:t>
            </a:r>
            <a:r>
              <a:rPr lang="en-IN" sz="2000" dirty="0" err="1"/>
              <a:t>repr</a:t>
            </a:r>
            <a:r>
              <a:rPr lang="en-IN" sz="2000" dirty="0"/>
              <a:t>__', '__</a:t>
            </a:r>
            <a:r>
              <a:rPr lang="en-IN" sz="2000" dirty="0" err="1"/>
              <a:t>rmul</a:t>
            </a:r>
            <a:r>
              <a:rPr lang="en-IN" sz="2000" dirty="0"/>
              <a:t>__', '__</a:t>
            </a:r>
            <a:r>
              <a:rPr lang="en-IN" sz="2000" dirty="0" err="1"/>
              <a:t>setattr</a:t>
            </a:r>
            <a:r>
              <a:rPr lang="en-IN" sz="2000" dirty="0"/>
              <a:t>__', '__</a:t>
            </a:r>
            <a:r>
              <a:rPr lang="en-IN" sz="2000" dirty="0" err="1"/>
              <a:t>sizeof</a:t>
            </a:r>
            <a:r>
              <a:rPr lang="en-IN" sz="2000" dirty="0"/>
              <a:t>__', '__</a:t>
            </a:r>
            <a:r>
              <a:rPr lang="en-IN" sz="2000" dirty="0" err="1"/>
              <a:t>str</a:t>
            </a:r>
            <a:r>
              <a:rPr lang="en-IN" sz="2000" dirty="0"/>
              <a:t>__', '__</a:t>
            </a:r>
            <a:r>
              <a:rPr lang="en-IN" sz="2000" dirty="0" err="1"/>
              <a:t>subclasshook</a:t>
            </a:r>
            <a:r>
              <a:rPr lang="en-IN" sz="2000" dirty="0"/>
              <a:t>__', </a:t>
            </a:r>
            <a:r>
              <a:rPr lang="en-IN" sz="2000" b="1" dirty="0"/>
              <a:t>'count', 'index'</a:t>
            </a:r>
            <a:r>
              <a:rPr lang="en-IN" sz="2000" dirty="0"/>
              <a:t>]</a:t>
            </a:r>
          </a:p>
        </p:txBody>
      </p:sp>
    </p:spTree>
    <p:extLst>
      <p:ext uri="{BB962C8B-B14F-4D97-AF65-F5344CB8AC3E}">
        <p14:creationId xmlns:p14="http://schemas.microsoft.com/office/powerpoint/2010/main" val="124727929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033" y="0"/>
            <a:ext cx="10895106" cy="1325563"/>
          </a:xfrm>
        </p:spPr>
        <p:txBody>
          <a:bodyPr>
            <a:normAutofit/>
          </a:bodyPr>
          <a:lstStyle/>
          <a:p>
            <a:r>
              <a:rPr lang="en-IN" sz="3200" b="1" dirty="0" smtClean="0"/>
              <a:t>MEMORY MANAGEMENT OF TUPLE</a:t>
            </a:r>
            <a:endParaRPr lang="en-IN" sz="3200" b="1"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55372" y="1254517"/>
            <a:ext cx="7323353" cy="511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093603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59838"/>
            <a:ext cx="11274612" cy="6298162"/>
          </a:xfrm>
        </p:spPr>
        <p:txBody>
          <a:bodyPr>
            <a:normAutofit/>
          </a:bodyPr>
          <a:lstStyle/>
          <a:p>
            <a:pPr marL="0" indent="0">
              <a:buNone/>
            </a:pPr>
            <a:r>
              <a:rPr lang="en-IN" b="1" u="sng" dirty="0" smtClean="0"/>
              <a:t>COUNT()</a:t>
            </a:r>
            <a:r>
              <a:rPr lang="en-IN" b="1" dirty="0" smtClean="0"/>
              <a:t>:</a:t>
            </a:r>
          </a:p>
          <a:p>
            <a:r>
              <a:rPr lang="en-IN" sz="2000" dirty="0" smtClean="0"/>
              <a:t>It returns the no. of items of a specified value in tuple</a:t>
            </a:r>
          </a:p>
          <a:p>
            <a:r>
              <a:rPr lang="en-IN" sz="2000" dirty="0" smtClean="0"/>
              <a:t>Syntax: </a:t>
            </a:r>
            <a:r>
              <a:rPr lang="en-IN" sz="2000" b="1" dirty="0" err="1" smtClean="0"/>
              <a:t>Var_name.count</a:t>
            </a:r>
            <a:r>
              <a:rPr lang="en-IN" sz="2000" b="1" dirty="0" smtClean="0"/>
              <a:t>(element/value)</a:t>
            </a:r>
          </a:p>
          <a:p>
            <a:pPr marL="0" indent="0">
              <a:buNone/>
            </a:pPr>
            <a:r>
              <a:rPr lang="en-IN" sz="2400" dirty="0"/>
              <a:t>	</a:t>
            </a:r>
            <a:r>
              <a:rPr lang="en-IN" sz="2000" dirty="0" smtClean="0"/>
              <a:t>t = (10, ‘hello’, ‘python’, 23, 10, ‘hello’, [12, 23, 4], ‘hello’, 10)</a:t>
            </a:r>
          </a:p>
          <a:p>
            <a:pPr marL="0" indent="0">
              <a:buNone/>
            </a:pPr>
            <a:r>
              <a:rPr lang="en-IN" sz="2000" dirty="0"/>
              <a:t>	</a:t>
            </a:r>
            <a:r>
              <a:rPr lang="en-IN" sz="2000" dirty="0" err="1" smtClean="0"/>
              <a:t>t.count</a:t>
            </a:r>
            <a:r>
              <a:rPr lang="en-IN" sz="2000" dirty="0" smtClean="0"/>
              <a:t>(10)</a:t>
            </a:r>
          </a:p>
          <a:p>
            <a:pPr marL="0" indent="0">
              <a:buNone/>
            </a:pPr>
            <a:r>
              <a:rPr lang="en-IN" sz="2000" dirty="0"/>
              <a:t>	</a:t>
            </a:r>
            <a:r>
              <a:rPr lang="en-IN" sz="2000" dirty="0" smtClean="0"/>
              <a:t>3</a:t>
            </a:r>
          </a:p>
          <a:p>
            <a:pPr marL="0" indent="0">
              <a:buNone/>
            </a:pPr>
            <a:r>
              <a:rPr lang="en-IN" sz="2000" dirty="0"/>
              <a:t>	</a:t>
            </a:r>
            <a:r>
              <a:rPr lang="en-IN" sz="2000" dirty="0" err="1" smtClean="0"/>
              <a:t>t.count</a:t>
            </a:r>
            <a:r>
              <a:rPr lang="en-IN" sz="2000" dirty="0" smtClean="0"/>
              <a:t>(‘hello’)</a:t>
            </a:r>
          </a:p>
          <a:p>
            <a:pPr marL="0" indent="0">
              <a:buNone/>
            </a:pPr>
            <a:r>
              <a:rPr lang="en-IN" sz="2000" dirty="0"/>
              <a:t>	</a:t>
            </a:r>
            <a:r>
              <a:rPr lang="en-IN" sz="2000" dirty="0" smtClean="0"/>
              <a:t>3</a:t>
            </a:r>
          </a:p>
          <a:p>
            <a:pPr marL="0" indent="0">
              <a:buNone/>
            </a:pPr>
            <a:r>
              <a:rPr lang="en-IN" sz="2000" dirty="0"/>
              <a:t>	</a:t>
            </a:r>
            <a:r>
              <a:rPr lang="en-IN" sz="2000" dirty="0" err="1" smtClean="0"/>
              <a:t>t.count</a:t>
            </a:r>
            <a:r>
              <a:rPr lang="en-IN" sz="2000" dirty="0" smtClean="0"/>
              <a:t>(‘bye’)</a:t>
            </a:r>
          </a:p>
          <a:p>
            <a:pPr marL="0" indent="0">
              <a:buNone/>
            </a:pPr>
            <a:r>
              <a:rPr lang="en-IN" sz="2000" dirty="0"/>
              <a:t>	</a:t>
            </a:r>
            <a:r>
              <a:rPr lang="en-IN" sz="2000" dirty="0" smtClean="0"/>
              <a:t>o</a:t>
            </a:r>
          </a:p>
          <a:p>
            <a:pPr marL="0" indent="0">
              <a:buNone/>
            </a:pPr>
            <a:r>
              <a:rPr lang="en-IN" sz="2000" dirty="0"/>
              <a:t>	</a:t>
            </a:r>
            <a:r>
              <a:rPr lang="en-IN" sz="2000" dirty="0" err="1" smtClean="0"/>
              <a:t>t.count</a:t>
            </a:r>
            <a:r>
              <a:rPr lang="en-IN" sz="2000" dirty="0" smtClean="0"/>
              <a:t>(‘hello’, 10)</a:t>
            </a:r>
          </a:p>
          <a:p>
            <a:pPr marL="0" indent="0">
              <a:buNone/>
            </a:pPr>
            <a:r>
              <a:rPr lang="en-IN" sz="2000" dirty="0"/>
              <a:t>	</a:t>
            </a:r>
            <a:r>
              <a:rPr lang="en-IN" sz="2000" dirty="0" err="1" smtClean="0"/>
              <a:t>TypeError</a:t>
            </a:r>
            <a:r>
              <a:rPr lang="en-IN" sz="2000" dirty="0" smtClean="0"/>
              <a:t>: tuple count () takes only one argument</a:t>
            </a:r>
            <a:endParaRPr lang="en-IN" sz="2000" dirty="0"/>
          </a:p>
        </p:txBody>
      </p:sp>
    </p:spTree>
    <p:extLst>
      <p:ext uri="{BB962C8B-B14F-4D97-AF65-F5344CB8AC3E}">
        <p14:creationId xmlns:p14="http://schemas.microsoft.com/office/powerpoint/2010/main" val="145393030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31846"/>
            <a:ext cx="11274612" cy="6242178"/>
          </a:xfrm>
        </p:spPr>
        <p:txBody>
          <a:bodyPr>
            <a:normAutofit/>
          </a:bodyPr>
          <a:lstStyle/>
          <a:p>
            <a:pPr marL="0" indent="0">
              <a:buNone/>
            </a:pPr>
            <a:r>
              <a:rPr lang="en-IN" b="1" u="sng" dirty="0" smtClean="0"/>
              <a:t>INDEX()</a:t>
            </a:r>
            <a:r>
              <a:rPr lang="en-IN" b="1" dirty="0" smtClean="0"/>
              <a:t>:</a:t>
            </a:r>
          </a:p>
          <a:p>
            <a:r>
              <a:rPr lang="en-IN" sz="2000" dirty="0" smtClean="0"/>
              <a:t>It returns the first occurrence of the element specified in a tuple, if we want the second or third occurrence then go with start index and end </a:t>
            </a:r>
            <a:r>
              <a:rPr lang="en-IN" sz="2000" dirty="0" err="1" smtClean="0"/>
              <a:t>index’it</a:t>
            </a:r>
            <a:r>
              <a:rPr lang="en-IN" sz="2000" dirty="0" smtClean="0"/>
              <a:t> raises value error if the element is not present in a tuple</a:t>
            </a:r>
          </a:p>
          <a:p>
            <a:r>
              <a:rPr lang="en-IN" sz="2000" dirty="0" smtClean="0"/>
              <a:t>Syntax: </a:t>
            </a:r>
            <a:r>
              <a:rPr lang="en-IN" sz="2000" b="1" dirty="0" err="1" smtClean="0"/>
              <a:t>Var_name.index</a:t>
            </a:r>
            <a:r>
              <a:rPr lang="en-IN" sz="2000" b="1" dirty="0" smtClean="0"/>
              <a:t>(element)</a:t>
            </a:r>
          </a:p>
          <a:p>
            <a:pPr marL="0" indent="0">
              <a:buNone/>
            </a:pPr>
            <a:r>
              <a:rPr lang="en-IN" sz="2000" dirty="0"/>
              <a:t>	t = (10, ‘hello’, ‘python’, 23, 10, ‘hello’, [12, 23, 4], ‘hello’, 10)</a:t>
            </a:r>
          </a:p>
          <a:p>
            <a:pPr marL="0" indent="0">
              <a:buNone/>
            </a:pPr>
            <a:r>
              <a:rPr lang="en-IN" sz="2000" dirty="0" smtClean="0"/>
              <a:t>	</a:t>
            </a:r>
            <a:r>
              <a:rPr lang="en-IN" sz="2000" dirty="0" err="1" smtClean="0"/>
              <a:t>t.index</a:t>
            </a:r>
            <a:r>
              <a:rPr lang="en-IN" sz="2000" dirty="0" smtClean="0"/>
              <a:t>(10)</a:t>
            </a:r>
          </a:p>
          <a:p>
            <a:pPr marL="0" indent="0">
              <a:buNone/>
            </a:pPr>
            <a:r>
              <a:rPr lang="en-IN" sz="2000" dirty="0"/>
              <a:t>	</a:t>
            </a:r>
            <a:r>
              <a:rPr lang="en-IN" sz="2000" dirty="0" smtClean="0"/>
              <a:t>0</a:t>
            </a:r>
          </a:p>
          <a:p>
            <a:pPr marL="0" indent="0">
              <a:buNone/>
            </a:pPr>
            <a:r>
              <a:rPr lang="en-IN" sz="2000" dirty="0" smtClean="0"/>
              <a:t>	</a:t>
            </a:r>
            <a:r>
              <a:rPr lang="en-IN" sz="2000" dirty="0" err="1" smtClean="0"/>
              <a:t>t.index</a:t>
            </a:r>
            <a:r>
              <a:rPr lang="en-IN" sz="2000" dirty="0" smtClean="0"/>
              <a:t>(‘hello’)	</a:t>
            </a:r>
          </a:p>
          <a:p>
            <a:pPr marL="0" indent="0">
              <a:buNone/>
            </a:pPr>
            <a:r>
              <a:rPr lang="en-IN" sz="2000" dirty="0" smtClean="0"/>
              <a:t>	1</a:t>
            </a:r>
            <a:endParaRPr lang="en-IN" sz="2000" dirty="0"/>
          </a:p>
          <a:p>
            <a:pPr marL="0" indent="0">
              <a:buNone/>
            </a:pPr>
            <a:r>
              <a:rPr lang="en-IN" sz="2000" dirty="0" smtClean="0"/>
              <a:t>	</a:t>
            </a:r>
            <a:r>
              <a:rPr lang="en-IN" sz="2000" dirty="0" err="1" smtClean="0"/>
              <a:t>t.index</a:t>
            </a:r>
            <a:r>
              <a:rPr lang="en-IN" sz="2000" dirty="0" smtClean="0"/>
              <a:t>(‘hello’, 2)</a:t>
            </a:r>
          </a:p>
          <a:p>
            <a:pPr marL="0" indent="0">
              <a:buNone/>
            </a:pPr>
            <a:r>
              <a:rPr lang="en-IN" sz="2000" dirty="0"/>
              <a:t>	</a:t>
            </a:r>
            <a:r>
              <a:rPr lang="en-IN" sz="2000" dirty="0" smtClean="0"/>
              <a:t>5</a:t>
            </a:r>
          </a:p>
        </p:txBody>
      </p:sp>
    </p:spTree>
    <p:extLst>
      <p:ext uri="{BB962C8B-B14F-4D97-AF65-F5344CB8AC3E}">
        <p14:creationId xmlns:p14="http://schemas.microsoft.com/office/powerpoint/2010/main" val="20506044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latin typeface="Times New Roman" pitchFamily="18" charset="0"/>
                <a:cs typeface="Times New Roman" pitchFamily="18" charset="0"/>
              </a:rPr>
              <a:t>Rule 4</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477355" y="1520242"/>
            <a:ext cx="11274612" cy="5207129"/>
          </a:xfrm>
        </p:spPr>
        <p:txBody>
          <a:bodyPr>
            <a:normAutofit/>
          </a:bodyPr>
          <a:lstStyle/>
          <a:p>
            <a:r>
              <a:rPr lang="en-IN" sz="2000" dirty="0" smtClean="0">
                <a:latin typeface="Times New Roman" pitchFamily="18" charset="0"/>
                <a:cs typeface="Times New Roman" pitchFamily="18" charset="0"/>
              </a:rPr>
              <a:t>PEP8 is Python enhancement proposal</a:t>
            </a:r>
          </a:p>
          <a:p>
            <a:r>
              <a:rPr lang="en-IN" sz="2000" dirty="0" smtClean="0">
                <a:latin typeface="Times New Roman" pitchFamily="18" charset="0"/>
                <a:cs typeface="Times New Roman" pitchFamily="18" charset="0"/>
              </a:rPr>
              <a:t>It is a document that provides guidelines to write a code, if we don’t follow it doesn’t throw any error.</a:t>
            </a:r>
          </a:p>
          <a:p>
            <a:pPr>
              <a:buFont typeface="Wingdings" pitchFamily="2" charset="2"/>
              <a:buChar char="Ø"/>
            </a:pPr>
            <a:r>
              <a:rPr lang="en-IN" sz="2000" dirty="0" err="1" smtClean="0">
                <a:latin typeface="Times New Roman" pitchFamily="18" charset="0"/>
                <a:cs typeface="Times New Roman" pitchFamily="18" charset="0"/>
              </a:rPr>
              <a:t>abc</a:t>
            </a:r>
            <a:r>
              <a:rPr lang="en-IN" sz="2000" dirty="0" smtClean="0">
                <a:latin typeface="Times New Roman" pitchFamily="18" charset="0"/>
                <a:cs typeface="Times New Roman" pitchFamily="18" charset="0"/>
              </a:rPr>
              <a:t> = 156</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abc</a:t>
            </a:r>
            <a:r>
              <a:rPr lang="en-IN" sz="2000" dirty="0" smtClean="0">
                <a:latin typeface="Times New Roman" pitchFamily="18" charset="0"/>
                <a:cs typeface="Times New Roman" pitchFamily="18" charset="0"/>
              </a:rPr>
              <a:t>’.</a:t>
            </a:r>
            <a:r>
              <a:rPr lang="en-IN" sz="2000" dirty="0" err="1" smtClean="0">
                <a:latin typeface="Times New Roman" pitchFamily="18" charset="0"/>
                <a:cs typeface="Times New Roman" pitchFamily="18" charset="0"/>
              </a:rPr>
              <a:t>isidentifier</a:t>
            </a:r>
            <a:r>
              <a:rPr lang="en-IN" sz="2000" dirty="0" smtClean="0">
                <a:latin typeface="Times New Roman" pitchFamily="18" charset="0"/>
                <a:cs typeface="Times New Roman" pitchFamily="18" charset="0"/>
              </a:rPr>
              <a:t>( )</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156</a:t>
            </a:r>
          </a:p>
          <a:p>
            <a:pPr>
              <a:buFont typeface="Wingdings" pitchFamily="2" charset="2"/>
              <a:buChar char="Ø"/>
            </a:pPr>
            <a:r>
              <a:rPr lang="en-IN" sz="2000" dirty="0" smtClean="0">
                <a:latin typeface="Times New Roman" pitchFamily="18" charset="0"/>
                <a:cs typeface="Times New Roman" pitchFamily="18" charset="0"/>
              </a:rPr>
              <a:t>@ = 156</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isidentifier</a:t>
            </a:r>
            <a:r>
              <a:rPr lang="en-IN" sz="2000" dirty="0" smtClean="0">
                <a:latin typeface="Times New Roman" pitchFamily="18" charset="0"/>
                <a:cs typeface="Times New Roman" pitchFamily="18" charset="0"/>
              </a:rPr>
              <a:t>( )</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syntaxError</a:t>
            </a:r>
            <a:r>
              <a:rPr lang="en-IN" sz="2000" dirty="0" smtClean="0">
                <a:latin typeface="Times New Roman" pitchFamily="18" charset="0"/>
                <a:cs typeface="Times New Roman" pitchFamily="18" charset="0"/>
              </a:rPr>
              <a:t> (False)</a:t>
            </a:r>
          </a:p>
          <a:p>
            <a:pPr>
              <a:buFont typeface="Wingdings" pitchFamily="2" charset="2"/>
              <a:buChar char="Ø"/>
            </a:pPr>
            <a:r>
              <a:rPr lang="en-IN" sz="2000" dirty="0" err="1" smtClean="0">
                <a:latin typeface="Times New Roman" pitchFamily="18" charset="0"/>
                <a:cs typeface="Times New Roman" pitchFamily="18" charset="0"/>
              </a:rPr>
              <a:t>ab</a:t>
            </a:r>
            <a:r>
              <a:rPr lang="en-IN" sz="2000" dirty="0" smtClean="0">
                <a:latin typeface="Times New Roman" pitchFamily="18" charset="0"/>
                <a:cs typeface="Times New Roman" pitchFamily="18" charset="0"/>
              </a:rPr>
              <a:t> cd </a:t>
            </a:r>
            <a:r>
              <a:rPr lang="en-IN" sz="2000" dirty="0" err="1" smtClean="0">
                <a:latin typeface="Times New Roman" pitchFamily="18" charset="0"/>
                <a:cs typeface="Times New Roman" pitchFamily="18" charset="0"/>
              </a:rPr>
              <a:t>ef</a:t>
            </a:r>
            <a:r>
              <a:rPr lang="en-IN" sz="2000" dirty="0" smtClean="0">
                <a:latin typeface="Times New Roman" pitchFamily="18" charset="0"/>
                <a:cs typeface="Times New Roman" pitchFamily="18" charset="0"/>
              </a:rPr>
              <a:t> = 156</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ab</a:t>
            </a:r>
            <a:r>
              <a:rPr lang="en-IN" sz="2000" dirty="0" smtClean="0">
                <a:latin typeface="Times New Roman" pitchFamily="18" charset="0"/>
                <a:cs typeface="Times New Roman" pitchFamily="18" charset="0"/>
              </a:rPr>
              <a:t> cd </a:t>
            </a:r>
            <a:r>
              <a:rPr lang="en-IN" sz="2000" dirty="0" err="1" smtClean="0">
                <a:latin typeface="Times New Roman" pitchFamily="18" charset="0"/>
                <a:cs typeface="Times New Roman" pitchFamily="18" charset="0"/>
              </a:rPr>
              <a:t>ef</a:t>
            </a:r>
            <a:r>
              <a:rPr lang="en-IN" sz="2000" dirty="0" smtClean="0">
                <a:latin typeface="Times New Roman" pitchFamily="18" charset="0"/>
                <a:cs typeface="Times New Roman" pitchFamily="18" charset="0"/>
              </a:rPr>
              <a:t>’.</a:t>
            </a:r>
            <a:r>
              <a:rPr lang="en-IN" sz="2000" dirty="0" err="1" smtClean="0">
                <a:latin typeface="Times New Roman" pitchFamily="18" charset="0"/>
                <a:cs typeface="Times New Roman" pitchFamily="18" charset="0"/>
              </a:rPr>
              <a:t>isidentifier</a:t>
            </a:r>
            <a:r>
              <a:rPr lang="en-IN" sz="2000" dirty="0" smtClean="0">
                <a:latin typeface="Times New Roman" pitchFamily="18" charset="0"/>
                <a:cs typeface="Times New Roman" pitchFamily="18" charset="0"/>
              </a:rPr>
              <a:t>( )</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False</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310774500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0895106" cy="5857758"/>
          </a:xfrm>
        </p:spPr>
        <p:txBody>
          <a:bodyPr>
            <a:normAutofit/>
          </a:bodyPr>
          <a:lstStyle/>
          <a:p>
            <a:pPr algn="ctr"/>
            <a:r>
              <a:rPr lang="en-IN" sz="3200" b="1" i="1" dirty="0"/>
              <a:t>Presentation </a:t>
            </a:r>
            <a:r>
              <a:rPr lang="en-IN" sz="3200" b="1" i="1" dirty="0" smtClean="0"/>
              <a:t>18</a:t>
            </a:r>
            <a:r>
              <a:rPr lang="en-IN" sz="3600" b="1" i="1" dirty="0" smtClean="0"/>
              <a:t/>
            </a:r>
            <a:br>
              <a:rPr lang="en-IN" sz="3600" b="1" i="1" dirty="0" smtClean="0"/>
            </a:br>
            <a:r>
              <a:rPr lang="en-IN" sz="3600" b="1" i="1" dirty="0"/>
              <a:t/>
            </a:r>
            <a:br>
              <a:rPr lang="en-IN" sz="3600" b="1" i="1" dirty="0"/>
            </a:br>
            <a:r>
              <a:rPr lang="en-IN" sz="3200" b="1" dirty="0"/>
              <a:t>SET</a:t>
            </a:r>
            <a:br>
              <a:rPr lang="en-IN" sz="3200" b="1" dirty="0"/>
            </a:br>
            <a:r>
              <a:rPr lang="en-IN" sz="3200" b="1" dirty="0"/>
              <a:t> </a:t>
            </a:r>
            <a:r>
              <a:rPr lang="en-IN" sz="2800" dirty="0"/>
              <a:t>Introduction, Union(), Intersection(), Difference(), </a:t>
            </a:r>
            <a:r>
              <a:rPr lang="en-IN" sz="2800" dirty="0" err="1"/>
              <a:t>Symmetric_Difference</a:t>
            </a:r>
            <a:r>
              <a:rPr lang="en-IN" sz="2800" dirty="0"/>
              <a:t>()</a:t>
            </a:r>
          </a:p>
        </p:txBody>
      </p:sp>
    </p:spTree>
    <p:extLst>
      <p:ext uri="{BB962C8B-B14F-4D97-AF65-F5344CB8AC3E}">
        <p14:creationId xmlns:p14="http://schemas.microsoft.com/office/powerpoint/2010/main" val="7028705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0"/>
            <a:ext cx="10895106" cy="1325563"/>
          </a:xfrm>
        </p:spPr>
        <p:txBody>
          <a:bodyPr/>
          <a:lstStyle/>
          <a:p>
            <a:r>
              <a:rPr lang="en-IN" b="1" dirty="0" smtClean="0"/>
              <a:t>SET</a:t>
            </a:r>
            <a:endParaRPr lang="en-IN" b="1" dirty="0"/>
          </a:p>
        </p:txBody>
      </p:sp>
      <p:sp>
        <p:nvSpPr>
          <p:cNvPr id="3" name="Content Placeholder 2"/>
          <p:cNvSpPr>
            <a:spLocks noGrp="1"/>
          </p:cNvSpPr>
          <p:nvPr>
            <p:ph idx="1"/>
          </p:nvPr>
        </p:nvSpPr>
        <p:spPr>
          <a:xfrm>
            <a:off x="458694" y="1436914"/>
            <a:ext cx="11274612" cy="5421086"/>
          </a:xfrm>
        </p:spPr>
        <p:txBody>
          <a:bodyPr>
            <a:normAutofit/>
          </a:bodyPr>
          <a:lstStyle/>
          <a:p>
            <a:r>
              <a:rPr lang="en-IN" sz="2000" dirty="0" smtClean="0"/>
              <a:t>Set is unordered which is random</a:t>
            </a:r>
          </a:p>
          <a:p>
            <a:r>
              <a:rPr lang="en-IN" sz="2000" dirty="0" smtClean="0"/>
              <a:t>Elements in set are unique </a:t>
            </a:r>
            <a:r>
              <a:rPr lang="en-IN" sz="2000" dirty="0" smtClean="0">
                <a:sym typeface="Wingdings" pitchFamily="2" charset="2"/>
              </a:rPr>
              <a:t> it doesn’t allow duplicates</a:t>
            </a:r>
          </a:p>
          <a:p>
            <a:r>
              <a:rPr lang="en-IN" sz="2000" dirty="0" smtClean="0">
                <a:sym typeface="Wingdings" pitchFamily="2" charset="2"/>
              </a:rPr>
              <a:t>Set is </a:t>
            </a:r>
            <a:r>
              <a:rPr lang="en-IN" sz="2000" b="1" dirty="0" smtClean="0">
                <a:sym typeface="Wingdings" pitchFamily="2" charset="2"/>
              </a:rPr>
              <a:t>mutable </a:t>
            </a:r>
            <a:r>
              <a:rPr lang="en-IN" sz="2000" dirty="0" smtClean="0">
                <a:sym typeface="Wingdings" pitchFamily="2" charset="2"/>
              </a:rPr>
              <a:t>but the items/elements inside set must be </a:t>
            </a:r>
            <a:r>
              <a:rPr lang="en-IN" sz="2000" b="1" dirty="0" smtClean="0">
                <a:sym typeface="Wingdings" pitchFamily="2" charset="2"/>
              </a:rPr>
              <a:t>immutable</a:t>
            </a:r>
          </a:p>
          <a:p>
            <a:r>
              <a:rPr lang="en-IN" sz="2000" dirty="0" smtClean="0">
                <a:sym typeface="Wingdings" pitchFamily="2" charset="2"/>
              </a:rPr>
              <a:t>Since set is unordered we cannot do indexing and slicing</a:t>
            </a:r>
          </a:p>
          <a:p>
            <a:r>
              <a:rPr lang="en-IN" sz="2000" dirty="0" smtClean="0">
                <a:sym typeface="Wingdings" pitchFamily="2" charset="2"/>
              </a:rPr>
              <a:t>Syntax: </a:t>
            </a:r>
            <a:r>
              <a:rPr lang="en-IN" sz="2000" b="1" dirty="0" err="1" smtClean="0">
                <a:sym typeface="Wingdings" pitchFamily="2" charset="2"/>
              </a:rPr>
              <a:t>Var_name</a:t>
            </a:r>
            <a:r>
              <a:rPr lang="en-IN" sz="2000" b="1" dirty="0" smtClean="0">
                <a:sym typeface="Wingdings" pitchFamily="2" charset="2"/>
              </a:rPr>
              <a:t> = {item1, item2, item3, ……}</a:t>
            </a:r>
          </a:p>
          <a:p>
            <a:pPr marL="0" indent="0">
              <a:buNone/>
            </a:pPr>
            <a:endParaRPr lang="en-IN" sz="2000" dirty="0" smtClean="0">
              <a:sym typeface="Wingdings" pitchFamily="2" charset="2"/>
            </a:endParaRPr>
          </a:p>
          <a:p>
            <a:pPr marL="0" indent="0">
              <a:buNone/>
            </a:pPr>
            <a:r>
              <a:rPr lang="en-IN" sz="2000" dirty="0">
                <a:sym typeface="Wingdings" pitchFamily="2" charset="2"/>
              </a:rPr>
              <a:t>	</a:t>
            </a:r>
            <a:r>
              <a:rPr lang="en-IN" sz="2000" dirty="0" smtClean="0">
                <a:sym typeface="Wingdings" pitchFamily="2" charset="2"/>
              </a:rPr>
              <a:t>a = {}				b = {1, 2, 3}</a:t>
            </a:r>
          </a:p>
          <a:p>
            <a:pPr marL="0" indent="0">
              <a:buNone/>
            </a:pPr>
            <a:r>
              <a:rPr lang="en-IN" sz="2000" dirty="0">
                <a:sym typeface="Wingdings" pitchFamily="2" charset="2"/>
              </a:rPr>
              <a:t>	</a:t>
            </a:r>
            <a:r>
              <a:rPr lang="en-IN" sz="2000" dirty="0" smtClean="0">
                <a:sym typeface="Wingdings" pitchFamily="2" charset="2"/>
              </a:rPr>
              <a:t>type(a)				type(b)</a:t>
            </a:r>
          </a:p>
          <a:p>
            <a:pPr marL="0" indent="0">
              <a:buNone/>
            </a:pPr>
            <a:r>
              <a:rPr lang="en-IN" sz="2000" dirty="0">
                <a:sym typeface="Wingdings" pitchFamily="2" charset="2"/>
              </a:rPr>
              <a:t>	</a:t>
            </a:r>
            <a:r>
              <a:rPr lang="en-IN" sz="2000" dirty="0" smtClean="0">
                <a:sym typeface="Wingdings" pitchFamily="2" charset="2"/>
              </a:rPr>
              <a:t>&lt;class ‘</a:t>
            </a:r>
            <a:r>
              <a:rPr lang="en-IN" sz="2000" dirty="0" err="1" smtClean="0">
                <a:sym typeface="Wingdings" pitchFamily="2" charset="2"/>
              </a:rPr>
              <a:t>dict</a:t>
            </a:r>
            <a:r>
              <a:rPr lang="en-IN" sz="2000" dirty="0" smtClean="0">
                <a:sym typeface="Wingdings" pitchFamily="2" charset="2"/>
              </a:rPr>
              <a:t>’&gt;			&lt;class ‘set’&gt;</a:t>
            </a:r>
            <a:endParaRPr lang="en-IN" sz="2000" dirty="0">
              <a:sym typeface="Wingdings" pitchFamily="2" charset="2"/>
            </a:endParaRPr>
          </a:p>
        </p:txBody>
      </p:sp>
    </p:spTree>
    <p:extLst>
      <p:ext uri="{BB962C8B-B14F-4D97-AF65-F5344CB8AC3E}">
        <p14:creationId xmlns:p14="http://schemas.microsoft.com/office/powerpoint/2010/main" val="70900756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87828"/>
            <a:ext cx="10794024" cy="6270171"/>
          </a:xfrm>
        </p:spPr>
        <p:txBody>
          <a:bodyPr>
            <a:normAutofit/>
          </a:bodyPr>
          <a:lstStyle/>
          <a:p>
            <a:pPr marL="0" indent="0">
              <a:buNone/>
            </a:pPr>
            <a:r>
              <a:rPr lang="en-IN" sz="2000" dirty="0" smtClean="0"/>
              <a:t>If we want to write an empty set</a:t>
            </a:r>
          </a:p>
          <a:p>
            <a:pPr marL="0" indent="0">
              <a:buNone/>
            </a:pPr>
            <a:r>
              <a:rPr lang="en-IN" sz="2000" dirty="0"/>
              <a:t>	</a:t>
            </a:r>
            <a:r>
              <a:rPr lang="en-IN" sz="2000" dirty="0" smtClean="0"/>
              <a:t>s = set()		#set constructor</a:t>
            </a:r>
          </a:p>
          <a:p>
            <a:pPr marL="0" indent="0">
              <a:buNone/>
            </a:pPr>
            <a:r>
              <a:rPr lang="en-IN" sz="2000" dirty="0"/>
              <a:t>	</a:t>
            </a:r>
            <a:r>
              <a:rPr lang="en-IN" sz="2000" dirty="0" smtClean="0"/>
              <a:t>type(s)</a:t>
            </a:r>
          </a:p>
          <a:p>
            <a:pPr marL="0" indent="0">
              <a:buNone/>
            </a:pPr>
            <a:r>
              <a:rPr lang="en-IN" sz="2000" dirty="0" smtClean="0"/>
              <a:t>	&lt;class ‘set’&gt;</a:t>
            </a:r>
          </a:p>
          <a:p>
            <a:pPr marL="0" indent="0">
              <a:buNone/>
            </a:pPr>
            <a:r>
              <a:rPr lang="en-IN" sz="2000" dirty="0" smtClean="0"/>
              <a:t>If we want to find length of the set </a:t>
            </a:r>
            <a:r>
              <a:rPr lang="en-IN" sz="2000" dirty="0" smtClean="0">
                <a:sym typeface="Wingdings" pitchFamily="2" charset="2"/>
              </a:rPr>
              <a:t> </a:t>
            </a:r>
            <a:r>
              <a:rPr lang="en-IN" sz="2000" b="1" dirty="0" err="1" smtClean="0">
                <a:sym typeface="Wingdings" pitchFamily="2" charset="2"/>
              </a:rPr>
              <a:t>len</a:t>
            </a:r>
            <a:r>
              <a:rPr lang="en-IN" sz="2000" b="1" dirty="0" smtClean="0">
                <a:sym typeface="Wingdings" pitchFamily="2" charset="2"/>
              </a:rPr>
              <a:t>(</a:t>
            </a:r>
            <a:r>
              <a:rPr lang="en-IN" sz="2000" b="1" dirty="0" err="1" smtClean="0">
                <a:sym typeface="Wingdings" pitchFamily="2" charset="2"/>
              </a:rPr>
              <a:t>Var_name</a:t>
            </a:r>
            <a:r>
              <a:rPr lang="en-IN" sz="2000" b="1" dirty="0" smtClean="0">
                <a:sym typeface="Wingdings" pitchFamily="2" charset="2"/>
              </a:rPr>
              <a:t>)</a:t>
            </a:r>
          </a:p>
          <a:p>
            <a:pPr marL="0" indent="0">
              <a:buNone/>
            </a:pPr>
            <a:r>
              <a:rPr lang="en-IN" sz="2000" dirty="0">
                <a:sym typeface="Wingdings" pitchFamily="2" charset="2"/>
              </a:rPr>
              <a:t>	</a:t>
            </a:r>
            <a:r>
              <a:rPr lang="en-IN" sz="2000" dirty="0" smtClean="0">
                <a:sym typeface="Wingdings" pitchFamily="2" charset="2"/>
              </a:rPr>
              <a:t>s = {2, 4, 6, 8, 0, 10, 12}			s = {2, 4, 6, 8, 0, 10, 12, 2, 4, 6, 8, 0, 10, 12}</a:t>
            </a:r>
          </a:p>
          <a:p>
            <a:pPr marL="0" indent="0">
              <a:buNone/>
            </a:pPr>
            <a:r>
              <a:rPr lang="en-IN" sz="2000" dirty="0">
                <a:sym typeface="Wingdings" pitchFamily="2" charset="2"/>
              </a:rPr>
              <a:t>	</a:t>
            </a:r>
            <a:r>
              <a:rPr lang="en-IN" sz="2000" dirty="0" err="1" smtClean="0">
                <a:sym typeface="Wingdings" pitchFamily="2" charset="2"/>
              </a:rPr>
              <a:t>len</a:t>
            </a:r>
            <a:r>
              <a:rPr lang="en-IN" sz="2000" dirty="0" smtClean="0">
                <a:sym typeface="Wingdings" pitchFamily="2" charset="2"/>
              </a:rPr>
              <a:t>(s)					</a:t>
            </a:r>
            <a:r>
              <a:rPr lang="en-IN" sz="2000" dirty="0" err="1" smtClean="0">
                <a:sym typeface="Wingdings" pitchFamily="2" charset="2"/>
              </a:rPr>
              <a:t>len</a:t>
            </a:r>
            <a:r>
              <a:rPr lang="en-IN" sz="2000" dirty="0" smtClean="0">
                <a:sym typeface="Wingdings" pitchFamily="2" charset="2"/>
              </a:rPr>
              <a:t>(s)</a:t>
            </a:r>
          </a:p>
          <a:p>
            <a:pPr marL="0" indent="0">
              <a:buNone/>
            </a:pPr>
            <a:r>
              <a:rPr lang="en-IN" sz="2000" dirty="0">
                <a:sym typeface="Wingdings" pitchFamily="2" charset="2"/>
              </a:rPr>
              <a:t>	</a:t>
            </a:r>
            <a:r>
              <a:rPr lang="en-IN" sz="2000" dirty="0" smtClean="0">
                <a:sym typeface="Wingdings" pitchFamily="2" charset="2"/>
              </a:rPr>
              <a:t>7					7</a:t>
            </a:r>
          </a:p>
          <a:p>
            <a:pPr marL="0" indent="0">
              <a:buNone/>
            </a:pPr>
            <a:endParaRPr lang="en-IN" sz="2000" b="1" dirty="0" smtClean="0">
              <a:sym typeface="Wingdings" pitchFamily="2" charset="2"/>
            </a:endParaRPr>
          </a:p>
          <a:p>
            <a:pPr marL="0" indent="0">
              <a:buNone/>
            </a:pPr>
            <a:r>
              <a:rPr lang="en-IN" sz="2000" b="1" dirty="0" smtClean="0">
                <a:sym typeface="Wingdings" pitchFamily="2" charset="2"/>
              </a:rPr>
              <a:t>#</a:t>
            </a:r>
            <a:r>
              <a:rPr lang="en-IN" sz="2000" b="1" dirty="0" err="1" smtClean="0">
                <a:sym typeface="Wingdings" pitchFamily="2" charset="2"/>
              </a:rPr>
              <a:t>Dir</a:t>
            </a:r>
            <a:r>
              <a:rPr lang="en-IN" sz="2000" b="1" dirty="0" smtClean="0">
                <a:sym typeface="Wingdings" pitchFamily="2" charset="2"/>
              </a:rPr>
              <a:t>(set)</a:t>
            </a:r>
            <a:endParaRPr lang="en-IN" sz="2000" b="1" dirty="0">
              <a:sym typeface="Wingdings" pitchFamily="2" charset="2"/>
            </a:endParaRPr>
          </a:p>
          <a:p>
            <a:pPr marL="0" indent="0" algn="just">
              <a:buNone/>
            </a:pPr>
            <a:r>
              <a:rPr lang="en-IN" sz="2000" dirty="0" smtClean="0">
                <a:sym typeface="Wingdings" pitchFamily="2" charset="2"/>
              </a:rPr>
              <a:t>['add', </a:t>
            </a:r>
            <a:r>
              <a:rPr lang="en-IN" sz="2000" dirty="0">
                <a:sym typeface="Wingdings" pitchFamily="2" charset="2"/>
              </a:rPr>
              <a:t>'clear', 'copy', 'difference', '</a:t>
            </a:r>
            <a:r>
              <a:rPr lang="en-IN" sz="2000" dirty="0" err="1">
                <a:sym typeface="Wingdings" pitchFamily="2" charset="2"/>
              </a:rPr>
              <a:t>difference_update</a:t>
            </a:r>
            <a:r>
              <a:rPr lang="en-IN" sz="2000" dirty="0">
                <a:sym typeface="Wingdings" pitchFamily="2" charset="2"/>
              </a:rPr>
              <a:t>', 'discard', 'intersection', '</a:t>
            </a:r>
            <a:r>
              <a:rPr lang="en-IN" sz="2000" dirty="0" err="1">
                <a:sym typeface="Wingdings" pitchFamily="2" charset="2"/>
              </a:rPr>
              <a:t>intersection_update</a:t>
            </a:r>
            <a:r>
              <a:rPr lang="en-IN" sz="2000" dirty="0">
                <a:sym typeface="Wingdings" pitchFamily="2" charset="2"/>
              </a:rPr>
              <a:t>', '</a:t>
            </a:r>
            <a:r>
              <a:rPr lang="en-IN" sz="2000" dirty="0" err="1">
                <a:sym typeface="Wingdings" pitchFamily="2" charset="2"/>
              </a:rPr>
              <a:t>isdisjoint</a:t>
            </a:r>
            <a:r>
              <a:rPr lang="en-IN" sz="2000" dirty="0">
                <a:sym typeface="Wingdings" pitchFamily="2" charset="2"/>
              </a:rPr>
              <a:t>', '</a:t>
            </a:r>
            <a:r>
              <a:rPr lang="en-IN" sz="2000" dirty="0" err="1">
                <a:sym typeface="Wingdings" pitchFamily="2" charset="2"/>
              </a:rPr>
              <a:t>issubset</a:t>
            </a:r>
            <a:r>
              <a:rPr lang="en-IN" sz="2000" dirty="0">
                <a:sym typeface="Wingdings" pitchFamily="2" charset="2"/>
              </a:rPr>
              <a:t>', '</a:t>
            </a:r>
            <a:r>
              <a:rPr lang="en-IN" sz="2000" dirty="0" err="1">
                <a:sym typeface="Wingdings" pitchFamily="2" charset="2"/>
              </a:rPr>
              <a:t>issuperset</a:t>
            </a:r>
            <a:r>
              <a:rPr lang="en-IN" sz="2000" dirty="0" smtClean="0">
                <a:sym typeface="Wingdings" pitchFamily="2" charset="2"/>
              </a:rPr>
              <a:t>', 'pop</a:t>
            </a:r>
            <a:r>
              <a:rPr lang="en-IN" sz="2000" dirty="0">
                <a:sym typeface="Wingdings" pitchFamily="2" charset="2"/>
              </a:rPr>
              <a:t>', 'remove', '</a:t>
            </a:r>
            <a:r>
              <a:rPr lang="en-IN" sz="2000" dirty="0" err="1">
                <a:sym typeface="Wingdings" pitchFamily="2" charset="2"/>
              </a:rPr>
              <a:t>symmetric_difference</a:t>
            </a:r>
            <a:r>
              <a:rPr lang="en-IN" sz="2000" dirty="0">
                <a:sym typeface="Wingdings" pitchFamily="2" charset="2"/>
              </a:rPr>
              <a:t>', '</a:t>
            </a:r>
            <a:r>
              <a:rPr lang="en-IN" sz="2000" dirty="0" err="1">
                <a:sym typeface="Wingdings" pitchFamily="2" charset="2"/>
              </a:rPr>
              <a:t>symmetric_difference_update</a:t>
            </a:r>
            <a:r>
              <a:rPr lang="en-IN" sz="2000" dirty="0">
                <a:sym typeface="Wingdings" pitchFamily="2" charset="2"/>
              </a:rPr>
              <a:t>', 'union', 'update']</a:t>
            </a:r>
            <a:endParaRPr lang="en-IN" sz="2000" dirty="0" smtClean="0">
              <a:sym typeface="Wingdings" pitchFamily="2" charset="2"/>
            </a:endParaRPr>
          </a:p>
        </p:txBody>
      </p:sp>
    </p:spTree>
    <p:extLst>
      <p:ext uri="{BB962C8B-B14F-4D97-AF65-F5344CB8AC3E}">
        <p14:creationId xmlns:p14="http://schemas.microsoft.com/office/powerpoint/2010/main" val="110191143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31845"/>
            <a:ext cx="11274612" cy="6186195"/>
          </a:xfrm>
        </p:spPr>
        <p:txBody>
          <a:bodyPr>
            <a:normAutofit/>
          </a:bodyPr>
          <a:lstStyle/>
          <a:p>
            <a:pPr marL="0" indent="0">
              <a:buNone/>
            </a:pPr>
            <a:r>
              <a:rPr lang="en-IN" sz="2000" dirty="0" err="1" smtClean="0"/>
              <a:t>Unhashable</a:t>
            </a:r>
            <a:r>
              <a:rPr lang="en-IN" sz="2000" dirty="0" smtClean="0"/>
              <a:t> </a:t>
            </a:r>
            <a:r>
              <a:rPr lang="en-IN" sz="2000" dirty="0" smtClean="0">
                <a:sym typeface="Wingdings" pitchFamily="2" charset="2"/>
              </a:rPr>
              <a:t> Mutable data type</a:t>
            </a:r>
          </a:p>
          <a:p>
            <a:pPr marL="0" indent="0">
              <a:buNone/>
            </a:pPr>
            <a:r>
              <a:rPr lang="en-IN" sz="2000" dirty="0" err="1" smtClean="0">
                <a:sym typeface="Wingdings" pitchFamily="2" charset="2"/>
              </a:rPr>
              <a:t>Hashable</a:t>
            </a:r>
            <a:r>
              <a:rPr lang="en-IN" sz="2000" dirty="0" smtClean="0">
                <a:sym typeface="Wingdings" pitchFamily="2" charset="2"/>
              </a:rPr>
              <a:t>  Immutable data type</a:t>
            </a:r>
          </a:p>
          <a:p>
            <a:pPr marL="0" indent="0">
              <a:buNone/>
            </a:pPr>
            <a:endParaRPr lang="en-IN" sz="2000" dirty="0">
              <a:sym typeface="Wingdings" pitchFamily="2" charset="2"/>
            </a:endParaRPr>
          </a:p>
          <a:p>
            <a:pPr marL="0" indent="0">
              <a:buNone/>
            </a:pPr>
            <a:r>
              <a:rPr lang="en-IN" sz="2000" dirty="0" smtClean="0">
                <a:sym typeface="Wingdings" pitchFamily="2" charset="2"/>
              </a:rPr>
              <a:t>	s = {2, 6, 8, [1, 2, 3], {2, 5, 7}}</a:t>
            </a:r>
          </a:p>
          <a:p>
            <a:pPr marL="0" indent="0">
              <a:buNone/>
            </a:pPr>
            <a:r>
              <a:rPr lang="en-IN" sz="2000" dirty="0">
                <a:sym typeface="Wingdings" pitchFamily="2" charset="2"/>
              </a:rPr>
              <a:t>	</a:t>
            </a:r>
            <a:r>
              <a:rPr lang="en-IN" sz="2000" dirty="0" smtClean="0">
                <a:sym typeface="Wingdings" pitchFamily="2" charset="2"/>
              </a:rPr>
              <a:t>Type Error: </a:t>
            </a:r>
            <a:r>
              <a:rPr lang="en-IN" sz="2000" dirty="0" err="1" smtClean="0">
                <a:sym typeface="Wingdings" pitchFamily="2" charset="2"/>
              </a:rPr>
              <a:t>unhashable</a:t>
            </a:r>
            <a:r>
              <a:rPr lang="en-IN" sz="2000" dirty="0" smtClean="0">
                <a:sym typeface="Wingdings" pitchFamily="2" charset="2"/>
              </a:rPr>
              <a:t> type: ‘list’		#list is mutable</a:t>
            </a:r>
          </a:p>
          <a:p>
            <a:pPr marL="0" indent="0">
              <a:buNone/>
            </a:pPr>
            <a:endParaRPr lang="en-IN" sz="2000" dirty="0">
              <a:sym typeface="Wingdings" pitchFamily="2" charset="2"/>
            </a:endParaRPr>
          </a:p>
          <a:p>
            <a:pPr marL="0" indent="0">
              <a:buNone/>
            </a:pPr>
            <a:r>
              <a:rPr lang="en-IN" sz="2000" dirty="0" smtClean="0">
                <a:sym typeface="Wingdings" pitchFamily="2" charset="2"/>
              </a:rPr>
              <a:t>	s = {1, 2, 3, 4, ‘hello’, (1, 2, 3)}</a:t>
            </a:r>
          </a:p>
          <a:p>
            <a:pPr marL="0" indent="0">
              <a:buNone/>
            </a:pPr>
            <a:r>
              <a:rPr lang="en-IN" sz="2000" dirty="0" smtClean="0">
                <a:sym typeface="Wingdings" pitchFamily="2" charset="2"/>
              </a:rPr>
              <a:t>	s</a:t>
            </a:r>
          </a:p>
          <a:p>
            <a:pPr marL="0" indent="0">
              <a:buNone/>
            </a:pPr>
            <a:r>
              <a:rPr lang="en-IN" sz="2000" dirty="0">
                <a:sym typeface="Wingdings" pitchFamily="2" charset="2"/>
              </a:rPr>
              <a:t>	</a:t>
            </a:r>
            <a:r>
              <a:rPr lang="nb-NO" sz="2000" dirty="0" smtClean="0">
                <a:sym typeface="Wingdings" pitchFamily="2" charset="2"/>
              </a:rPr>
              <a:t>{</a:t>
            </a:r>
            <a:r>
              <a:rPr lang="nb-NO" sz="2000" dirty="0">
                <a:sym typeface="Wingdings" pitchFamily="2" charset="2"/>
              </a:rPr>
              <a:t>1, 2, 3, 4, 'hello', (1, 2, 3</a:t>
            </a:r>
            <a:r>
              <a:rPr lang="nb-NO" sz="2000" dirty="0" smtClean="0">
                <a:sym typeface="Wingdings" pitchFamily="2" charset="2"/>
              </a:rPr>
              <a:t>)}</a:t>
            </a:r>
            <a:endParaRPr lang="en-IN" sz="2000" dirty="0">
              <a:sym typeface="Wingdings" pitchFamily="2" charset="2"/>
            </a:endParaRPr>
          </a:p>
          <a:p>
            <a:pPr marL="0" indent="0">
              <a:buNone/>
            </a:pPr>
            <a:r>
              <a:rPr lang="en-IN" sz="2000" dirty="0" smtClean="0">
                <a:sym typeface="Wingdings" pitchFamily="2" charset="2"/>
              </a:rPr>
              <a:t>	</a:t>
            </a:r>
          </a:p>
          <a:p>
            <a:pPr marL="0" indent="0">
              <a:buNone/>
            </a:pPr>
            <a:r>
              <a:rPr lang="en-IN" sz="2000" dirty="0">
                <a:sym typeface="Wingdings" pitchFamily="2" charset="2"/>
              </a:rPr>
              <a:t>	</a:t>
            </a:r>
            <a:r>
              <a:rPr lang="en-IN" sz="2000" dirty="0" smtClean="0">
                <a:sym typeface="Wingdings" pitchFamily="2" charset="2"/>
              </a:rPr>
              <a:t>s[2]				s[2:5]</a:t>
            </a:r>
          </a:p>
          <a:p>
            <a:pPr marL="0" indent="0">
              <a:buNone/>
            </a:pPr>
            <a:r>
              <a:rPr lang="en-IN" sz="2000" dirty="0">
                <a:sym typeface="Wingdings" pitchFamily="2" charset="2"/>
              </a:rPr>
              <a:t>	</a:t>
            </a:r>
            <a:r>
              <a:rPr lang="en-IN" sz="2000" dirty="0" smtClean="0">
                <a:sym typeface="Wingdings" pitchFamily="2" charset="2"/>
              </a:rPr>
              <a:t>type error			type error</a:t>
            </a:r>
          </a:p>
        </p:txBody>
      </p:sp>
    </p:spTree>
    <p:extLst>
      <p:ext uri="{BB962C8B-B14F-4D97-AF65-F5344CB8AC3E}">
        <p14:creationId xmlns:p14="http://schemas.microsoft.com/office/powerpoint/2010/main" val="288160765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317242"/>
            <a:ext cx="11274612" cy="6382138"/>
          </a:xfrm>
        </p:spPr>
        <p:txBody>
          <a:bodyPr/>
          <a:lstStyle/>
          <a:p>
            <a:pPr marL="0" indent="0">
              <a:buNone/>
            </a:pPr>
            <a:r>
              <a:rPr lang="en-IN" b="1" dirty="0" smtClean="0"/>
              <a:t>UNION():</a:t>
            </a:r>
          </a:p>
          <a:p>
            <a:r>
              <a:rPr lang="en-IN" sz="2000" dirty="0" smtClean="0"/>
              <a:t>It returns a set that contains all the items from the original set and all items from specified sets</a:t>
            </a:r>
          </a:p>
          <a:p>
            <a:r>
              <a:rPr lang="en-IN" sz="2000" dirty="0" smtClean="0"/>
              <a:t>Syntax: </a:t>
            </a:r>
            <a:r>
              <a:rPr lang="en-IN" sz="2000" b="1" dirty="0" err="1" smtClean="0"/>
              <a:t>set.union</a:t>
            </a:r>
            <a:r>
              <a:rPr lang="en-IN" sz="2000" b="1" dirty="0" smtClean="0"/>
              <a:t> (set2)</a:t>
            </a:r>
            <a:endParaRPr lang="en-IN" sz="2000" dirty="0" smtClean="0"/>
          </a:p>
          <a:p>
            <a:pPr marL="0" indent="0">
              <a:buNone/>
            </a:pPr>
            <a:r>
              <a:rPr lang="en-IN" sz="2000" dirty="0" smtClean="0"/>
              <a:t>	s = {1, 2, 3, 4}</a:t>
            </a:r>
          </a:p>
          <a:p>
            <a:pPr marL="0" indent="0">
              <a:buNone/>
            </a:pPr>
            <a:r>
              <a:rPr lang="en-IN" sz="2000" dirty="0"/>
              <a:t>	</a:t>
            </a:r>
            <a:r>
              <a:rPr lang="en-IN" sz="2000" dirty="0" smtClean="0"/>
              <a:t>s1 = {5, 6, 7, 8}</a:t>
            </a:r>
          </a:p>
          <a:p>
            <a:pPr marL="0" indent="0">
              <a:buNone/>
            </a:pPr>
            <a:r>
              <a:rPr lang="en-IN" sz="2000" dirty="0"/>
              <a:t>	</a:t>
            </a:r>
            <a:r>
              <a:rPr lang="en-IN" sz="2000" dirty="0" err="1" smtClean="0"/>
              <a:t>s.union</a:t>
            </a:r>
            <a:r>
              <a:rPr lang="en-IN" sz="2000" dirty="0" smtClean="0"/>
              <a:t>(s1)</a:t>
            </a:r>
          </a:p>
          <a:p>
            <a:pPr marL="0" indent="0">
              <a:buNone/>
            </a:pPr>
            <a:r>
              <a:rPr lang="en-IN" sz="2000" dirty="0"/>
              <a:t>	</a:t>
            </a:r>
            <a:r>
              <a:rPr lang="en-IN" sz="2000" dirty="0" smtClean="0"/>
              <a:t>{1, 2, 3, 4, 5, 6, 7, 8}</a:t>
            </a:r>
            <a:endParaRPr lang="en-IN" sz="2000" dirty="0"/>
          </a:p>
          <a:p>
            <a:pPr marL="0" indent="0">
              <a:buNone/>
            </a:pPr>
            <a:r>
              <a:rPr lang="en-IN" sz="2000" dirty="0" smtClean="0"/>
              <a:t>	s2 = </a:t>
            </a:r>
            <a:r>
              <a:rPr lang="en-IN" sz="2000" dirty="0" err="1" smtClean="0"/>
              <a:t>s.union</a:t>
            </a:r>
            <a:r>
              <a:rPr lang="en-IN" sz="2000" dirty="0" smtClean="0"/>
              <a:t>(s1)</a:t>
            </a:r>
          </a:p>
          <a:p>
            <a:pPr marL="0" indent="0">
              <a:buNone/>
            </a:pPr>
            <a:r>
              <a:rPr lang="en-IN" sz="2000" dirty="0"/>
              <a:t>	</a:t>
            </a:r>
            <a:r>
              <a:rPr lang="en-IN" sz="2000" dirty="0" smtClean="0"/>
              <a:t>s2</a:t>
            </a:r>
          </a:p>
          <a:p>
            <a:pPr marL="0" indent="0">
              <a:buNone/>
            </a:pPr>
            <a:r>
              <a:rPr lang="en-IN" sz="2000" dirty="0"/>
              <a:t>	</a:t>
            </a:r>
            <a:r>
              <a:rPr lang="en-IN" sz="2000" dirty="0" smtClean="0"/>
              <a:t>{1, 2, 3, 4, 5, 6, 7, 8}</a:t>
            </a:r>
            <a:endParaRPr lang="en-IN" sz="2000" dirty="0"/>
          </a:p>
        </p:txBody>
      </p:sp>
      <p:sp>
        <p:nvSpPr>
          <p:cNvPr id="4" name="TextBox 3"/>
          <p:cNvSpPr txBox="1"/>
          <p:nvPr/>
        </p:nvSpPr>
        <p:spPr>
          <a:xfrm>
            <a:off x="5673011" y="1744823"/>
            <a:ext cx="5486401" cy="4247317"/>
          </a:xfrm>
          <a:prstGeom prst="rect">
            <a:avLst/>
          </a:prstGeom>
          <a:noFill/>
        </p:spPr>
        <p:txBody>
          <a:bodyPr wrap="square" rtlCol="0">
            <a:spAutoFit/>
          </a:bodyPr>
          <a:lstStyle/>
          <a:p>
            <a:pPr>
              <a:lnSpc>
                <a:spcPct val="150000"/>
              </a:lnSpc>
            </a:pPr>
            <a:r>
              <a:rPr lang="en-IN" sz="2000" dirty="0" smtClean="0"/>
              <a:t>s2 = {2,4,6,8,10}</a:t>
            </a:r>
          </a:p>
          <a:p>
            <a:pPr>
              <a:lnSpc>
                <a:spcPct val="150000"/>
              </a:lnSpc>
            </a:pPr>
            <a:r>
              <a:rPr lang="en-IN" sz="2000" dirty="0" smtClean="0"/>
              <a:t>s1 = {5,6,7,8}</a:t>
            </a:r>
          </a:p>
          <a:p>
            <a:pPr>
              <a:lnSpc>
                <a:spcPct val="150000"/>
              </a:lnSpc>
            </a:pPr>
            <a:r>
              <a:rPr lang="en-IN" sz="2000" dirty="0" smtClean="0"/>
              <a:t>s1.union(s2)</a:t>
            </a:r>
          </a:p>
          <a:p>
            <a:pPr>
              <a:lnSpc>
                <a:spcPct val="150000"/>
              </a:lnSpc>
            </a:pPr>
            <a:r>
              <a:rPr lang="en-IN" sz="2000" dirty="0" smtClean="0"/>
              <a:t>{2,4,5,6,7,8,10}</a:t>
            </a:r>
          </a:p>
          <a:p>
            <a:pPr>
              <a:lnSpc>
                <a:spcPct val="150000"/>
              </a:lnSpc>
            </a:pPr>
            <a:endParaRPr lang="en-IN" sz="2000" dirty="0"/>
          </a:p>
          <a:p>
            <a:pPr>
              <a:lnSpc>
                <a:spcPct val="150000"/>
              </a:lnSpc>
            </a:pPr>
            <a:r>
              <a:rPr lang="en-IN" sz="2000" dirty="0" err="1" smtClean="0"/>
              <a:t>st</a:t>
            </a:r>
            <a:r>
              <a:rPr lang="en-IN" sz="2000" dirty="0" smtClean="0"/>
              <a:t> = {‘hello’, ‘python’, ‘world’}</a:t>
            </a:r>
          </a:p>
          <a:p>
            <a:pPr>
              <a:lnSpc>
                <a:spcPct val="150000"/>
              </a:lnSpc>
            </a:pPr>
            <a:r>
              <a:rPr lang="en-IN" sz="2000" dirty="0" smtClean="0"/>
              <a:t>st1 = {‘program’, ‘Python’, ‘world’}</a:t>
            </a:r>
          </a:p>
          <a:p>
            <a:pPr>
              <a:lnSpc>
                <a:spcPct val="150000"/>
              </a:lnSpc>
            </a:pPr>
            <a:r>
              <a:rPr lang="en-IN" sz="2000" dirty="0" err="1" smtClean="0"/>
              <a:t>st.union</a:t>
            </a:r>
            <a:r>
              <a:rPr lang="en-IN" sz="2000" dirty="0" smtClean="0"/>
              <a:t>(st1)</a:t>
            </a:r>
          </a:p>
          <a:p>
            <a:pPr>
              <a:lnSpc>
                <a:spcPct val="150000"/>
              </a:lnSpc>
            </a:pPr>
            <a:r>
              <a:rPr lang="en-IN" sz="2000" dirty="0" smtClean="0"/>
              <a:t>{‘world’, ‘hello’, ‘Python’, ‘python’, ‘program’}</a:t>
            </a:r>
            <a:endParaRPr lang="en-IN" sz="2000" dirty="0"/>
          </a:p>
        </p:txBody>
      </p:sp>
    </p:spTree>
    <p:extLst>
      <p:ext uri="{BB962C8B-B14F-4D97-AF65-F5344CB8AC3E}">
        <p14:creationId xmlns:p14="http://schemas.microsoft.com/office/powerpoint/2010/main" val="111039717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10548"/>
            <a:ext cx="11274612" cy="6447452"/>
          </a:xfrm>
        </p:spPr>
        <p:txBody>
          <a:bodyPr>
            <a:normAutofit/>
          </a:bodyPr>
          <a:lstStyle/>
          <a:p>
            <a:pPr marL="0" indent="0">
              <a:buNone/>
            </a:pPr>
            <a:r>
              <a:rPr lang="en-IN" b="1" dirty="0" smtClean="0"/>
              <a:t>INTERSECTON():</a:t>
            </a:r>
          </a:p>
          <a:p>
            <a:r>
              <a:rPr lang="en-IN" sz="2000" dirty="0" smtClean="0"/>
              <a:t>It returns a set that contains the similarity between two or more sets</a:t>
            </a:r>
          </a:p>
          <a:p>
            <a:r>
              <a:rPr lang="en-IN" sz="2000" dirty="0" smtClean="0"/>
              <a:t>Syntax: </a:t>
            </a:r>
            <a:r>
              <a:rPr lang="en-IN" sz="2000" b="1" dirty="0" smtClean="0"/>
              <a:t>set1.intersection(set2)</a:t>
            </a:r>
          </a:p>
          <a:p>
            <a:pPr marL="0" indent="0">
              <a:buNone/>
            </a:pPr>
            <a:r>
              <a:rPr lang="en-IN" sz="2000" dirty="0"/>
              <a:t>	</a:t>
            </a:r>
            <a:r>
              <a:rPr lang="en-IN" sz="2000" dirty="0" smtClean="0"/>
              <a:t>s = {1,2,3,4,5}</a:t>
            </a:r>
          </a:p>
          <a:p>
            <a:pPr marL="0" indent="0">
              <a:buNone/>
            </a:pPr>
            <a:r>
              <a:rPr lang="en-IN" sz="2000" dirty="0"/>
              <a:t>	</a:t>
            </a:r>
            <a:r>
              <a:rPr lang="en-IN" sz="2000" dirty="0" smtClean="0"/>
              <a:t>s1 = {1,3,5,7}</a:t>
            </a:r>
          </a:p>
          <a:p>
            <a:pPr marL="0" indent="0">
              <a:buNone/>
            </a:pPr>
            <a:r>
              <a:rPr lang="en-IN" sz="2000" dirty="0"/>
              <a:t>	</a:t>
            </a:r>
            <a:r>
              <a:rPr lang="en-IN" sz="2000" dirty="0" err="1" smtClean="0"/>
              <a:t>s.intersection</a:t>
            </a:r>
            <a:r>
              <a:rPr lang="en-IN" sz="2000" dirty="0" smtClean="0"/>
              <a:t>(s1)</a:t>
            </a:r>
          </a:p>
          <a:p>
            <a:pPr marL="0" indent="0">
              <a:buNone/>
            </a:pPr>
            <a:r>
              <a:rPr lang="en-IN" sz="2000" dirty="0"/>
              <a:t>	</a:t>
            </a:r>
            <a:r>
              <a:rPr lang="en-IN" sz="2000" dirty="0" smtClean="0"/>
              <a:t>{1,3,5</a:t>
            </a:r>
            <a:r>
              <a:rPr lang="en-IN" sz="2400" dirty="0" smtClean="0"/>
              <a:t>}</a:t>
            </a:r>
          </a:p>
          <a:p>
            <a:pPr marL="0" indent="0">
              <a:buNone/>
            </a:pPr>
            <a:endParaRPr lang="en-IN" sz="2400" dirty="0"/>
          </a:p>
          <a:p>
            <a:pPr marL="0" indent="0">
              <a:buNone/>
            </a:pPr>
            <a:r>
              <a:rPr lang="en-IN" sz="2000" dirty="0" smtClean="0"/>
              <a:t>	</a:t>
            </a:r>
            <a:r>
              <a:rPr lang="en-IN" sz="2000" dirty="0" err="1" smtClean="0"/>
              <a:t>st</a:t>
            </a:r>
            <a:r>
              <a:rPr lang="en-IN" sz="2000" dirty="0" smtClean="0"/>
              <a:t> = {‘hello’, ‘python’, ‘world’}</a:t>
            </a:r>
          </a:p>
          <a:p>
            <a:pPr marL="0" indent="0">
              <a:buNone/>
            </a:pPr>
            <a:r>
              <a:rPr lang="en-IN" sz="2000" dirty="0"/>
              <a:t>	</a:t>
            </a:r>
            <a:r>
              <a:rPr lang="en-IN" sz="2000" dirty="0" smtClean="0"/>
              <a:t>st1 = {‘program’, ‘Python’, ‘world’}</a:t>
            </a:r>
          </a:p>
          <a:p>
            <a:pPr marL="0" indent="0">
              <a:buNone/>
            </a:pPr>
            <a:r>
              <a:rPr lang="en-IN" sz="2000" dirty="0"/>
              <a:t>	</a:t>
            </a:r>
            <a:r>
              <a:rPr lang="en-IN" sz="2000" dirty="0" err="1" smtClean="0"/>
              <a:t>st.intersection</a:t>
            </a:r>
            <a:r>
              <a:rPr lang="en-IN" sz="2000" dirty="0" smtClean="0"/>
              <a:t>(st1)</a:t>
            </a:r>
          </a:p>
          <a:p>
            <a:pPr marL="0" indent="0">
              <a:buNone/>
            </a:pPr>
            <a:r>
              <a:rPr lang="en-IN" sz="2000" dirty="0"/>
              <a:t>	</a:t>
            </a:r>
            <a:r>
              <a:rPr lang="en-IN" sz="2000" dirty="0" smtClean="0"/>
              <a:t>{‘world’}</a:t>
            </a:r>
          </a:p>
          <a:p>
            <a:endParaRPr lang="en-IN" sz="2000" dirty="0"/>
          </a:p>
        </p:txBody>
      </p:sp>
      <p:sp>
        <p:nvSpPr>
          <p:cNvPr id="4" name="TextBox 3"/>
          <p:cNvSpPr txBox="1"/>
          <p:nvPr/>
        </p:nvSpPr>
        <p:spPr>
          <a:xfrm>
            <a:off x="5617029" y="1940768"/>
            <a:ext cx="5915608" cy="1749197"/>
          </a:xfrm>
          <a:prstGeom prst="rect">
            <a:avLst/>
          </a:prstGeom>
          <a:noFill/>
        </p:spPr>
        <p:txBody>
          <a:bodyPr wrap="square" rtlCol="0">
            <a:spAutoFit/>
          </a:bodyPr>
          <a:lstStyle/>
          <a:p>
            <a:pPr>
              <a:lnSpc>
                <a:spcPct val="150000"/>
              </a:lnSpc>
            </a:pPr>
            <a:r>
              <a:rPr lang="en-IN" dirty="0" smtClean="0"/>
              <a:t>	</a:t>
            </a:r>
            <a:r>
              <a:rPr lang="en-IN" sz="2000" dirty="0" smtClean="0"/>
              <a:t>s = {(1,2,3), (4,5,6)}</a:t>
            </a:r>
          </a:p>
          <a:p>
            <a:pPr>
              <a:lnSpc>
                <a:spcPct val="150000"/>
              </a:lnSpc>
            </a:pPr>
            <a:r>
              <a:rPr lang="en-IN" dirty="0" smtClean="0"/>
              <a:t>	s1 = {(3,2,1), (4,5,6)}</a:t>
            </a:r>
          </a:p>
          <a:p>
            <a:pPr>
              <a:lnSpc>
                <a:spcPct val="150000"/>
              </a:lnSpc>
            </a:pPr>
            <a:r>
              <a:rPr lang="en-IN" dirty="0"/>
              <a:t>	</a:t>
            </a:r>
            <a:r>
              <a:rPr lang="en-IN" dirty="0" err="1" smtClean="0"/>
              <a:t>s.intersection</a:t>
            </a:r>
            <a:r>
              <a:rPr lang="en-IN" dirty="0" smtClean="0"/>
              <a:t>(s1)</a:t>
            </a:r>
          </a:p>
          <a:p>
            <a:pPr>
              <a:lnSpc>
                <a:spcPct val="150000"/>
              </a:lnSpc>
            </a:pPr>
            <a:r>
              <a:rPr lang="en-IN" dirty="0"/>
              <a:t>	</a:t>
            </a:r>
            <a:r>
              <a:rPr lang="en-IN" dirty="0" smtClean="0"/>
              <a:t>{(4,5,6)}</a:t>
            </a:r>
            <a:endParaRPr lang="en-IN" dirty="0"/>
          </a:p>
        </p:txBody>
      </p:sp>
    </p:spTree>
    <p:extLst>
      <p:ext uri="{BB962C8B-B14F-4D97-AF65-F5344CB8AC3E}">
        <p14:creationId xmlns:p14="http://schemas.microsoft.com/office/powerpoint/2010/main" val="68187077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57200"/>
            <a:ext cx="11274612" cy="5688013"/>
          </a:xfrm>
        </p:spPr>
        <p:txBody>
          <a:bodyPr/>
          <a:lstStyle/>
          <a:p>
            <a:pPr marL="0" indent="0">
              <a:buNone/>
            </a:pPr>
            <a:r>
              <a:rPr lang="en-IN" b="1" dirty="0" smtClean="0"/>
              <a:t>DIFFERENCE():</a:t>
            </a:r>
          </a:p>
          <a:p>
            <a:r>
              <a:rPr lang="en-IN" sz="2000" dirty="0" smtClean="0"/>
              <a:t>It returns a set containing the difference between two or more sets</a:t>
            </a:r>
          </a:p>
          <a:p>
            <a:r>
              <a:rPr lang="en-IN" sz="2000" dirty="0" smtClean="0"/>
              <a:t>The returned set contains items/elements that exist only in base set</a:t>
            </a:r>
          </a:p>
          <a:p>
            <a:r>
              <a:rPr lang="en-IN" sz="2000" b="1" dirty="0" smtClean="0"/>
              <a:t>Base set:</a:t>
            </a:r>
            <a:r>
              <a:rPr lang="en-IN" sz="2000" dirty="0" smtClean="0"/>
              <a:t> The first set which we write before applying function</a:t>
            </a:r>
          </a:p>
          <a:p>
            <a:r>
              <a:rPr lang="en-IN" sz="2000" b="1" dirty="0" smtClean="0"/>
              <a:t>Reference set: </a:t>
            </a:r>
            <a:r>
              <a:rPr lang="en-IN" sz="2000" dirty="0" smtClean="0"/>
              <a:t>The set which is written inside the braises</a:t>
            </a:r>
          </a:p>
          <a:p>
            <a:pPr marL="0" indent="0">
              <a:buNone/>
            </a:pPr>
            <a:r>
              <a:rPr lang="en-IN" sz="2000" dirty="0" smtClean="0"/>
              <a:t> 	s = {2,4,6,8,10}</a:t>
            </a:r>
          </a:p>
          <a:p>
            <a:pPr marL="0" indent="0">
              <a:buNone/>
            </a:pPr>
            <a:r>
              <a:rPr lang="en-IN" sz="2000" b="1" dirty="0"/>
              <a:t>	</a:t>
            </a:r>
            <a:r>
              <a:rPr lang="en-IN" sz="2000" dirty="0" smtClean="0"/>
              <a:t>s1 = {3,6,9,12}</a:t>
            </a:r>
          </a:p>
          <a:p>
            <a:pPr marL="0" indent="0">
              <a:buNone/>
            </a:pPr>
            <a:r>
              <a:rPr lang="en-IN" sz="2000" b="1" dirty="0"/>
              <a:t>	</a:t>
            </a:r>
            <a:r>
              <a:rPr lang="en-IN" sz="2000" dirty="0" err="1" smtClean="0"/>
              <a:t>s.difference</a:t>
            </a:r>
            <a:r>
              <a:rPr lang="en-IN" sz="2000" dirty="0" smtClean="0"/>
              <a:t>(s1)</a:t>
            </a:r>
          </a:p>
          <a:p>
            <a:pPr marL="0" indent="0">
              <a:buNone/>
            </a:pPr>
            <a:r>
              <a:rPr lang="en-IN" sz="2000" b="1" dirty="0"/>
              <a:t>	</a:t>
            </a:r>
            <a:r>
              <a:rPr lang="en-IN" sz="2000" dirty="0" smtClean="0"/>
              <a:t>{8,2,10,4}</a:t>
            </a:r>
          </a:p>
          <a:p>
            <a:pPr marL="0" indent="0">
              <a:buNone/>
            </a:pPr>
            <a:r>
              <a:rPr lang="en-IN" sz="2000" dirty="0" smtClean="0"/>
              <a:t>	s1.difference(s)</a:t>
            </a:r>
          </a:p>
          <a:p>
            <a:pPr marL="0" indent="0">
              <a:buNone/>
            </a:pPr>
            <a:r>
              <a:rPr lang="en-IN" sz="2000" dirty="0"/>
              <a:t>	</a:t>
            </a:r>
            <a:r>
              <a:rPr lang="en-IN" sz="2000" dirty="0" smtClean="0"/>
              <a:t>{9,3,12}</a:t>
            </a:r>
            <a:endParaRPr lang="en-IN" sz="2000" dirty="0"/>
          </a:p>
        </p:txBody>
      </p:sp>
      <p:sp>
        <p:nvSpPr>
          <p:cNvPr id="4" name="TextBox 3"/>
          <p:cNvSpPr txBox="1"/>
          <p:nvPr/>
        </p:nvSpPr>
        <p:spPr>
          <a:xfrm>
            <a:off x="4254759" y="2920484"/>
            <a:ext cx="6885992" cy="2585323"/>
          </a:xfrm>
          <a:prstGeom prst="rect">
            <a:avLst/>
          </a:prstGeom>
          <a:noFill/>
        </p:spPr>
        <p:txBody>
          <a:bodyPr wrap="square" rtlCol="0">
            <a:spAutoFit/>
          </a:bodyPr>
          <a:lstStyle/>
          <a:p>
            <a:pPr>
              <a:lnSpc>
                <a:spcPct val="150000"/>
              </a:lnSpc>
            </a:pPr>
            <a:r>
              <a:rPr lang="en-IN" dirty="0" smtClean="0"/>
              <a:t>	s = {‘hello’, 45, 10.35, (1, 2, 3), 3+4j}</a:t>
            </a:r>
          </a:p>
          <a:p>
            <a:pPr>
              <a:lnSpc>
                <a:spcPct val="150000"/>
              </a:lnSpc>
            </a:pPr>
            <a:r>
              <a:rPr lang="en-IN" dirty="0"/>
              <a:t>	</a:t>
            </a:r>
            <a:r>
              <a:rPr lang="en-IN" dirty="0" smtClean="0"/>
              <a:t>s1 = {(3, 2, 1), 65, ‘hello’, ‘10.35’}</a:t>
            </a:r>
          </a:p>
          <a:p>
            <a:pPr>
              <a:lnSpc>
                <a:spcPct val="150000"/>
              </a:lnSpc>
            </a:pPr>
            <a:r>
              <a:rPr lang="en-IN" dirty="0"/>
              <a:t>	</a:t>
            </a:r>
            <a:r>
              <a:rPr lang="en-IN" dirty="0" err="1" smtClean="0"/>
              <a:t>s.difference</a:t>
            </a:r>
            <a:r>
              <a:rPr lang="en-IN" dirty="0" smtClean="0"/>
              <a:t>(s1)</a:t>
            </a:r>
          </a:p>
          <a:p>
            <a:pPr>
              <a:lnSpc>
                <a:spcPct val="150000"/>
              </a:lnSpc>
            </a:pPr>
            <a:r>
              <a:rPr lang="en-IN" dirty="0"/>
              <a:t>	</a:t>
            </a:r>
            <a:r>
              <a:rPr lang="en-IN" dirty="0" smtClean="0"/>
              <a:t>{10.35, (1, 2, 3), 45, (3+4j)}</a:t>
            </a:r>
          </a:p>
          <a:p>
            <a:pPr>
              <a:lnSpc>
                <a:spcPct val="150000"/>
              </a:lnSpc>
            </a:pPr>
            <a:r>
              <a:rPr lang="en-IN" dirty="0" smtClean="0"/>
              <a:t>	s1.difference(s)</a:t>
            </a:r>
          </a:p>
          <a:p>
            <a:pPr>
              <a:lnSpc>
                <a:spcPct val="150000"/>
              </a:lnSpc>
            </a:pPr>
            <a:r>
              <a:rPr lang="en-IN" dirty="0"/>
              <a:t>	</a:t>
            </a:r>
            <a:r>
              <a:rPr lang="en-IN" dirty="0" smtClean="0"/>
              <a:t>{‘10.35’, 65, (3, 2, 1)}</a:t>
            </a:r>
            <a:r>
              <a:rPr lang="en-IN" dirty="0"/>
              <a:t>	</a:t>
            </a:r>
          </a:p>
        </p:txBody>
      </p:sp>
    </p:spTree>
    <p:extLst>
      <p:ext uri="{BB962C8B-B14F-4D97-AF65-F5344CB8AC3E}">
        <p14:creationId xmlns:p14="http://schemas.microsoft.com/office/powerpoint/2010/main" val="277427403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66532"/>
            <a:ext cx="11274612" cy="5678682"/>
          </a:xfrm>
        </p:spPr>
        <p:txBody>
          <a:bodyPr/>
          <a:lstStyle/>
          <a:p>
            <a:pPr marL="0" indent="0">
              <a:buNone/>
            </a:pPr>
            <a:r>
              <a:rPr lang="en-IN" b="1" dirty="0" smtClean="0"/>
              <a:t>SYMMETRIC_DIFFERENCE():</a:t>
            </a:r>
          </a:p>
          <a:p>
            <a:r>
              <a:rPr lang="en-IN" sz="2000" dirty="0" smtClean="0"/>
              <a:t>It returns a set that contains all the items which are not common among all the sets</a:t>
            </a:r>
          </a:p>
          <a:p>
            <a:pPr marL="0" indent="0">
              <a:buNone/>
            </a:pPr>
            <a:r>
              <a:rPr lang="en-IN" sz="2000" dirty="0" smtClean="0"/>
              <a:t>	a = {1, 2, 3, 4}</a:t>
            </a:r>
          </a:p>
          <a:p>
            <a:pPr marL="0" indent="0">
              <a:buNone/>
            </a:pPr>
            <a:r>
              <a:rPr lang="en-IN" sz="2000" dirty="0"/>
              <a:t>	</a:t>
            </a:r>
            <a:r>
              <a:rPr lang="en-IN" sz="2000" dirty="0" smtClean="0"/>
              <a:t>b = {3, 6, 9, 10}</a:t>
            </a:r>
          </a:p>
          <a:p>
            <a:pPr marL="0" indent="0">
              <a:buNone/>
            </a:pPr>
            <a:r>
              <a:rPr lang="en-IN" sz="2000" dirty="0"/>
              <a:t>	</a:t>
            </a:r>
            <a:r>
              <a:rPr lang="en-IN" sz="2000" dirty="0" err="1" smtClean="0"/>
              <a:t>a.symmetric_difference</a:t>
            </a:r>
            <a:r>
              <a:rPr lang="en-IN" sz="2000" dirty="0" smtClean="0"/>
              <a:t>(b)</a:t>
            </a:r>
          </a:p>
          <a:p>
            <a:pPr marL="0" indent="0">
              <a:buNone/>
            </a:pPr>
            <a:r>
              <a:rPr lang="en-IN" sz="2000" dirty="0"/>
              <a:t>	</a:t>
            </a:r>
            <a:r>
              <a:rPr lang="en-IN" sz="2000" dirty="0" smtClean="0"/>
              <a:t>{1, 2, 4, 6, 9, 10}</a:t>
            </a:r>
          </a:p>
          <a:p>
            <a:pPr marL="0" indent="0">
              <a:buNone/>
            </a:pPr>
            <a:endParaRPr lang="en-IN" sz="2000" dirty="0"/>
          </a:p>
          <a:p>
            <a:pPr marL="0" indent="0">
              <a:buNone/>
            </a:pPr>
            <a:r>
              <a:rPr lang="en-IN" sz="2000" dirty="0" smtClean="0"/>
              <a:t>	s = {‘</a:t>
            </a:r>
            <a:r>
              <a:rPr lang="en-IN" sz="2000" dirty="0" err="1" smtClean="0"/>
              <a:t>google</a:t>
            </a:r>
            <a:r>
              <a:rPr lang="en-IN" sz="2000" dirty="0" smtClean="0"/>
              <a:t>’, ‘</a:t>
            </a:r>
            <a:r>
              <a:rPr lang="en-IN" sz="2000" dirty="0" err="1" smtClean="0"/>
              <a:t>gmail</a:t>
            </a:r>
            <a:r>
              <a:rPr lang="en-IN" sz="2000" dirty="0" smtClean="0"/>
              <a:t>’, ‘yahoo’}</a:t>
            </a:r>
          </a:p>
          <a:p>
            <a:pPr marL="0" indent="0">
              <a:buNone/>
            </a:pPr>
            <a:r>
              <a:rPr lang="en-IN" sz="2000" dirty="0"/>
              <a:t>	</a:t>
            </a:r>
            <a:r>
              <a:rPr lang="en-IN" sz="2000" dirty="0" smtClean="0"/>
              <a:t>s1 = {‘</a:t>
            </a:r>
            <a:r>
              <a:rPr lang="en-IN" sz="2000" dirty="0" err="1" smtClean="0"/>
              <a:t>fb</a:t>
            </a:r>
            <a:r>
              <a:rPr lang="en-IN" sz="2000" dirty="0" smtClean="0"/>
              <a:t>’, ‘</a:t>
            </a:r>
            <a:r>
              <a:rPr lang="en-IN" sz="2000" dirty="0" err="1" smtClean="0"/>
              <a:t>googel</a:t>
            </a:r>
            <a:r>
              <a:rPr lang="en-IN" sz="2000" dirty="0" smtClean="0"/>
              <a:t>’, ‘</a:t>
            </a:r>
            <a:r>
              <a:rPr lang="en-IN" sz="2000" dirty="0" err="1" smtClean="0"/>
              <a:t>gmail</a:t>
            </a:r>
            <a:r>
              <a:rPr lang="en-IN" sz="2000" dirty="0" smtClean="0"/>
              <a:t>’, ‘yahoo’}</a:t>
            </a:r>
          </a:p>
          <a:p>
            <a:pPr marL="0" indent="0">
              <a:buNone/>
            </a:pPr>
            <a:r>
              <a:rPr lang="en-IN" sz="2000" dirty="0"/>
              <a:t>	</a:t>
            </a:r>
            <a:r>
              <a:rPr lang="en-IN" sz="2000" dirty="0" err="1" smtClean="0"/>
              <a:t>s.symmetric_difference</a:t>
            </a:r>
            <a:r>
              <a:rPr lang="en-IN" sz="2000" dirty="0" smtClean="0"/>
              <a:t>(s1)</a:t>
            </a:r>
          </a:p>
          <a:p>
            <a:pPr marL="0" indent="0">
              <a:buNone/>
            </a:pPr>
            <a:r>
              <a:rPr lang="en-IN" sz="2000" dirty="0"/>
              <a:t>	</a:t>
            </a:r>
            <a:r>
              <a:rPr lang="en-IN" sz="2000" dirty="0" smtClean="0"/>
              <a:t>{‘</a:t>
            </a:r>
            <a:r>
              <a:rPr lang="en-IN" sz="2000" dirty="0" err="1" smtClean="0"/>
              <a:t>googel</a:t>
            </a:r>
            <a:r>
              <a:rPr lang="en-IN" sz="2000" dirty="0" smtClean="0"/>
              <a:t>’, ‘</a:t>
            </a:r>
            <a:r>
              <a:rPr lang="en-IN" sz="2000" dirty="0" err="1" smtClean="0"/>
              <a:t>google</a:t>
            </a:r>
            <a:r>
              <a:rPr lang="en-IN" sz="2000" dirty="0" smtClean="0"/>
              <a:t>’, ‘</a:t>
            </a:r>
            <a:r>
              <a:rPr lang="en-IN" sz="2000" dirty="0" err="1" smtClean="0"/>
              <a:t>fb</a:t>
            </a:r>
            <a:r>
              <a:rPr lang="en-IN" sz="2000" dirty="0" smtClean="0"/>
              <a:t>’}</a:t>
            </a:r>
            <a:endParaRPr lang="en-IN" sz="2000" dirty="0"/>
          </a:p>
        </p:txBody>
      </p:sp>
    </p:spTree>
    <p:extLst>
      <p:ext uri="{BB962C8B-B14F-4D97-AF65-F5344CB8AC3E}">
        <p14:creationId xmlns:p14="http://schemas.microsoft.com/office/powerpoint/2010/main" val="385200068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0895106" cy="5857758"/>
          </a:xfrm>
        </p:spPr>
        <p:txBody>
          <a:bodyPr>
            <a:normAutofit/>
          </a:bodyPr>
          <a:lstStyle/>
          <a:p>
            <a:pPr algn="ctr"/>
            <a:r>
              <a:rPr lang="en-IN" sz="3200" b="1" i="1" dirty="0"/>
              <a:t>Presentation </a:t>
            </a:r>
            <a:r>
              <a:rPr lang="en-IN" sz="3200" b="1" i="1" dirty="0" smtClean="0"/>
              <a:t>19</a:t>
            </a:r>
            <a:r>
              <a:rPr lang="en-IN" sz="3600" b="1" i="1" dirty="0" smtClean="0"/>
              <a:t/>
            </a:r>
            <a:br>
              <a:rPr lang="en-IN" sz="3600" b="1" i="1" dirty="0" smtClean="0"/>
            </a:br>
            <a:r>
              <a:rPr lang="en-IN" sz="3600" b="1" i="1" dirty="0"/>
              <a:t/>
            </a:r>
            <a:br>
              <a:rPr lang="en-IN" sz="3600" b="1" i="1" dirty="0"/>
            </a:br>
            <a:r>
              <a:rPr lang="en-IN" sz="2800" b="1" dirty="0" smtClean="0"/>
              <a:t>Set methods:</a:t>
            </a:r>
            <a:r>
              <a:rPr lang="en-IN" sz="2800" b="1" dirty="0"/>
              <a:t> </a:t>
            </a:r>
            <a:r>
              <a:rPr lang="en-IN" sz="2800" dirty="0" err="1" smtClean="0"/>
              <a:t>intersection_update</a:t>
            </a:r>
            <a:r>
              <a:rPr lang="en-IN" sz="2800" dirty="0" smtClean="0"/>
              <a:t>(), </a:t>
            </a:r>
            <a:r>
              <a:rPr lang="en-IN" sz="2800" dirty="0" err="1" smtClean="0"/>
              <a:t>Difference_update</a:t>
            </a:r>
            <a:r>
              <a:rPr lang="en-IN" sz="2800" dirty="0" smtClean="0"/>
              <a:t>(),</a:t>
            </a:r>
            <a:br>
              <a:rPr lang="en-IN" sz="2800" dirty="0" smtClean="0"/>
            </a:br>
            <a:r>
              <a:rPr lang="en-IN" sz="2800" dirty="0" err="1" smtClean="0"/>
              <a:t>symmetric_difference_update</a:t>
            </a:r>
            <a:r>
              <a:rPr lang="en-IN" sz="2800" dirty="0" smtClean="0"/>
              <a:t>()</a:t>
            </a:r>
            <a:br>
              <a:rPr lang="en-IN" sz="2800" dirty="0" smtClean="0"/>
            </a:br>
            <a:r>
              <a:rPr lang="en-US" sz="2800" b="1" dirty="0"/>
              <a:t>Adding: </a:t>
            </a:r>
            <a:r>
              <a:rPr lang="en-US" sz="2800" dirty="0"/>
              <a:t>Add(), Update</a:t>
            </a:r>
            <a:r>
              <a:rPr lang="en-US" sz="2800" dirty="0" smtClean="0"/>
              <a:t>()</a:t>
            </a:r>
            <a:r>
              <a:rPr lang="en-US" sz="2800" b="1" dirty="0" smtClean="0"/>
              <a:t/>
            </a:r>
            <a:br>
              <a:rPr lang="en-US" sz="2800" b="1" dirty="0" smtClean="0"/>
            </a:br>
            <a:r>
              <a:rPr lang="en-US" sz="2800" b="1" dirty="0" smtClean="0"/>
              <a:t>Removing</a:t>
            </a:r>
            <a:r>
              <a:rPr lang="en-US" sz="2800" b="1" dirty="0"/>
              <a:t>: </a:t>
            </a:r>
            <a:r>
              <a:rPr lang="en-US" sz="2800" dirty="0"/>
              <a:t>Remove(), Discard(), Pop()</a:t>
            </a:r>
            <a:endParaRPr lang="en-IN" sz="2800" cap="small" dirty="0"/>
          </a:p>
        </p:txBody>
      </p:sp>
    </p:spTree>
    <p:extLst>
      <p:ext uri="{BB962C8B-B14F-4D97-AF65-F5344CB8AC3E}">
        <p14:creationId xmlns:p14="http://schemas.microsoft.com/office/powerpoint/2010/main" val="73779793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703" y="-156754"/>
            <a:ext cx="10895106" cy="1325563"/>
          </a:xfrm>
        </p:spPr>
        <p:txBody>
          <a:bodyPr>
            <a:normAutofit/>
          </a:bodyPr>
          <a:lstStyle/>
          <a:p>
            <a:r>
              <a:rPr lang="en-IN" sz="4000" b="1" u="sng" dirty="0" smtClean="0"/>
              <a:t>SET METHODS</a:t>
            </a:r>
            <a:endParaRPr lang="en-IN" sz="4000" b="1" u="sng" dirty="0"/>
          </a:p>
        </p:txBody>
      </p:sp>
      <p:sp>
        <p:nvSpPr>
          <p:cNvPr id="3" name="Content Placeholder 2"/>
          <p:cNvSpPr>
            <a:spLocks noGrp="1"/>
          </p:cNvSpPr>
          <p:nvPr>
            <p:ph idx="1"/>
          </p:nvPr>
        </p:nvSpPr>
        <p:spPr>
          <a:xfrm>
            <a:off x="458694" y="914401"/>
            <a:ext cx="11274612" cy="5943600"/>
          </a:xfrm>
        </p:spPr>
        <p:txBody>
          <a:bodyPr>
            <a:normAutofit/>
          </a:bodyPr>
          <a:lstStyle/>
          <a:p>
            <a:pPr marL="0" indent="0">
              <a:buNone/>
            </a:pPr>
            <a:r>
              <a:rPr lang="en-IN" b="1" dirty="0" err="1" smtClean="0"/>
              <a:t>Intersection_update</a:t>
            </a:r>
            <a:r>
              <a:rPr lang="en-IN" b="1" dirty="0" smtClean="0"/>
              <a:t>()</a:t>
            </a:r>
          </a:p>
          <a:p>
            <a:r>
              <a:rPr lang="en-IN" sz="2000" dirty="0" smtClean="0"/>
              <a:t>It modifies the set by retaining only elements found in both sets</a:t>
            </a:r>
          </a:p>
          <a:p>
            <a:pPr marL="0" indent="0">
              <a:buNone/>
            </a:pPr>
            <a:r>
              <a:rPr lang="en-IN" sz="2000" dirty="0"/>
              <a:t>	</a:t>
            </a:r>
            <a:r>
              <a:rPr lang="en-IN" sz="2000" dirty="0" smtClean="0"/>
              <a:t>s = {2,4,6,8,10}</a:t>
            </a:r>
          </a:p>
          <a:p>
            <a:pPr marL="0" indent="0">
              <a:buNone/>
            </a:pPr>
            <a:r>
              <a:rPr lang="en-IN" sz="2000" dirty="0"/>
              <a:t>	</a:t>
            </a:r>
            <a:r>
              <a:rPr lang="en-IN" sz="2000" dirty="0" smtClean="0"/>
              <a:t>s1 = {3,6,9,12}</a:t>
            </a:r>
          </a:p>
          <a:p>
            <a:pPr marL="0" indent="0">
              <a:buNone/>
            </a:pPr>
            <a:r>
              <a:rPr lang="en-IN" sz="2000" dirty="0"/>
              <a:t>	</a:t>
            </a:r>
            <a:r>
              <a:rPr lang="en-IN" sz="2000" dirty="0" err="1" smtClean="0"/>
              <a:t>s.intersection_update</a:t>
            </a:r>
            <a:r>
              <a:rPr lang="en-IN" sz="2000" dirty="0" smtClean="0"/>
              <a:t>(s1)</a:t>
            </a:r>
          </a:p>
          <a:p>
            <a:pPr marL="0" indent="0">
              <a:buNone/>
            </a:pPr>
            <a:r>
              <a:rPr lang="en-IN" sz="2000" dirty="0"/>
              <a:t>	</a:t>
            </a:r>
            <a:r>
              <a:rPr lang="en-IN" sz="2000" dirty="0" smtClean="0"/>
              <a:t>s</a:t>
            </a:r>
          </a:p>
          <a:p>
            <a:pPr marL="0" indent="0">
              <a:buNone/>
            </a:pPr>
            <a:r>
              <a:rPr lang="en-IN" sz="2000" dirty="0"/>
              <a:t>	</a:t>
            </a:r>
            <a:r>
              <a:rPr lang="en-IN" sz="2000" dirty="0" smtClean="0"/>
              <a:t>{6}</a:t>
            </a:r>
          </a:p>
          <a:p>
            <a:pPr marL="0" indent="0">
              <a:buNone/>
            </a:pPr>
            <a:r>
              <a:rPr lang="en-IN" sz="2000" dirty="0"/>
              <a:t>	</a:t>
            </a:r>
            <a:r>
              <a:rPr lang="en-IN" sz="2000" dirty="0" smtClean="0"/>
              <a:t>s1</a:t>
            </a:r>
          </a:p>
          <a:p>
            <a:pPr marL="0" indent="0">
              <a:buNone/>
            </a:pPr>
            <a:r>
              <a:rPr lang="en-IN" sz="2000" dirty="0"/>
              <a:t>	</a:t>
            </a:r>
            <a:r>
              <a:rPr lang="en-IN" sz="2000" dirty="0" smtClean="0"/>
              <a:t>{9,3,12,6}</a:t>
            </a:r>
          </a:p>
          <a:p>
            <a:pPr marL="0" indent="0">
              <a:buNone/>
            </a:pPr>
            <a:endParaRPr lang="en-IN" sz="2000" dirty="0" smtClean="0"/>
          </a:p>
          <a:p>
            <a:pPr marL="0" indent="0" algn="just">
              <a:buNone/>
            </a:pPr>
            <a:r>
              <a:rPr lang="en-IN" sz="2000" b="1" dirty="0" smtClean="0"/>
              <a:t>NOTE:</a:t>
            </a:r>
            <a:r>
              <a:rPr lang="en-IN" sz="2000" dirty="0" smtClean="0"/>
              <a:t> When we are performing </a:t>
            </a:r>
            <a:r>
              <a:rPr lang="en-IN" sz="2000" dirty="0" err="1" smtClean="0"/>
              <a:t>intersection_update</a:t>
            </a:r>
            <a:r>
              <a:rPr lang="en-IN" sz="2000" dirty="0" smtClean="0"/>
              <a:t>() the base set which we specify it will modify/update with common elements present in the both the sets and the reference set remains same</a:t>
            </a:r>
            <a:endParaRPr lang="en-IN" sz="2000" b="1" dirty="0" smtClean="0"/>
          </a:p>
        </p:txBody>
      </p:sp>
      <p:sp>
        <p:nvSpPr>
          <p:cNvPr id="4" name="TextBox 3"/>
          <p:cNvSpPr txBox="1"/>
          <p:nvPr/>
        </p:nvSpPr>
        <p:spPr>
          <a:xfrm>
            <a:off x="4833256" y="2118047"/>
            <a:ext cx="6792686" cy="3323987"/>
          </a:xfrm>
          <a:prstGeom prst="rect">
            <a:avLst/>
          </a:prstGeom>
          <a:noFill/>
        </p:spPr>
        <p:txBody>
          <a:bodyPr wrap="square" rtlCol="0">
            <a:spAutoFit/>
          </a:bodyPr>
          <a:lstStyle/>
          <a:p>
            <a:pPr>
              <a:lnSpc>
                <a:spcPct val="150000"/>
              </a:lnSpc>
            </a:pPr>
            <a:r>
              <a:rPr lang="en-IN" sz="2000" dirty="0" smtClean="0"/>
              <a:t>	s = {‘</a:t>
            </a:r>
            <a:r>
              <a:rPr lang="en-IN" sz="2000" dirty="0" err="1" smtClean="0"/>
              <a:t>google</a:t>
            </a:r>
            <a:r>
              <a:rPr lang="en-IN" sz="2000" dirty="0" smtClean="0"/>
              <a:t>’, ‘</a:t>
            </a:r>
            <a:r>
              <a:rPr lang="en-IN" sz="2000" dirty="0" err="1" smtClean="0"/>
              <a:t>gmail</a:t>
            </a:r>
            <a:r>
              <a:rPr lang="en-IN" sz="2000" dirty="0" smtClean="0"/>
              <a:t>’, ‘hello’, ‘</a:t>
            </a:r>
            <a:r>
              <a:rPr lang="en-IN" sz="2000" dirty="0" err="1" smtClean="0"/>
              <a:t>whatsapp</a:t>
            </a:r>
            <a:r>
              <a:rPr lang="en-IN" sz="2000" dirty="0" smtClean="0"/>
              <a:t>’, ‘hello’}</a:t>
            </a:r>
          </a:p>
          <a:p>
            <a:pPr>
              <a:lnSpc>
                <a:spcPct val="150000"/>
              </a:lnSpc>
            </a:pPr>
            <a:r>
              <a:rPr lang="en-IN" sz="2000" dirty="0"/>
              <a:t>	</a:t>
            </a:r>
            <a:r>
              <a:rPr lang="en-IN" sz="2000" dirty="0" smtClean="0"/>
              <a:t>s1 = {‘</a:t>
            </a:r>
            <a:r>
              <a:rPr lang="en-IN" sz="2000" dirty="0" err="1" smtClean="0"/>
              <a:t>fb</a:t>
            </a:r>
            <a:r>
              <a:rPr lang="en-IN" sz="2000" dirty="0" smtClean="0"/>
              <a:t>’,’</a:t>
            </a:r>
            <a:r>
              <a:rPr lang="en-IN" sz="2000" dirty="0" err="1" smtClean="0"/>
              <a:t>insta</a:t>
            </a:r>
            <a:r>
              <a:rPr lang="en-IN" sz="2000" dirty="0" smtClean="0"/>
              <a:t>’, ‘</a:t>
            </a:r>
            <a:r>
              <a:rPr lang="en-IN" sz="2000" dirty="0" err="1" smtClean="0"/>
              <a:t>google</a:t>
            </a:r>
            <a:r>
              <a:rPr lang="en-IN" sz="2000" dirty="0" smtClean="0"/>
              <a:t>’, ‘hello’, ‘</a:t>
            </a:r>
            <a:r>
              <a:rPr lang="en-IN" sz="2000" dirty="0" err="1" smtClean="0"/>
              <a:t>netflix</a:t>
            </a:r>
            <a:r>
              <a:rPr lang="en-IN" sz="2000" dirty="0" smtClean="0"/>
              <a:t>’}</a:t>
            </a:r>
          </a:p>
          <a:p>
            <a:pPr>
              <a:lnSpc>
                <a:spcPct val="150000"/>
              </a:lnSpc>
            </a:pPr>
            <a:r>
              <a:rPr lang="en-IN" sz="2000" dirty="0"/>
              <a:t>	</a:t>
            </a:r>
            <a:r>
              <a:rPr lang="en-IN" sz="2000" dirty="0" err="1" smtClean="0"/>
              <a:t>s.intersection_update</a:t>
            </a:r>
            <a:r>
              <a:rPr lang="en-IN" sz="2000" dirty="0" smtClean="0"/>
              <a:t>(s1)</a:t>
            </a:r>
          </a:p>
          <a:p>
            <a:pPr>
              <a:lnSpc>
                <a:spcPct val="150000"/>
              </a:lnSpc>
            </a:pPr>
            <a:r>
              <a:rPr lang="en-IN" sz="2000" dirty="0"/>
              <a:t>	</a:t>
            </a:r>
            <a:r>
              <a:rPr lang="en-IN" sz="2000" dirty="0" smtClean="0"/>
              <a:t>s</a:t>
            </a:r>
          </a:p>
          <a:p>
            <a:pPr>
              <a:lnSpc>
                <a:spcPct val="150000"/>
              </a:lnSpc>
            </a:pPr>
            <a:r>
              <a:rPr lang="en-IN" sz="2000" dirty="0"/>
              <a:t>	</a:t>
            </a:r>
            <a:r>
              <a:rPr lang="en-IN" sz="2000" dirty="0" smtClean="0"/>
              <a:t>{‘</a:t>
            </a:r>
            <a:r>
              <a:rPr lang="en-IN" sz="2000" dirty="0" err="1" smtClean="0"/>
              <a:t>google</a:t>
            </a:r>
            <a:r>
              <a:rPr lang="en-IN" sz="2000" dirty="0" smtClean="0"/>
              <a:t>’, ‘hello’}</a:t>
            </a:r>
          </a:p>
          <a:p>
            <a:pPr>
              <a:lnSpc>
                <a:spcPct val="150000"/>
              </a:lnSpc>
            </a:pPr>
            <a:r>
              <a:rPr lang="en-IN" sz="2000" dirty="0"/>
              <a:t>	</a:t>
            </a:r>
            <a:r>
              <a:rPr lang="en-IN" sz="2000" dirty="0" smtClean="0"/>
              <a:t>s1</a:t>
            </a:r>
          </a:p>
          <a:p>
            <a:pPr>
              <a:lnSpc>
                <a:spcPct val="150000"/>
              </a:lnSpc>
            </a:pPr>
            <a:r>
              <a:rPr lang="en-IN" sz="2000" dirty="0"/>
              <a:t>	</a:t>
            </a:r>
            <a:r>
              <a:rPr lang="en-IN" sz="2000" dirty="0" smtClean="0"/>
              <a:t>{‘</a:t>
            </a:r>
            <a:r>
              <a:rPr lang="en-IN" sz="2000" dirty="0" err="1" smtClean="0"/>
              <a:t>google</a:t>
            </a:r>
            <a:r>
              <a:rPr lang="en-IN" sz="2000" dirty="0" smtClean="0"/>
              <a:t>’, ‘hello’, ‘</a:t>
            </a:r>
            <a:r>
              <a:rPr lang="en-IN" sz="2000" dirty="0" err="1" smtClean="0"/>
              <a:t>insta</a:t>
            </a:r>
            <a:r>
              <a:rPr lang="en-IN" sz="2000" dirty="0" smtClean="0"/>
              <a:t>’, ‘</a:t>
            </a:r>
            <a:r>
              <a:rPr lang="en-IN" sz="2000" dirty="0" err="1" smtClean="0"/>
              <a:t>netflix</a:t>
            </a:r>
            <a:r>
              <a:rPr lang="en-IN" sz="2000" dirty="0" smtClean="0"/>
              <a:t>’, ‘</a:t>
            </a:r>
            <a:r>
              <a:rPr lang="en-IN" sz="2000" dirty="0" err="1" smtClean="0"/>
              <a:t>fb</a:t>
            </a:r>
            <a:r>
              <a:rPr lang="en-IN" sz="2000" dirty="0" smtClean="0"/>
              <a:t>’}</a:t>
            </a:r>
            <a:endParaRPr lang="en-IN" sz="2000" dirty="0"/>
          </a:p>
        </p:txBody>
      </p:sp>
    </p:spTree>
    <p:extLst>
      <p:ext uri="{BB962C8B-B14F-4D97-AF65-F5344CB8AC3E}">
        <p14:creationId xmlns:p14="http://schemas.microsoft.com/office/powerpoint/2010/main" val="4700335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latin typeface="Times New Roman" pitchFamily="18" charset="0"/>
                <a:cs typeface="Times New Roman" pitchFamily="18" charset="0"/>
              </a:rPr>
              <a:t>KEYWORDS</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430702" y="1604217"/>
            <a:ext cx="11274612" cy="4665954"/>
          </a:xfrm>
        </p:spPr>
        <p:txBody>
          <a:bodyPr>
            <a:normAutofit/>
          </a:bodyPr>
          <a:lstStyle/>
          <a:p>
            <a:pPr algn="just">
              <a:lnSpc>
                <a:spcPct val="150000"/>
              </a:lnSpc>
            </a:pPr>
            <a:r>
              <a:rPr lang="en-IN" sz="2000" dirty="0" smtClean="0">
                <a:latin typeface="Times New Roman" pitchFamily="18" charset="0"/>
                <a:cs typeface="Times New Roman" pitchFamily="18" charset="0"/>
              </a:rPr>
              <a:t>It has a special words which are reserved and have special meaning.</a:t>
            </a:r>
          </a:p>
          <a:p>
            <a:pPr algn="just">
              <a:lnSpc>
                <a:spcPct val="150000"/>
              </a:lnSpc>
            </a:pPr>
            <a:r>
              <a:rPr lang="en-IN" sz="2000" dirty="0" smtClean="0">
                <a:latin typeface="Times New Roman" pitchFamily="18" charset="0"/>
                <a:cs typeface="Times New Roman" pitchFamily="18" charset="0"/>
              </a:rPr>
              <a:t>In python keywords are case sensitive.</a:t>
            </a:r>
          </a:p>
          <a:p>
            <a:pPr algn="just">
              <a:lnSpc>
                <a:spcPct val="150000"/>
              </a:lnSpc>
            </a:pPr>
            <a:r>
              <a:rPr lang="en-IN" sz="2000" dirty="0" smtClean="0">
                <a:latin typeface="Times New Roman" pitchFamily="18" charset="0"/>
                <a:cs typeface="Times New Roman" pitchFamily="18" charset="0"/>
              </a:rPr>
              <a:t>As of python 3.10 we have 35 keywords</a:t>
            </a:r>
          </a:p>
          <a:p>
            <a:pPr algn="just">
              <a:lnSpc>
                <a:spcPct val="150000"/>
              </a:lnSpc>
            </a:pPr>
            <a:r>
              <a:rPr lang="en-IN" sz="2000" dirty="0" smtClean="0">
                <a:latin typeface="Times New Roman" pitchFamily="18" charset="0"/>
                <a:cs typeface="Times New Roman" pitchFamily="18" charset="0"/>
              </a:rPr>
              <a:t>If we want to get all the keywords, we use</a:t>
            </a:r>
          </a:p>
          <a:p>
            <a:pPr marL="0" indent="0" algn="just">
              <a:lnSpc>
                <a:spcPct val="150000"/>
              </a:lnSpc>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a:t>
            </a:r>
            <a:r>
              <a:rPr lang="en-IN" sz="2000" b="1" dirty="0" smtClean="0">
                <a:latin typeface="Times New Roman" pitchFamily="18" charset="0"/>
                <a:cs typeface="Times New Roman" pitchFamily="18" charset="0"/>
              </a:rPr>
              <a:t>help(‘keywords’)</a:t>
            </a:r>
          </a:p>
          <a:p>
            <a:pPr marL="0" indent="0" algn="just">
              <a:lnSpc>
                <a:spcPct val="150000"/>
              </a:lnSpc>
              <a:buNone/>
            </a:pPr>
            <a:r>
              <a:rPr lang="en-IN" sz="2000" b="1" dirty="0">
                <a:latin typeface="Times New Roman" pitchFamily="18" charset="0"/>
                <a:cs typeface="Times New Roman" pitchFamily="18" charset="0"/>
              </a:rPr>
              <a:t>	</a:t>
            </a:r>
            <a:r>
              <a:rPr lang="en-IN" sz="2000" b="1" dirty="0" smtClean="0">
                <a:latin typeface="Times New Roman" pitchFamily="18" charset="0"/>
                <a:cs typeface="Times New Roman" pitchFamily="18" charset="0"/>
              </a:rPr>
              <a:t>		or</a:t>
            </a:r>
          </a:p>
          <a:p>
            <a:pPr marL="0" indent="0" algn="just">
              <a:lnSpc>
                <a:spcPct val="150000"/>
              </a:lnSpc>
              <a:buNone/>
            </a:pPr>
            <a:r>
              <a:rPr lang="en-IN" sz="2000" b="1" dirty="0">
                <a:latin typeface="Times New Roman" pitchFamily="18" charset="0"/>
                <a:cs typeface="Times New Roman" pitchFamily="18" charset="0"/>
              </a:rPr>
              <a:t>	</a:t>
            </a:r>
            <a:r>
              <a:rPr lang="en-IN" sz="2000" b="1" dirty="0" smtClean="0">
                <a:latin typeface="Times New Roman" pitchFamily="18" charset="0"/>
                <a:cs typeface="Times New Roman" pitchFamily="18" charset="0"/>
              </a:rPr>
              <a:t>	import keyword</a:t>
            </a:r>
          </a:p>
          <a:p>
            <a:pPr marL="0" indent="0" algn="just">
              <a:lnSpc>
                <a:spcPct val="150000"/>
              </a:lnSpc>
              <a:buNone/>
            </a:pPr>
            <a:r>
              <a:rPr lang="en-IN" sz="2000" b="1" dirty="0">
                <a:latin typeface="Times New Roman" pitchFamily="18" charset="0"/>
                <a:cs typeface="Times New Roman" pitchFamily="18" charset="0"/>
              </a:rPr>
              <a:t>	</a:t>
            </a:r>
            <a:r>
              <a:rPr lang="en-IN" sz="2000" b="1" dirty="0" smtClean="0">
                <a:latin typeface="Times New Roman" pitchFamily="18" charset="0"/>
                <a:cs typeface="Times New Roman" pitchFamily="18" charset="0"/>
              </a:rPr>
              <a:t>	</a:t>
            </a:r>
            <a:r>
              <a:rPr lang="en-IN" sz="2000" b="1" dirty="0" err="1" smtClean="0">
                <a:latin typeface="Times New Roman" pitchFamily="18" charset="0"/>
                <a:cs typeface="Times New Roman" pitchFamily="18" charset="0"/>
              </a:rPr>
              <a:t>keyword.kwlist</a:t>
            </a:r>
            <a:endParaRPr lang="en-IN" sz="20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4858585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032" y="690465"/>
            <a:ext cx="11274612" cy="5688013"/>
          </a:xfrm>
        </p:spPr>
        <p:txBody>
          <a:bodyPr>
            <a:normAutofit/>
          </a:bodyPr>
          <a:lstStyle/>
          <a:p>
            <a:pPr marL="0" indent="0">
              <a:buNone/>
            </a:pPr>
            <a:r>
              <a:rPr lang="en-IN" b="1" dirty="0" err="1" smtClean="0"/>
              <a:t>Difference_update</a:t>
            </a:r>
            <a:r>
              <a:rPr lang="en-IN" b="1" dirty="0" smtClean="0"/>
              <a:t>():</a:t>
            </a:r>
          </a:p>
          <a:p>
            <a:pPr marL="0" indent="0">
              <a:buNone/>
            </a:pPr>
            <a:endParaRPr lang="en-IN" sz="1400" b="1" dirty="0" smtClean="0"/>
          </a:p>
          <a:p>
            <a:r>
              <a:rPr lang="en-IN" sz="2000" dirty="0" smtClean="0"/>
              <a:t>It updates the base set with elements that are present in base set but not in reference set</a:t>
            </a:r>
          </a:p>
          <a:p>
            <a:pPr marL="0" indent="0">
              <a:buNone/>
            </a:pPr>
            <a:r>
              <a:rPr lang="en-IN" sz="2000" dirty="0"/>
              <a:t>	</a:t>
            </a:r>
            <a:r>
              <a:rPr lang="en-IN" sz="2000" dirty="0" smtClean="0"/>
              <a:t>s = {‘</a:t>
            </a:r>
            <a:r>
              <a:rPr lang="en-IN" sz="2000" dirty="0" err="1" smtClean="0"/>
              <a:t>google</a:t>
            </a:r>
            <a:r>
              <a:rPr lang="en-IN" sz="2000" dirty="0" smtClean="0"/>
              <a:t>’, ‘</a:t>
            </a:r>
            <a:r>
              <a:rPr lang="en-IN" sz="2000" dirty="0" err="1" smtClean="0"/>
              <a:t>gmail</a:t>
            </a:r>
            <a:r>
              <a:rPr lang="en-IN" sz="2000" dirty="0" smtClean="0"/>
              <a:t>’, ‘yahoo’}</a:t>
            </a:r>
          </a:p>
          <a:p>
            <a:pPr marL="0" indent="0">
              <a:buNone/>
            </a:pPr>
            <a:r>
              <a:rPr lang="en-IN" sz="2000" dirty="0"/>
              <a:t>	</a:t>
            </a:r>
            <a:r>
              <a:rPr lang="en-IN" sz="2000" dirty="0" smtClean="0"/>
              <a:t>s1 = {‘</a:t>
            </a:r>
            <a:r>
              <a:rPr lang="en-IN" sz="2000" dirty="0" err="1" smtClean="0"/>
              <a:t>fb</a:t>
            </a:r>
            <a:r>
              <a:rPr lang="en-IN" sz="2000" dirty="0" smtClean="0"/>
              <a:t>’, ‘</a:t>
            </a:r>
            <a:r>
              <a:rPr lang="en-IN" sz="2000" dirty="0" err="1" smtClean="0"/>
              <a:t>insta</a:t>
            </a:r>
            <a:r>
              <a:rPr lang="en-IN" sz="2000" dirty="0" smtClean="0"/>
              <a:t>’, ‘</a:t>
            </a:r>
            <a:r>
              <a:rPr lang="en-IN" sz="2000" dirty="0" err="1" smtClean="0"/>
              <a:t>google</a:t>
            </a:r>
            <a:r>
              <a:rPr lang="en-IN" sz="2000" dirty="0" smtClean="0"/>
              <a:t>’}</a:t>
            </a:r>
          </a:p>
          <a:p>
            <a:pPr marL="0" indent="0">
              <a:buNone/>
            </a:pPr>
            <a:r>
              <a:rPr lang="en-IN" sz="2000" dirty="0"/>
              <a:t>	</a:t>
            </a:r>
            <a:r>
              <a:rPr lang="en-IN" sz="2000" dirty="0" err="1" smtClean="0"/>
              <a:t>s.difference_update</a:t>
            </a:r>
            <a:r>
              <a:rPr lang="en-IN" sz="2000" dirty="0" smtClean="0"/>
              <a:t>(s1)</a:t>
            </a:r>
          </a:p>
          <a:p>
            <a:pPr marL="0" indent="0">
              <a:buNone/>
            </a:pPr>
            <a:r>
              <a:rPr lang="en-IN" sz="2000" dirty="0"/>
              <a:t>	s	</a:t>
            </a:r>
            <a:endParaRPr lang="en-IN" sz="2000" dirty="0" smtClean="0"/>
          </a:p>
          <a:p>
            <a:pPr marL="0" indent="0">
              <a:buNone/>
            </a:pPr>
            <a:r>
              <a:rPr lang="en-IN" sz="2000" dirty="0" smtClean="0"/>
              <a:t>	{‘</a:t>
            </a:r>
            <a:r>
              <a:rPr lang="en-IN" sz="2000" dirty="0" err="1" smtClean="0"/>
              <a:t>gmail</a:t>
            </a:r>
            <a:r>
              <a:rPr lang="en-IN" sz="2000" dirty="0" smtClean="0"/>
              <a:t>’, ‘yahoo’}</a:t>
            </a:r>
          </a:p>
          <a:p>
            <a:pPr marL="0" indent="0">
              <a:buNone/>
            </a:pPr>
            <a:r>
              <a:rPr lang="en-IN" sz="2000" dirty="0"/>
              <a:t>	</a:t>
            </a:r>
            <a:r>
              <a:rPr lang="en-IN" sz="2000" dirty="0" smtClean="0"/>
              <a:t>s1</a:t>
            </a:r>
          </a:p>
          <a:p>
            <a:pPr marL="0" indent="0">
              <a:buNone/>
            </a:pPr>
            <a:r>
              <a:rPr lang="en-IN" sz="2000" dirty="0"/>
              <a:t>	</a:t>
            </a:r>
            <a:r>
              <a:rPr lang="en-IN" sz="2000" dirty="0" smtClean="0"/>
              <a:t>{‘</a:t>
            </a:r>
            <a:r>
              <a:rPr lang="en-IN" sz="2000" dirty="0" err="1" smtClean="0"/>
              <a:t>fb</a:t>
            </a:r>
            <a:r>
              <a:rPr lang="en-IN" sz="2000" dirty="0" smtClean="0"/>
              <a:t>’, ‘</a:t>
            </a:r>
            <a:r>
              <a:rPr lang="en-IN" sz="2000" dirty="0" err="1" smtClean="0"/>
              <a:t>google</a:t>
            </a:r>
            <a:r>
              <a:rPr lang="en-IN" sz="2000" dirty="0" smtClean="0"/>
              <a:t>’, ‘</a:t>
            </a:r>
            <a:r>
              <a:rPr lang="en-IN" sz="2000" dirty="0" err="1" smtClean="0"/>
              <a:t>insta</a:t>
            </a:r>
            <a:r>
              <a:rPr lang="en-IN" sz="2000" dirty="0" smtClean="0"/>
              <a:t>’}</a:t>
            </a:r>
          </a:p>
          <a:p>
            <a:pPr marL="0" indent="0">
              <a:buNone/>
            </a:pPr>
            <a:endParaRPr lang="en-IN" sz="2000" b="1" dirty="0" smtClean="0"/>
          </a:p>
        </p:txBody>
      </p:sp>
      <p:sp>
        <p:nvSpPr>
          <p:cNvPr id="4" name="TextBox 3"/>
          <p:cNvSpPr txBox="1"/>
          <p:nvPr/>
        </p:nvSpPr>
        <p:spPr>
          <a:xfrm>
            <a:off x="4749282" y="2146040"/>
            <a:ext cx="7259216" cy="3323987"/>
          </a:xfrm>
          <a:prstGeom prst="rect">
            <a:avLst/>
          </a:prstGeom>
          <a:noFill/>
        </p:spPr>
        <p:txBody>
          <a:bodyPr wrap="square" rtlCol="0">
            <a:spAutoFit/>
          </a:bodyPr>
          <a:lstStyle/>
          <a:p>
            <a:pPr>
              <a:lnSpc>
                <a:spcPct val="150000"/>
              </a:lnSpc>
            </a:pPr>
            <a:r>
              <a:rPr lang="en-IN" dirty="0" smtClean="0"/>
              <a:t>	</a:t>
            </a:r>
            <a:r>
              <a:rPr lang="en-IN" sz="2000" dirty="0" smtClean="0"/>
              <a:t>s = {‘python’, ‘world’, ‘programming’, ‘Programming}</a:t>
            </a:r>
            <a:endParaRPr lang="en-IN" sz="2000" dirty="0"/>
          </a:p>
          <a:p>
            <a:pPr>
              <a:lnSpc>
                <a:spcPct val="150000"/>
              </a:lnSpc>
            </a:pPr>
            <a:r>
              <a:rPr lang="en-IN" sz="2000" dirty="0" smtClean="0"/>
              <a:t>	s1 = {‘234’, ‘World’, ‘programming’, ‘Programming’}</a:t>
            </a:r>
          </a:p>
          <a:p>
            <a:pPr>
              <a:lnSpc>
                <a:spcPct val="150000"/>
              </a:lnSpc>
            </a:pPr>
            <a:r>
              <a:rPr lang="en-IN" sz="2000" dirty="0"/>
              <a:t>	</a:t>
            </a:r>
            <a:r>
              <a:rPr lang="en-IN" sz="2000" dirty="0" err="1" smtClean="0"/>
              <a:t>s.difference_update</a:t>
            </a:r>
            <a:r>
              <a:rPr lang="en-IN" sz="2000" dirty="0" smtClean="0"/>
              <a:t>(s1)</a:t>
            </a:r>
          </a:p>
          <a:p>
            <a:pPr>
              <a:lnSpc>
                <a:spcPct val="150000"/>
              </a:lnSpc>
            </a:pPr>
            <a:r>
              <a:rPr lang="en-IN" sz="2000" dirty="0"/>
              <a:t>	</a:t>
            </a:r>
            <a:r>
              <a:rPr lang="en-IN" sz="2000" dirty="0" smtClean="0"/>
              <a:t>s</a:t>
            </a:r>
          </a:p>
          <a:p>
            <a:pPr>
              <a:lnSpc>
                <a:spcPct val="150000"/>
              </a:lnSpc>
            </a:pPr>
            <a:r>
              <a:rPr lang="en-IN" sz="2000" dirty="0"/>
              <a:t>	</a:t>
            </a:r>
            <a:r>
              <a:rPr lang="en-IN" sz="2000" dirty="0" smtClean="0"/>
              <a:t>{‘python’, ‘world’}</a:t>
            </a:r>
          </a:p>
          <a:p>
            <a:pPr>
              <a:lnSpc>
                <a:spcPct val="150000"/>
              </a:lnSpc>
            </a:pPr>
            <a:r>
              <a:rPr lang="en-IN" sz="2000" dirty="0"/>
              <a:t>	</a:t>
            </a:r>
            <a:r>
              <a:rPr lang="en-IN" sz="2000" dirty="0" smtClean="0"/>
              <a:t>s1</a:t>
            </a:r>
          </a:p>
          <a:p>
            <a:pPr>
              <a:lnSpc>
                <a:spcPct val="150000"/>
              </a:lnSpc>
            </a:pPr>
            <a:r>
              <a:rPr lang="en-IN" sz="2000" dirty="0"/>
              <a:t>	</a:t>
            </a:r>
            <a:r>
              <a:rPr lang="en-IN" sz="2000" dirty="0" smtClean="0"/>
              <a:t>{‘234’, ‘World’, ‘Programming’, ‘programming’}</a:t>
            </a:r>
            <a:endParaRPr lang="en-IN" sz="2000" dirty="0"/>
          </a:p>
        </p:txBody>
      </p:sp>
    </p:spTree>
    <p:extLst>
      <p:ext uri="{BB962C8B-B14F-4D97-AF65-F5344CB8AC3E}">
        <p14:creationId xmlns:p14="http://schemas.microsoft.com/office/powerpoint/2010/main" val="175771335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81489897"/>
              </p:ext>
            </p:extLst>
          </p:nvPr>
        </p:nvGraphicFramePr>
        <p:xfrm>
          <a:off x="617408" y="2118016"/>
          <a:ext cx="11274426" cy="2603592"/>
        </p:xfrm>
        <a:graphic>
          <a:graphicData uri="http://schemas.openxmlformats.org/drawingml/2006/table">
            <a:tbl>
              <a:tblPr firstRow="1" bandRow="1">
                <a:tableStyleId>{5C22544A-7EE6-4342-B048-85BDC9FD1C3A}</a:tableStyleId>
              </a:tblPr>
              <a:tblGrid>
                <a:gridCol w="5637213"/>
                <a:gridCol w="5637213"/>
              </a:tblGrid>
              <a:tr h="522546">
                <a:tc>
                  <a:txBody>
                    <a:bodyPr/>
                    <a:lstStyle/>
                    <a:p>
                      <a:pPr algn="ctr"/>
                      <a:r>
                        <a:rPr lang="en-IN" dirty="0" smtClean="0"/>
                        <a:t>Difference()</a:t>
                      </a:r>
                      <a:endParaRPr lang="en-IN" dirty="0"/>
                    </a:p>
                  </a:txBody>
                  <a:tcPr/>
                </a:tc>
                <a:tc>
                  <a:txBody>
                    <a:bodyPr/>
                    <a:lstStyle/>
                    <a:p>
                      <a:pPr algn="ctr"/>
                      <a:r>
                        <a:rPr lang="en-IN" dirty="0" err="1" smtClean="0"/>
                        <a:t>Difference_update</a:t>
                      </a:r>
                      <a:endParaRPr lang="en-IN" dirty="0"/>
                    </a:p>
                  </a:txBody>
                  <a:tcPr/>
                </a:tc>
              </a:tr>
              <a:tr h="2081046">
                <a:tc>
                  <a:txBody>
                    <a:bodyPr/>
                    <a:lstStyle/>
                    <a:p>
                      <a:pPr marL="285750" indent="-285750">
                        <a:buFont typeface="Arial" pitchFamily="34" charset="0"/>
                        <a:buChar char="•"/>
                      </a:pPr>
                      <a:r>
                        <a:rPr lang="en-IN" dirty="0" smtClean="0"/>
                        <a:t>In difference(),</a:t>
                      </a:r>
                      <a:r>
                        <a:rPr lang="en-IN" baseline="0" dirty="0" smtClean="0"/>
                        <a:t> it removes/eliminates common elements present in both the set and returning the elements of both set</a:t>
                      </a:r>
                    </a:p>
                    <a:p>
                      <a:pPr marL="0" indent="0">
                        <a:buFont typeface="Arial" pitchFamily="34" charset="0"/>
                        <a:buNone/>
                      </a:pPr>
                      <a:endParaRPr lang="en-IN" baseline="0" dirty="0" smtClean="0"/>
                    </a:p>
                    <a:p>
                      <a:pPr marL="285750" indent="-285750">
                        <a:buFont typeface="Arial" pitchFamily="34" charset="0"/>
                        <a:buChar char="•"/>
                      </a:pPr>
                      <a:r>
                        <a:rPr lang="en-IN" baseline="0" dirty="0" smtClean="0"/>
                        <a:t>The original base set remains same in difference()</a:t>
                      </a:r>
                      <a:endParaRPr lang="en-IN" dirty="0"/>
                    </a:p>
                  </a:txBody>
                  <a:tcPr/>
                </a:tc>
                <a:tc>
                  <a:txBody>
                    <a:bodyPr/>
                    <a:lstStyle/>
                    <a:p>
                      <a:pPr marL="285750" indent="-285750">
                        <a:buFont typeface="Arial" pitchFamily="34" charset="0"/>
                        <a:buChar char="•"/>
                      </a:pPr>
                      <a:r>
                        <a:rPr lang="en-IN" dirty="0" smtClean="0"/>
                        <a:t>In </a:t>
                      </a:r>
                      <a:r>
                        <a:rPr lang="en-IN" dirty="0" err="1" smtClean="0"/>
                        <a:t>difference_update</a:t>
                      </a:r>
                      <a:r>
                        <a:rPr lang="en-IN" dirty="0" smtClean="0"/>
                        <a:t>(), it removes/eliminates</a:t>
                      </a:r>
                      <a:r>
                        <a:rPr lang="en-IN" baseline="0" dirty="0" smtClean="0"/>
                        <a:t> common elements present in both set and updates base set, and returns updated base set</a:t>
                      </a:r>
                    </a:p>
                    <a:p>
                      <a:pPr marL="285750" indent="-285750">
                        <a:buFont typeface="Arial" pitchFamily="34" charset="0"/>
                        <a:buChar char="•"/>
                      </a:pPr>
                      <a:endParaRPr lang="en-IN" baseline="0" dirty="0" smtClean="0"/>
                    </a:p>
                    <a:p>
                      <a:pPr marL="285750" indent="-285750">
                        <a:buFont typeface="Arial" pitchFamily="34" charset="0"/>
                        <a:buChar char="•"/>
                      </a:pPr>
                      <a:r>
                        <a:rPr lang="en-IN" baseline="0" dirty="0" smtClean="0"/>
                        <a:t>The reference set remains same</a:t>
                      </a:r>
                      <a:endParaRPr lang="en-IN" dirty="0"/>
                    </a:p>
                  </a:txBody>
                  <a:tcPr/>
                </a:tc>
              </a:tr>
            </a:tbl>
          </a:graphicData>
        </a:graphic>
      </p:graphicFrame>
      <p:sp>
        <p:nvSpPr>
          <p:cNvPr id="5" name="TextBox 4"/>
          <p:cNvSpPr txBox="1"/>
          <p:nvPr/>
        </p:nvSpPr>
        <p:spPr>
          <a:xfrm>
            <a:off x="541175" y="643812"/>
            <a:ext cx="10356979" cy="461665"/>
          </a:xfrm>
          <a:prstGeom prst="rect">
            <a:avLst/>
          </a:prstGeom>
          <a:noFill/>
        </p:spPr>
        <p:txBody>
          <a:bodyPr wrap="square" rtlCol="0">
            <a:spAutoFit/>
          </a:bodyPr>
          <a:lstStyle/>
          <a:p>
            <a:r>
              <a:rPr lang="en-IN" sz="2400" b="1" dirty="0"/>
              <a:t>Difference between difference() &amp; </a:t>
            </a:r>
            <a:r>
              <a:rPr lang="en-IN" sz="2400" b="1" dirty="0" err="1"/>
              <a:t>difference_update</a:t>
            </a:r>
            <a:r>
              <a:rPr lang="en-IN" sz="2400" b="1" dirty="0"/>
              <a:t>()</a:t>
            </a:r>
          </a:p>
        </p:txBody>
      </p:sp>
    </p:spTree>
    <p:extLst>
      <p:ext uri="{BB962C8B-B14F-4D97-AF65-F5344CB8AC3E}">
        <p14:creationId xmlns:p14="http://schemas.microsoft.com/office/powerpoint/2010/main" val="41010169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643812"/>
            <a:ext cx="11274612" cy="5501401"/>
          </a:xfrm>
        </p:spPr>
        <p:txBody>
          <a:bodyPr/>
          <a:lstStyle/>
          <a:p>
            <a:pPr marL="0" indent="0">
              <a:buNone/>
            </a:pPr>
            <a:r>
              <a:rPr lang="en-IN" b="1" dirty="0" err="1" smtClean="0"/>
              <a:t>Symmetric_difference_update</a:t>
            </a:r>
            <a:r>
              <a:rPr lang="en-IN" b="1" dirty="0" smtClean="0"/>
              <a:t>():</a:t>
            </a:r>
          </a:p>
          <a:p>
            <a:pPr marL="0" indent="0">
              <a:buNone/>
            </a:pPr>
            <a:endParaRPr lang="en-IN" sz="1600" b="1" dirty="0" smtClean="0"/>
          </a:p>
          <a:p>
            <a:r>
              <a:rPr lang="en-IN" sz="2000" dirty="0" smtClean="0"/>
              <a:t>It updates the base set with the items that are not common among all the sets(both the sets)</a:t>
            </a:r>
          </a:p>
          <a:p>
            <a:pPr marL="0" indent="0">
              <a:buNone/>
            </a:pPr>
            <a:r>
              <a:rPr lang="en-IN" sz="2000" dirty="0"/>
              <a:t>	</a:t>
            </a:r>
            <a:r>
              <a:rPr lang="en-IN" sz="2000" dirty="0" smtClean="0"/>
              <a:t>s = {‘</a:t>
            </a:r>
            <a:r>
              <a:rPr lang="en-IN" sz="2000" dirty="0" err="1" smtClean="0"/>
              <a:t>google</a:t>
            </a:r>
            <a:r>
              <a:rPr lang="en-IN" sz="2000" dirty="0" smtClean="0"/>
              <a:t>’, ‘</a:t>
            </a:r>
            <a:r>
              <a:rPr lang="en-IN" sz="2000" dirty="0" err="1" smtClean="0"/>
              <a:t>gmail</a:t>
            </a:r>
            <a:r>
              <a:rPr lang="en-IN" sz="2000" dirty="0" smtClean="0"/>
              <a:t>’, ‘</a:t>
            </a:r>
            <a:r>
              <a:rPr lang="en-IN" sz="2000" dirty="0" err="1" smtClean="0"/>
              <a:t>fb</a:t>
            </a:r>
            <a:r>
              <a:rPr lang="en-IN" sz="2000" dirty="0" smtClean="0"/>
              <a:t>’, ‘windows’}</a:t>
            </a:r>
          </a:p>
          <a:p>
            <a:pPr marL="0" indent="0">
              <a:buNone/>
            </a:pPr>
            <a:r>
              <a:rPr lang="en-IN" sz="2000" dirty="0"/>
              <a:t>	</a:t>
            </a:r>
            <a:r>
              <a:rPr lang="en-IN" sz="2000" dirty="0" smtClean="0"/>
              <a:t>s1 = {‘yahoo’, ‘unknown’, ‘</a:t>
            </a:r>
            <a:r>
              <a:rPr lang="en-IN" sz="2000" dirty="0" err="1" smtClean="0"/>
              <a:t>insta</a:t>
            </a:r>
            <a:r>
              <a:rPr lang="en-IN" sz="2000" dirty="0" smtClean="0"/>
              <a:t>’}</a:t>
            </a:r>
          </a:p>
          <a:p>
            <a:pPr marL="0" indent="0">
              <a:buNone/>
            </a:pPr>
            <a:r>
              <a:rPr lang="en-IN" sz="2000" dirty="0"/>
              <a:t>	</a:t>
            </a:r>
            <a:r>
              <a:rPr lang="en-IN" sz="2000" dirty="0" err="1" smtClean="0"/>
              <a:t>s.symmetric_difference_update</a:t>
            </a:r>
            <a:r>
              <a:rPr lang="en-IN" sz="2000" dirty="0" smtClean="0"/>
              <a:t>(s1)</a:t>
            </a:r>
          </a:p>
          <a:p>
            <a:pPr marL="0" indent="0">
              <a:buNone/>
            </a:pPr>
            <a:r>
              <a:rPr lang="en-IN" sz="2000" dirty="0"/>
              <a:t>	</a:t>
            </a:r>
            <a:r>
              <a:rPr lang="en-IN" sz="2000" dirty="0" smtClean="0"/>
              <a:t>s</a:t>
            </a:r>
          </a:p>
          <a:p>
            <a:pPr marL="0" indent="0">
              <a:buNone/>
            </a:pPr>
            <a:r>
              <a:rPr lang="en-IN" sz="2000" dirty="0"/>
              <a:t>	</a:t>
            </a:r>
            <a:r>
              <a:rPr lang="en-IN" sz="2000" dirty="0" smtClean="0"/>
              <a:t>{‘yahoo’, ‘windows’, ‘</a:t>
            </a:r>
            <a:r>
              <a:rPr lang="en-IN" sz="2000" dirty="0" err="1" smtClean="0"/>
              <a:t>fb</a:t>
            </a:r>
            <a:r>
              <a:rPr lang="en-IN" sz="2000" dirty="0" smtClean="0"/>
              <a:t>’, ‘</a:t>
            </a:r>
            <a:r>
              <a:rPr lang="en-IN" sz="2000" dirty="0" err="1" smtClean="0"/>
              <a:t>google</a:t>
            </a:r>
            <a:r>
              <a:rPr lang="en-IN" sz="2000" dirty="0" smtClean="0"/>
              <a:t>’, ‘unknown’, ‘</a:t>
            </a:r>
            <a:r>
              <a:rPr lang="en-IN" sz="2000" dirty="0" err="1" smtClean="0"/>
              <a:t>insta</a:t>
            </a:r>
            <a:r>
              <a:rPr lang="en-IN" sz="2000" dirty="0" smtClean="0"/>
              <a:t>’, ‘</a:t>
            </a:r>
            <a:r>
              <a:rPr lang="en-IN" sz="2000" dirty="0" err="1" smtClean="0"/>
              <a:t>gmail</a:t>
            </a:r>
            <a:r>
              <a:rPr lang="en-IN" sz="2000" dirty="0" smtClean="0"/>
              <a:t>’}</a:t>
            </a:r>
          </a:p>
          <a:p>
            <a:pPr marL="0" indent="0">
              <a:buNone/>
            </a:pPr>
            <a:r>
              <a:rPr lang="en-IN" sz="2000" dirty="0"/>
              <a:t>	</a:t>
            </a:r>
            <a:r>
              <a:rPr lang="en-IN" sz="2000" dirty="0" smtClean="0"/>
              <a:t>s1</a:t>
            </a:r>
          </a:p>
          <a:p>
            <a:pPr marL="0" indent="0">
              <a:buNone/>
            </a:pPr>
            <a:r>
              <a:rPr lang="en-IN" sz="2000" dirty="0"/>
              <a:t>	</a:t>
            </a:r>
            <a:r>
              <a:rPr lang="en-IN" sz="2000" dirty="0" smtClean="0"/>
              <a:t>{‘unknown’, ‘yahoo’, ‘</a:t>
            </a:r>
            <a:r>
              <a:rPr lang="en-IN" sz="2000" dirty="0" err="1" smtClean="0"/>
              <a:t>insta</a:t>
            </a:r>
            <a:r>
              <a:rPr lang="en-IN" sz="2000" dirty="0" smtClean="0"/>
              <a:t>’}</a:t>
            </a:r>
            <a:endParaRPr lang="en-IN" sz="2000" dirty="0"/>
          </a:p>
        </p:txBody>
      </p:sp>
    </p:spTree>
    <p:extLst>
      <p:ext uri="{BB962C8B-B14F-4D97-AF65-F5344CB8AC3E}">
        <p14:creationId xmlns:p14="http://schemas.microsoft.com/office/powerpoint/2010/main" val="383430017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032" y="0"/>
            <a:ext cx="10895106" cy="1325563"/>
          </a:xfrm>
        </p:spPr>
        <p:txBody>
          <a:bodyPr>
            <a:normAutofit/>
          </a:bodyPr>
          <a:lstStyle/>
          <a:p>
            <a:r>
              <a:rPr lang="en-IN" sz="3600" b="1" u="sng" cap="all" dirty="0" smtClean="0"/>
              <a:t>Adding items into set</a:t>
            </a:r>
            <a:endParaRPr lang="en-IN" sz="3600" b="1" u="sng" cap="all" dirty="0"/>
          </a:p>
        </p:txBody>
      </p:sp>
      <p:sp>
        <p:nvSpPr>
          <p:cNvPr id="3" name="Content Placeholder 2"/>
          <p:cNvSpPr>
            <a:spLocks noGrp="1"/>
          </p:cNvSpPr>
          <p:nvPr>
            <p:ph idx="1"/>
          </p:nvPr>
        </p:nvSpPr>
        <p:spPr>
          <a:xfrm>
            <a:off x="458694" y="1390261"/>
            <a:ext cx="11274612" cy="5327779"/>
          </a:xfrm>
        </p:spPr>
        <p:txBody>
          <a:bodyPr>
            <a:normAutofit/>
          </a:bodyPr>
          <a:lstStyle/>
          <a:p>
            <a:pPr marL="457200" indent="-457200">
              <a:buAutoNum type="arabicPeriod"/>
            </a:pPr>
            <a:r>
              <a:rPr lang="en-IN" sz="2000" b="1" dirty="0" smtClean="0"/>
              <a:t>Add()</a:t>
            </a:r>
          </a:p>
          <a:p>
            <a:pPr marL="457200" indent="-457200">
              <a:buAutoNum type="arabicPeriod"/>
            </a:pPr>
            <a:r>
              <a:rPr lang="en-IN" sz="2000" b="1" dirty="0" smtClean="0"/>
              <a:t>Update()</a:t>
            </a:r>
          </a:p>
          <a:p>
            <a:pPr marL="0" indent="0">
              <a:buNone/>
            </a:pPr>
            <a:endParaRPr lang="en-IN" sz="2000" dirty="0" smtClean="0"/>
          </a:p>
          <a:p>
            <a:pPr marL="0" indent="0">
              <a:buNone/>
            </a:pPr>
            <a:r>
              <a:rPr lang="en-IN" b="1" dirty="0" smtClean="0"/>
              <a:t>Add()</a:t>
            </a:r>
          </a:p>
          <a:p>
            <a:r>
              <a:rPr lang="en-IN" sz="2000" dirty="0" smtClean="0"/>
              <a:t>it adds an item(individual and collection), to the existing set, if the item already exist, the add() methods does not add the elements </a:t>
            </a:r>
          </a:p>
          <a:p>
            <a:pPr marL="0" indent="0">
              <a:buNone/>
            </a:pPr>
            <a:r>
              <a:rPr lang="en-IN" sz="2000" dirty="0"/>
              <a:t>	</a:t>
            </a:r>
            <a:r>
              <a:rPr lang="en-IN" sz="2000" dirty="0" smtClean="0"/>
              <a:t>s = {‘apple’, ‘</a:t>
            </a:r>
            <a:r>
              <a:rPr lang="en-IN" sz="2000" dirty="0" err="1" smtClean="0"/>
              <a:t>google</a:t>
            </a:r>
            <a:r>
              <a:rPr lang="en-IN" sz="2000" dirty="0" smtClean="0"/>
              <a:t>’, ‘yahoo’}</a:t>
            </a:r>
          </a:p>
          <a:p>
            <a:pPr marL="0" indent="0">
              <a:buNone/>
            </a:pPr>
            <a:r>
              <a:rPr lang="en-IN" sz="2000" dirty="0"/>
              <a:t>	</a:t>
            </a:r>
            <a:r>
              <a:rPr lang="en-IN" sz="2000" dirty="0" err="1" smtClean="0"/>
              <a:t>s.add</a:t>
            </a:r>
            <a:r>
              <a:rPr lang="en-IN" sz="2000" dirty="0" smtClean="0"/>
              <a:t>(420)</a:t>
            </a:r>
          </a:p>
          <a:p>
            <a:pPr marL="0" indent="0">
              <a:buNone/>
            </a:pPr>
            <a:r>
              <a:rPr lang="en-IN" sz="2000" dirty="0"/>
              <a:t>	</a:t>
            </a:r>
            <a:r>
              <a:rPr lang="en-IN" sz="2000" dirty="0" smtClean="0"/>
              <a:t>s</a:t>
            </a:r>
          </a:p>
          <a:p>
            <a:pPr marL="0" indent="0">
              <a:buNone/>
            </a:pPr>
            <a:r>
              <a:rPr lang="en-IN" sz="2000" dirty="0"/>
              <a:t>	</a:t>
            </a:r>
            <a:r>
              <a:rPr lang="en-IN" sz="2000" dirty="0" smtClean="0"/>
              <a:t>{‘</a:t>
            </a:r>
            <a:r>
              <a:rPr lang="en-IN" sz="2000" dirty="0" err="1" smtClean="0"/>
              <a:t>google</a:t>
            </a:r>
            <a:r>
              <a:rPr lang="en-IN" sz="2000" dirty="0" smtClean="0"/>
              <a:t>’, 420, ‘apple’, ‘yahoo’}</a:t>
            </a:r>
          </a:p>
          <a:p>
            <a:pPr marL="0" indent="0">
              <a:buNone/>
            </a:pPr>
            <a:endParaRPr lang="en-IN" sz="1800" dirty="0"/>
          </a:p>
        </p:txBody>
      </p:sp>
    </p:spTree>
    <p:extLst>
      <p:ext uri="{BB962C8B-B14F-4D97-AF65-F5344CB8AC3E}">
        <p14:creationId xmlns:p14="http://schemas.microsoft.com/office/powerpoint/2010/main" val="343935082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87828"/>
            <a:ext cx="11274612" cy="5999583"/>
          </a:xfrm>
        </p:spPr>
        <p:txBody>
          <a:bodyPr>
            <a:normAutofit/>
          </a:bodyPr>
          <a:lstStyle/>
          <a:p>
            <a:pPr marL="0" indent="0">
              <a:buNone/>
            </a:pPr>
            <a:r>
              <a:rPr lang="en-IN" sz="2000" b="1" dirty="0" smtClean="0"/>
              <a:t>NOTE: </a:t>
            </a:r>
            <a:r>
              <a:rPr lang="en-IN" sz="2000" dirty="0" smtClean="0"/>
              <a:t>add() takes both individual and collection data types, but in collection data type it takes only immutable data types</a:t>
            </a:r>
          </a:p>
          <a:p>
            <a:pPr marL="0" indent="0">
              <a:buNone/>
            </a:pPr>
            <a:r>
              <a:rPr lang="en-IN" sz="2000" b="1" dirty="0"/>
              <a:t>	</a:t>
            </a:r>
            <a:endParaRPr lang="en-IN" sz="2000" b="1" dirty="0" smtClean="0"/>
          </a:p>
          <a:p>
            <a:pPr marL="0" indent="0">
              <a:buNone/>
            </a:pPr>
            <a:r>
              <a:rPr lang="en-IN" sz="2000" dirty="0" smtClean="0"/>
              <a:t>	s = {‘python’, ‘world’, ‘programming’}</a:t>
            </a:r>
          </a:p>
          <a:p>
            <a:pPr marL="0" indent="0">
              <a:buNone/>
            </a:pPr>
            <a:r>
              <a:rPr lang="en-IN" sz="2000" b="1" dirty="0"/>
              <a:t>	</a:t>
            </a:r>
            <a:r>
              <a:rPr lang="en-IN" sz="2000" dirty="0" err="1" smtClean="0"/>
              <a:t>s.add</a:t>
            </a:r>
            <a:r>
              <a:rPr lang="en-IN" sz="2000" dirty="0" smtClean="0"/>
              <a:t>(‘</a:t>
            </a:r>
            <a:r>
              <a:rPr lang="en-IN" sz="2000" dirty="0" err="1" smtClean="0"/>
              <a:t>gmail</a:t>
            </a:r>
            <a:r>
              <a:rPr lang="en-IN" sz="2000" dirty="0" smtClean="0"/>
              <a:t>’)</a:t>
            </a:r>
          </a:p>
          <a:p>
            <a:pPr marL="0" indent="0">
              <a:buNone/>
            </a:pPr>
            <a:r>
              <a:rPr lang="en-IN" sz="2000" dirty="0"/>
              <a:t>	</a:t>
            </a:r>
            <a:r>
              <a:rPr lang="en-IN" sz="2000" dirty="0" smtClean="0"/>
              <a:t>s</a:t>
            </a:r>
          </a:p>
          <a:p>
            <a:pPr marL="0" indent="0">
              <a:buNone/>
            </a:pPr>
            <a:r>
              <a:rPr lang="en-IN" sz="2000" dirty="0" smtClean="0"/>
              <a:t>	</a:t>
            </a:r>
            <a:r>
              <a:rPr lang="en-IN" sz="2400" dirty="0"/>
              <a:t> </a:t>
            </a:r>
            <a:r>
              <a:rPr lang="en-IN" sz="2000" dirty="0"/>
              <a:t>{‘python</a:t>
            </a:r>
            <a:r>
              <a:rPr lang="en-IN" sz="2000" dirty="0" smtClean="0"/>
              <a:t>’, ‘</a:t>
            </a:r>
            <a:r>
              <a:rPr lang="en-IN" sz="2000" dirty="0" err="1" smtClean="0"/>
              <a:t>gmail</a:t>
            </a:r>
            <a:r>
              <a:rPr lang="en-IN" sz="2000" dirty="0" smtClean="0"/>
              <a:t>’, </a:t>
            </a:r>
            <a:r>
              <a:rPr lang="en-IN" sz="2000" dirty="0"/>
              <a:t>‘world’, ‘programming</a:t>
            </a:r>
            <a:r>
              <a:rPr lang="en-IN" sz="2000" dirty="0" smtClean="0"/>
              <a:t>’}</a:t>
            </a:r>
          </a:p>
          <a:p>
            <a:pPr marL="0" indent="0">
              <a:buNone/>
            </a:pPr>
            <a:r>
              <a:rPr lang="en-IN" sz="2000" dirty="0" smtClean="0"/>
              <a:t>	</a:t>
            </a:r>
            <a:r>
              <a:rPr lang="en-IN" sz="2000" dirty="0" err="1" smtClean="0"/>
              <a:t>s.add</a:t>
            </a:r>
            <a:r>
              <a:rPr lang="en-IN" sz="2000" dirty="0"/>
              <a:t>(</a:t>
            </a:r>
            <a:r>
              <a:rPr lang="en-IN" sz="2000" dirty="0" smtClean="0"/>
              <a:t>[1, 2, 3])</a:t>
            </a:r>
          </a:p>
          <a:p>
            <a:pPr marL="0" indent="0">
              <a:buNone/>
            </a:pPr>
            <a:r>
              <a:rPr lang="en-IN" sz="2000" dirty="0" smtClean="0"/>
              <a:t>	s</a:t>
            </a:r>
          </a:p>
          <a:p>
            <a:pPr marL="0" indent="0">
              <a:buNone/>
            </a:pPr>
            <a:r>
              <a:rPr lang="en-IN" sz="2000" dirty="0"/>
              <a:t>	</a:t>
            </a:r>
            <a:r>
              <a:rPr lang="en-IN" sz="2000" dirty="0" smtClean="0"/>
              <a:t>Type error</a:t>
            </a:r>
          </a:p>
          <a:p>
            <a:pPr marL="0" indent="0">
              <a:buNone/>
            </a:pPr>
            <a:r>
              <a:rPr lang="en-IN" sz="2000" dirty="0"/>
              <a:t>	</a:t>
            </a:r>
            <a:r>
              <a:rPr lang="en-IN" sz="2000" dirty="0" err="1" smtClean="0"/>
              <a:t>s.add</a:t>
            </a:r>
            <a:r>
              <a:rPr lang="en-IN" sz="2000" dirty="0" smtClean="0"/>
              <a:t>((1,2,3))</a:t>
            </a:r>
          </a:p>
          <a:p>
            <a:pPr marL="0" indent="0">
              <a:buNone/>
            </a:pPr>
            <a:r>
              <a:rPr lang="en-IN" sz="2000" dirty="0"/>
              <a:t>	 </a:t>
            </a:r>
            <a:r>
              <a:rPr lang="en-IN" sz="2000" dirty="0" smtClean="0"/>
              <a:t>{‘</a:t>
            </a:r>
            <a:r>
              <a:rPr lang="en-IN" sz="2000" dirty="0" err="1" smtClean="0"/>
              <a:t>gmail</a:t>
            </a:r>
            <a:r>
              <a:rPr lang="en-IN" sz="2000" dirty="0" smtClean="0"/>
              <a:t>’, ‘python’, ((1,2,3)), </a:t>
            </a:r>
            <a:r>
              <a:rPr lang="en-IN" sz="2000" dirty="0"/>
              <a:t>‘world’, ‘programming’}</a:t>
            </a:r>
          </a:p>
        </p:txBody>
      </p:sp>
    </p:spTree>
    <p:extLst>
      <p:ext uri="{BB962C8B-B14F-4D97-AF65-F5344CB8AC3E}">
        <p14:creationId xmlns:p14="http://schemas.microsoft.com/office/powerpoint/2010/main" val="246563392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13184"/>
            <a:ext cx="11274612" cy="5632029"/>
          </a:xfrm>
        </p:spPr>
        <p:txBody>
          <a:bodyPr/>
          <a:lstStyle/>
          <a:p>
            <a:pPr marL="0" indent="0">
              <a:buNone/>
            </a:pPr>
            <a:r>
              <a:rPr lang="en-IN" b="1" dirty="0" smtClean="0"/>
              <a:t>Update():</a:t>
            </a:r>
            <a:endParaRPr lang="en-IN" dirty="0" smtClean="0"/>
          </a:p>
          <a:p>
            <a:r>
              <a:rPr lang="en-IN" sz="2000" dirty="0" smtClean="0"/>
              <a:t>It updates the current set by adding items from any </a:t>
            </a:r>
            <a:r>
              <a:rPr lang="en-IN" sz="2000" dirty="0" err="1" smtClean="0"/>
              <a:t>iterable</a:t>
            </a:r>
            <a:endParaRPr lang="en-IN" sz="2000" dirty="0" smtClean="0"/>
          </a:p>
          <a:p>
            <a:r>
              <a:rPr lang="en-IN" sz="2000" dirty="0" smtClean="0"/>
              <a:t>Syntax: </a:t>
            </a:r>
            <a:r>
              <a:rPr lang="en-IN" sz="2000" b="1" dirty="0" err="1" smtClean="0"/>
              <a:t>Var_name.update</a:t>
            </a:r>
            <a:r>
              <a:rPr lang="en-IN" sz="2000" b="1" dirty="0" smtClean="0"/>
              <a:t>(</a:t>
            </a:r>
            <a:r>
              <a:rPr lang="en-IN" sz="2000" b="1" dirty="0" err="1" smtClean="0"/>
              <a:t>iterable</a:t>
            </a:r>
            <a:r>
              <a:rPr lang="en-IN" sz="2000" b="1" dirty="0" smtClean="0"/>
              <a:t>)</a:t>
            </a:r>
          </a:p>
          <a:p>
            <a:pPr marL="0" indent="0">
              <a:buNone/>
            </a:pPr>
            <a:r>
              <a:rPr lang="en-IN" sz="2000" b="1" dirty="0"/>
              <a:t>	</a:t>
            </a:r>
            <a:r>
              <a:rPr lang="en-IN" sz="2000" dirty="0" smtClean="0"/>
              <a:t>s = {‘</a:t>
            </a:r>
            <a:r>
              <a:rPr lang="en-IN" sz="2000" dirty="0" err="1" smtClean="0"/>
              <a:t>fb</a:t>
            </a:r>
            <a:r>
              <a:rPr lang="en-IN" sz="2000" dirty="0" smtClean="0"/>
              <a:t>’, ‘</a:t>
            </a:r>
            <a:r>
              <a:rPr lang="en-IN" sz="2000" dirty="0" err="1" smtClean="0"/>
              <a:t>gmail</a:t>
            </a:r>
            <a:r>
              <a:rPr lang="en-IN" sz="2000" dirty="0" smtClean="0"/>
              <a:t>’, ‘</a:t>
            </a:r>
            <a:r>
              <a:rPr lang="en-IN" sz="2000" dirty="0" err="1" smtClean="0"/>
              <a:t>google</a:t>
            </a:r>
            <a:r>
              <a:rPr lang="en-IN" sz="2000" dirty="0" smtClean="0"/>
              <a:t>’}</a:t>
            </a:r>
          </a:p>
          <a:p>
            <a:pPr marL="0" indent="0">
              <a:buNone/>
            </a:pPr>
            <a:r>
              <a:rPr lang="en-IN" sz="2000" dirty="0"/>
              <a:t>	</a:t>
            </a:r>
            <a:r>
              <a:rPr lang="en-IN" sz="2000" dirty="0" err="1" smtClean="0"/>
              <a:t>s.update</a:t>
            </a:r>
            <a:r>
              <a:rPr lang="en-IN" sz="2000" dirty="0" smtClean="0"/>
              <a:t>(‘</a:t>
            </a:r>
            <a:r>
              <a:rPr lang="en-IN" sz="2000" dirty="0" err="1" smtClean="0"/>
              <a:t>gmail</a:t>
            </a:r>
            <a:r>
              <a:rPr lang="en-IN" sz="2000" dirty="0" smtClean="0"/>
              <a:t>’)</a:t>
            </a:r>
          </a:p>
          <a:p>
            <a:pPr marL="0" indent="0">
              <a:buNone/>
            </a:pPr>
            <a:r>
              <a:rPr lang="en-IN" sz="2000" dirty="0"/>
              <a:t>	</a:t>
            </a:r>
            <a:r>
              <a:rPr lang="en-IN" sz="2000" dirty="0" smtClean="0"/>
              <a:t>s</a:t>
            </a:r>
          </a:p>
          <a:p>
            <a:pPr marL="0" indent="0">
              <a:buNone/>
            </a:pPr>
            <a:r>
              <a:rPr lang="en-IN" sz="2000" dirty="0"/>
              <a:t>	</a:t>
            </a:r>
            <a:r>
              <a:rPr lang="en-IN" sz="2000" dirty="0" smtClean="0"/>
              <a:t>{‘a’, ‘g’, ‘</a:t>
            </a:r>
            <a:r>
              <a:rPr lang="en-IN" sz="2000" dirty="0" err="1" smtClean="0"/>
              <a:t>fb</a:t>
            </a:r>
            <a:r>
              <a:rPr lang="en-IN" sz="2000" dirty="0" smtClean="0"/>
              <a:t>’, ‘</a:t>
            </a:r>
            <a:r>
              <a:rPr lang="en-IN" sz="2000" dirty="0" err="1" smtClean="0"/>
              <a:t>google</a:t>
            </a:r>
            <a:r>
              <a:rPr lang="en-IN" sz="2000" dirty="0" smtClean="0"/>
              <a:t>’, ‘l’, ‘i’, ‘</a:t>
            </a:r>
            <a:r>
              <a:rPr lang="en-IN" sz="2000" dirty="0" err="1" smtClean="0"/>
              <a:t>gmail</a:t>
            </a:r>
            <a:r>
              <a:rPr lang="en-IN" sz="2000" dirty="0" smtClean="0"/>
              <a:t>’, ‘m’}</a:t>
            </a:r>
          </a:p>
          <a:p>
            <a:pPr marL="0" indent="0">
              <a:buNone/>
            </a:pPr>
            <a:endParaRPr lang="en-IN" sz="2000" dirty="0"/>
          </a:p>
          <a:p>
            <a:pPr marL="0" indent="0">
              <a:buNone/>
            </a:pPr>
            <a:r>
              <a:rPr lang="en-IN" sz="2000" dirty="0" smtClean="0"/>
              <a:t>	</a:t>
            </a:r>
            <a:r>
              <a:rPr lang="en-IN" sz="2000" dirty="0" err="1" smtClean="0"/>
              <a:t>s.update</a:t>
            </a:r>
            <a:r>
              <a:rPr lang="en-IN" sz="2000" dirty="0" smtClean="0"/>
              <a:t>([‘</a:t>
            </a:r>
            <a:r>
              <a:rPr lang="en-IN" sz="2000" dirty="0" err="1" smtClean="0"/>
              <a:t>gmail</a:t>
            </a:r>
            <a:r>
              <a:rPr lang="en-IN" sz="2000" dirty="0" smtClean="0"/>
              <a:t>’])</a:t>
            </a:r>
          </a:p>
          <a:p>
            <a:pPr marL="0" indent="0">
              <a:buNone/>
            </a:pPr>
            <a:r>
              <a:rPr lang="en-IN" sz="2000" dirty="0"/>
              <a:t>	</a:t>
            </a:r>
            <a:r>
              <a:rPr lang="en-IN" sz="2000" dirty="0" smtClean="0"/>
              <a:t>s</a:t>
            </a:r>
          </a:p>
          <a:p>
            <a:pPr marL="0" indent="0">
              <a:buNone/>
            </a:pPr>
            <a:r>
              <a:rPr lang="en-IN" sz="2000" dirty="0"/>
              <a:t>	</a:t>
            </a:r>
            <a:r>
              <a:rPr lang="en-IN" sz="2000" dirty="0" smtClean="0"/>
              <a:t>{‘</a:t>
            </a:r>
            <a:r>
              <a:rPr lang="en-IN" sz="2000" dirty="0" err="1" smtClean="0"/>
              <a:t>fb</a:t>
            </a:r>
            <a:r>
              <a:rPr lang="en-IN" sz="2000" dirty="0" smtClean="0"/>
              <a:t>’, ‘</a:t>
            </a:r>
            <a:r>
              <a:rPr lang="en-IN" sz="2000" dirty="0" err="1" smtClean="0"/>
              <a:t>gmail</a:t>
            </a:r>
            <a:r>
              <a:rPr lang="en-IN" sz="2000" dirty="0" smtClean="0"/>
              <a:t>’, ‘</a:t>
            </a:r>
            <a:r>
              <a:rPr lang="en-IN" sz="2000" dirty="0" err="1" smtClean="0"/>
              <a:t>google</a:t>
            </a:r>
            <a:r>
              <a:rPr lang="en-IN" sz="2000" dirty="0" smtClean="0"/>
              <a:t>’}</a:t>
            </a:r>
          </a:p>
        </p:txBody>
      </p:sp>
      <p:sp>
        <p:nvSpPr>
          <p:cNvPr id="4" name="TextBox 3"/>
          <p:cNvSpPr txBox="1"/>
          <p:nvPr/>
        </p:nvSpPr>
        <p:spPr>
          <a:xfrm>
            <a:off x="6304384" y="2237402"/>
            <a:ext cx="5887616" cy="1015663"/>
          </a:xfrm>
          <a:prstGeom prst="rect">
            <a:avLst/>
          </a:prstGeom>
          <a:noFill/>
        </p:spPr>
        <p:txBody>
          <a:bodyPr wrap="square" rtlCol="0">
            <a:spAutoFit/>
          </a:bodyPr>
          <a:lstStyle/>
          <a:p>
            <a:pPr>
              <a:lnSpc>
                <a:spcPct val="150000"/>
              </a:lnSpc>
            </a:pPr>
            <a:r>
              <a:rPr lang="en-IN" dirty="0" smtClean="0"/>
              <a:t>	</a:t>
            </a:r>
            <a:r>
              <a:rPr lang="en-IN" sz="2000" dirty="0" err="1" smtClean="0"/>
              <a:t>s.update</a:t>
            </a:r>
            <a:r>
              <a:rPr lang="en-IN" sz="2000" dirty="0" smtClean="0"/>
              <a:t>(123)</a:t>
            </a:r>
          </a:p>
          <a:p>
            <a:pPr>
              <a:lnSpc>
                <a:spcPct val="150000"/>
              </a:lnSpc>
            </a:pPr>
            <a:r>
              <a:rPr lang="en-IN" sz="2000" dirty="0"/>
              <a:t>	</a:t>
            </a:r>
            <a:r>
              <a:rPr lang="en-IN" sz="2000" dirty="0" smtClean="0"/>
              <a:t>Type error: ‘</a:t>
            </a:r>
            <a:r>
              <a:rPr lang="en-IN" sz="2000" dirty="0" err="1" smtClean="0"/>
              <a:t>int</a:t>
            </a:r>
            <a:r>
              <a:rPr lang="en-IN" sz="2000" dirty="0" smtClean="0"/>
              <a:t>’ object is not </a:t>
            </a:r>
            <a:r>
              <a:rPr lang="en-IN" sz="2000" dirty="0" err="1" smtClean="0"/>
              <a:t>iterable</a:t>
            </a:r>
            <a:endParaRPr lang="en-IN" sz="2000" dirty="0"/>
          </a:p>
        </p:txBody>
      </p:sp>
      <p:sp>
        <p:nvSpPr>
          <p:cNvPr id="5" name="TextBox 4"/>
          <p:cNvSpPr txBox="1"/>
          <p:nvPr/>
        </p:nvSpPr>
        <p:spPr>
          <a:xfrm>
            <a:off x="6304384" y="3536302"/>
            <a:ext cx="5579706" cy="1420325"/>
          </a:xfrm>
          <a:prstGeom prst="rect">
            <a:avLst/>
          </a:prstGeom>
          <a:noFill/>
        </p:spPr>
        <p:txBody>
          <a:bodyPr wrap="square" rtlCol="0">
            <a:spAutoFit/>
          </a:bodyPr>
          <a:lstStyle/>
          <a:p>
            <a:pPr>
              <a:lnSpc>
                <a:spcPct val="150000"/>
              </a:lnSpc>
            </a:pPr>
            <a:r>
              <a:rPr lang="en-IN" dirty="0" smtClean="0"/>
              <a:t>	</a:t>
            </a:r>
            <a:r>
              <a:rPr lang="en-IN" sz="2000" dirty="0" err="1" smtClean="0"/>
              <a:t>s.update</a:t>
            </a:r>
            <a:r>
              <a:rPr lang="en-IN" sz="2000" dirty="0" smtClean="0"/>
              <a:t>({123})</a:t>
            </a:r>
          </a:p>
          <a:p>
            <a:pPr>
              <a:lnSpc>
                <a:spcPct val="150000"/>
              </a:lnSpc>
            </a:pPr>
            <a:r>
              <a:rPr lang="en-IN" sz="2000" dirty="0"/>
              <a:t>	</a:t>
            </a:r>
            <a:r>
              <a:rPr lang="en-IN" sz="2000" dirty="0" smtClean="0"/>
              <a:t>s</a:t>
            </a:r>
          </a:p>
          <a:p>
            <a:pPr>
              <a:lnSpc>
                <a:spcPct val="150000"/>
              </a:lnSpc>
            </a:pPr>
            <a:r>
              <a:rPr lang="en-IN" sz="2000" dirty="0"/>
              <a:t>	</a:t>
            </a:r>
            <a:r>
              <a:rPr lang="en-IN" sz="2000" dirty="0" smtClean="0"/>
              <a:t>{‘</a:t>
            </a:r>
            <a:r>
              <a:rPr lang="en-IN" sz="2000" dirty="0" err="1" smtClean="0"/>
              <a:t>fb</a:t>
            </a:r>
            <a:r>
              <a:rPr lang="en-IN" sz="2000" dirty="0" smtClean="0"/>
              <a:t>’, ‘</a:t>
            </a:r>
            <a:r>
              <a:rPr lang="en-IN" sz="2000" dirty="0" err="1" smtClean="0"/>
              <a:t>google</a:t>
            </a:r>
            <a:r>
              <a:rPr lang="en-IN" sz="2000" dirty="0" smtClean="0"/>
              <a:t>’, 123, ‘</a:t>
            </a:r>
            <a:r>
              <a:rPr lang="en-IN" sz="2000" dirty="0" err="1" smtClean="0"/>
              <a:t>gmail</a:t>
            </a:r>
            <a:r>
              <a:rPr lang="en-IN" sz="2000" dirty="0" smtClean="0"/>
              <a:t>’}</a:t>
            </a:r>
            <a:endParaRPr lang="en-IN" sz="2000" dirty="0"/>
          </a:p>
        </p:txBody>
      </p:sp>
      <p:sp>
        <p:nvSpPr>
          <p:cNvPr id="6" name="TextBox 5"/>
          <p:cNvSpPr txBox="1"/>
          <p:nvPr/>
        </p:nvSpPr>
        <p:spPr>
          <a:xfrm>
            <a:off x="6304384" y="5225141"/>
            <a:ext cx="5480179" cy="1015663"/>
          </a:xfrm>
          <a:prstGeom prst="rect">
            <a:avLst/>
          </a:prstGeom>
          <a:noFill/>
        </p:spPr>
        <p:txBody>
          <a:bodyPr wrap="square" rtlCol="0">
            <a:spAutoFit/>
          </a:bodyPr>
          <a:lstStyle/>
          <a:p>
            <a:pPr>
              <a:lnSpc>
                <a:spcPct val="150000"/>
              </a:lnSpc>
            </a:pPr>
            <a:r>
              <a:rPr lang="en-IN" dirty="0" smtClean="0"/>
              <a:t>	</a:t>
            </a:r>
            <a:r>
              <a:rPr lang="en-IN" sz="2000" dirty="0" err="1" smtClean="0"/>
              <a:t>s.update</a:t>
            </a:r>
            <a:r>
              <a:rPr lang="en-IN" sz="2000" dirty="0" smtClean="0"/>
              <a:t>([[123]])</a:t>
            </a:r>
          </a:p>
          <a:p>
            <a:pPr>
              <a:lnSpc>
                <a:spcPct val="150000"/>
              </a:lnSpc>
            </a:pPr>
            <a:r>
              <a:rPr lang="en-IN" sz="2000" dirty="0"/>
              <a:t>	</a:t>
            </a:r>
            <a:r>
              <a:rPr lang="en-IN" sz="2000" dirty="0" smtClean="0"/>
              <a:t>Type error: </a:t>
            </a:r>
            <a:r>
              <a:rPr lang="en-IN" sz="2000" dirty="0" err="1" smtClean="0"/>
              <a:t>unhashable</a:t>
            </a:r>
            <a:r>
              <a:rPr lang="en-IN" sz="2000" dirty="0" smtClean="0"/>
              <a:t> type ‘list’</a:t>
            </a:r>
          </a:p>
        </p:txBody>
      </p:sp>
      <p:cxnSp>
        <p:nvCxnSpPr>
          <p:cNvPr id="8" name="Straight Connector 7"/>
          <p:cNvCxnSpPr/>
          <p:nvPr/>
        </p:nvCxnSpPr>
        <p:spPr>
          <a:xfrm>
            <a:off x="6304383" y="3452326"/>
            <a:ext cx="5386874"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304384" y="5050972"/>
            <a:ext cx="5386873"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6862036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372" y="-147424"/>
            <a:ext cx="10895106" cy="1325563"/>
          </a:xfrm>
        </p:spPr>
        <p:txBody>
          <a:bodyPr>
            <a:normAutofit/>
          </a:bodyPr>
          <a:lstStyle/>
          <a:p>
            <a:r>
              <a:rPr lang="en-IN" sz="3600" b="1" u="sng" cap="all" dirty="0" smtClean="0"/>
              <a:t>Removing items from set</a:t>
            </a:r>
            <a:endParaRPr lang="en-IN" sz="3600" b="1" u="sng" cap="all" dirty="0"/>
          </a:p>
        </p:txBody>
      </p:sp>
      <p:sp>
        <p:nvSpPr>
          <p:cNvPr id="3" name="Content Placeholder 2"/>
          <p:cNvSpPr>
            <a:spLocks noGrp="1"/>
          </p:cNvSpPr>
          <p:nvPr>
            <p:ph idx="1"/>
          </p:nvPr>
        </p:nvSpPr>
        <p:spPr>
          <a:xfrm>
            <a:off x="458694" y="923731"/>
            <a:ext cx="11274612" cy="5934269"/>
          </a:xfrm>
        </p:spPr>
        <p:txBody>
          <a:bodyPr>
            <a:normAutofit/>
          </a:bodyPr>
          <a:lstStyle/>
          <a:p>
            <a:pPr marL="457200" indent="-457200">
              <a:buFont typeface="+mj-lt"/>
              <a:buAutoNum type="arabicPeriod"/>
            </a:pPr>
            <a:r>
              <a:rPr lang="en-IN" sz="2000" b="1" dirty="0"/>
              <a:t>r</a:t>
            </a:r>
            <a:r>
              <a:rPr lang="en-IN" sz="2000" b="1" dirty="0" smtClean="0"/>
              <a:t>emove()</a:t>
            </a:r>
          </a:p>
          <a:p>
            <a:pPr marL="457200" indent="-457200">
              <a:buFont typeface="+mj-lt"/>
              <a:buAutoNum type="arabicPeriod"/>
            </a:pPr>
            <a:r>
              <a:rPr lang="en-IN" sz="2000" b="1" dirty="0" smtClean="0"/>
              <a:t>discard()</a:t>
            </a:r>
          </a:p>
          <a:p>
            <a:pPr marL="457200" indent="-457200">
              <a:buFont typeface="+mj-lt"/>
              <a:buAutoNum type="arabicPeriod"/>
            </a:pPr>
            <a:r>
              <a:rPr lang="en-IN" sz="2000" b="1" dirty="0"/>
              <a:t>p</a:t>
            </a:r>
            <a:r>
              <a:rPr lang="en-IN" sz="2000" b="1" dirty="0" smtClean="0"/>
              <a:t>op()</a:t>
            </a:r>
          </a:p>
          <a:p>
            <a:pPr marL="0" indent="0">
              <a:buNone/>
            </a:pPr>
            <a:r>
              <a:rPr lang="en-IN" sz="2400" b="1" dirty="0" smtClean="0"/>
              <a:t>Remove()</a:t>
            </a:r>
          </a:p>
          <a:p>
            <a:r>
              <a:rPr lang="en-IN" sz="2000" dirty="0" smtClean="0"/>
              <a:t>It removes the specified items from set</a:t>
            </a:r>
          </a:p>
          <a:p>
            <a:r>
              <a:rPr lang="en-IN" sz="2000" dirty="0" smtClean="0"/>
              <a:t>Syntax: </a:t>
            </a:r>
            <a:r>
              <a:rPr lang="en-IN" sz="2000" b="1" dirty="0" err="1" smtClean="0"/>
              <a:t>Var_name.remove</a:t>
            </a:r>
            <a:r>
              <a:rPr lang="en-IN" sz="2000" b="1" dirty="0" smtClean="0"/>
              <a:t>(item)</a:t>
            </a:r>
          </a:p>
          <a:p>
            <a:pPr marL="0" indent="0">
              <a:buNone/>
            </a:pPr>
            <a:r>
              <a:rPr lang="en-IN" sz="2000" dirty="0"/>
              <a:t>	</a:t>
            </a:r>
            <a:r>
              <a:rPr lang="en-IN" sz="2000" dirty="0" smtClean="0"/>
              <a:t>s = {‘</a:t>
            </a:r>
            <a:r>
              <a:rPr lang="en-IN" sz="2000" dirty="0" err="1" smtClean="0"/>
              <a:t>google</a:t>
            </a:r>
            <a:r>
              <a:rPr lang="en-IN" sz="2000" dirty="0" smtClean="0"/>
              <a:t>’, 10, ‘yahoo’, ‘</a:t>
            </a:r>
            <a:r>
              <a:rPr lang="en-IN" sz="2000" dirty="0" err="1" smtClean="0"/>
              <a:t>gmail</a:t>
            </a:r>
            <a:r>
              <a:rPr lang="en-IN" sz="2000" dirty="0" smtClean="0"/>
              <a:t>’, ‘</a:t>
            </a:r>
            <a:r>
              <a:rPr lang="en-IN" sz="2000" dirty="0" err="1" smtClean="0"/>
              <a:t>fb</a:t>
            </a:r>
            <a:r>
              <a:rPr lang="en-IN" sz="2000" dirty="0" smtClean="0"/>
              <a:t>’, ‘yahoo’}</a:t>
            </a:r>
          </a:p>
          <a:p>
            <a:pPr marL="0" indent="0">
              <a:buNone/>
            </a:pPr>
            <a:r>
              <a:rPr lang="en-IN" sz="2000" dirty="0"/>
              <a:t>	</a:t>
            </a:r>
            <a:r>
              <a:rPr lang="en-IN" sz="2000" dirty="0" err="1" smtClean="0"/>
              <a:t>s.remove</a:t>
            </a:r>
            <a:r>
              <a:rPr lang="en-IN" sz="2000" dirty="0" smtClean="0"/>
              <a:t>(‘yahoo’)</a:t>
            </a:r>
          </a:p>
          <a:p>
            <a:pPr marL="0" indent="0">
              <a:buNone/>
            </a:pPr>
            <a:r>
              <a:rPr lang="en-IN" sz="2000" dirty="0"/>
              <a:t>	</a:t>
            </a:r>
            <a:r>
              <a:rPr lang="en-IN" sz="2000" dirty="0" smtClean="0"/>
              <a:t>a</a:t>
            </a:r>
          </a:p>
          <a:p>
            <a:pPr marL="0" indent="0">
              <a:buNone/>
            </a:pPr>
            <a:r>
              <a:rPr lang="en-IN" sz="2000" dirty="0"/>
              <a:t>	</a:t>
            </a:r>
            <a:r>
              <a:rPr lang="en-IN" sz="2000" dirty="0" smtClean="0"/>
              <a:t>{‘</a:t>
            </a:r>
            <a:r>
              <a:rPr lang="en-IN" sz="2000" dirty="0" err="1" smtClean="0"/>
              <a:t>fb</a:t>
            </a:r>
            <a:r>
              <a:rPr lang="en-IN" sz="2000" dirty="0" smtClean="0"/>
              <a:t>’, 10, ‘</a:t>
            </a:r>
            <a:r>
              <a:rPr lang="en-IN" sz="2000" dirty="0" err="1" smtClean="0"/>
              <a:t>gmail</a:t>
            </a:r>
            <a:r>
              <a:rPr lang="en-IN" sz="2000" dirty="0" smtClean="0"/>
              <a:t>’, ‘</a:t>
            </a:r>
            <a:r>
              <a:rPr lang="en-IN" sz="2000" dirty="0" err="1" smtClean="0"/>
              <a:t>google</a:t>
            </a:r>
            <a:r>
              <a:rPr lang="en-IN" sz="2000" dirty="0" smtClean="0"/>
              <a:t>’}</a:t>
            </a:r>
          </a:p>
          <a:p>
            <a:pPr marL="0" indent="0">
              <a:buNone/>
            </a:pPr>
            <a:endParaRPr lang="en-IN" sz="2000" dirty="0"/>
          </a:p>
          <a:p>
            <a:pPr marL="0" indent="0">
              <a:buNone/>
            </a:pPr>
            <a:r>
              <a:rPr lang="en-IN" sz="2000" b="1" dirty="0" smtClean="0"/>
              <a:t>NOTE: </a:t>
            </a:r>
            <a:r>
              <a:rPr lang="en-IN" sz="2000" dirty="0" smtClean="0"/>
              <a:t>Since set does not allow duplicates, no matter how many same kind of items we pass it will consider as single item</a:t>
            </a:r>
            <a:endParaRPr lang="en-IN" sz="2000" b="1" dirty="0"/>
          </a:p>
        </p:txBody>
      </p:sp>
      <p:sp>
        <p:nvSpPr>
          <p:cNvPr id="4" name="TextBox 3"/>
          <p:cNvSpPr txBox="1"/>
          <p:nvPr/>
        </p:nvSpPr>
        <p:spPr>
          <a:xfrm>
            <a:off x="5952930" y="3041780"/>
            <a:ext cx="6008915" cy="2862322"/>
          </a:xfrm>
          <a:prstGeom prst="rect">
            <a:avLst/>
          </a:prstGeom>
          <a:noFill/>
        </p:spPr>
        <p:txBody>
          <a:bodyPr wrap="square" rtlCol="0">
            <a:spAutoFit/>
          </a:bodyPr>
          <a:lstStyle/>
          <a:p>
            <a:pPr>
              <a:lnSpc>
                <a:spcPct val="150000"/>
              </a:lnSpc>
            </a:pPr>
            <a:r>
              <a:rPr lang="en-IN" dirty="0"/>
              <a:t>	</a:t>
            </a:r>
            <a:r>
              <a:rPr lang="en-IN" sz="2000" dirty="0" smtClean="0"/>
              <a:t>s </a:t>
            </a:r>
            <a:r>
              <a:rPr lang="en-IN" sz="2000" dirty="0"/>
              <a:t>= {‘</a:t>
            </a:r>
            <a:r>
              <a:rPr lang="en-IN" sz="2000" dirty="0" err="1"/>
              <a:t>google</a:t>
            </a:r>
            <a:r>
              <a:rPr lang="en-IN" sz="2000" dirty="0"/>
              <a:t>’, 10, ‘yahoo’, ‘</a:t>
            </a:r>
            <a:r>
              <a:rPr lang="en-IN" sz="2000" dirty="0" err="1"/>
              <a:t>gmail</a:t>
            </a:r>
            <a:r>
              <a:rPr lang="en-IN" sz="2000" dirty="0"/>
              <a:t>’, ‘</a:t>
            </a:r>
            <a:r>
              <a:rPr lang="en-IN" sz="2000" dirty="0" err="1"/>
              <a:t>fb</a:t>
            </a:r>
            <a:r>
              <a:rPr lang="en-IN" sz="2000" dirty="0" smtClean="0"/>
              <a:t>’}</a:t>
            </a:r>
          </a:p>
          <a:p>
            <a:pPr>
              <a:lnSpc>
                <a:spcPct val="150000"/>
              </a:lnSpc>
            </a:pPr>
            <a:r>
              <a:rPr lang="en-IN" sz="2000" dirty="0"/>
              <a:t>	</a:t>
            </a:r>
            <a:r>
              <a:rPr lang="en-IN" sz="2000" dirty="0" err="1" smtClean="0"/>
              <a:t>s.remove</a:t>
            </a:r>
            <a:r>
              <a:rPr lang="en-IN" sz="2000" dirty="0" smtClean="0"/>
              <a:t>(‘</a:t>
            </a:r>
            <a:r>
              <a:rPr lang="en-IN" sz="2000" dirty="0" err="1" smtClean="0"/>
              <a:t>zomato</a:t>
            </a:r>
            <a:r>
              <a:rPr lang="en-IN" sz="2000" dirty="0" smtClean="0"/>
              <a:t>’)</a:t>
            </a:r>
          </a:p>
          <a:p>
            <a:pPr>
              <a:lnSpc>
                <a:spcPct val="150000"/>
              </a:lnSpc>
            </a:pPr>
            <a:r>
              <a:rPr lang="en-IN" sz="2000" dirty="0"/>
              <a:t>	</a:t>
            </a:r>
            <a:r>
              <a:rPr lang="en-IN" sz="2000" dirty="0" smtClean="0"/>
              <a:t>Key error:</a:t>
            </a:r>
          </a:p>
          <a:p>
            <a:pPr>
              <a:lnSpc>
                <a:spcPct val="150000"/>
              </a:lnSpc>
            </a:pPr>
            <a:endParaRPr lang="en-IN" sz="2000" dirty="0"/>
          </a:p>
          <a:p>
            <a:pPr>
              <a:lnSpc>
                <a:spcPct val="150000"/>
              </a:lnSpc>
            </a:pPr>
            <a:r>
              <a:rPr lang="en-IN" sz="2000" b="1" dirty="0" smtClean="0"/>
              <a:t>	NOTE: </a:t>
            </a:r>
            <a:r>
              <a:rPr lang="en-IN" sz="2000" dirty="0" smtClean="0"/>
              <a:t>if the item is not present in the set it 	raises key error</a:t>
            </a:r>
            <a:endParaRPr lang="en-IN" sz="2000" b="1" dirty="0"/>
          </a:p>
        </p:txBody>
      </p:sp>
      <p:cxnSp>
        <p:nvCxnSpPr>
          <p:cNvPr id="6" name="Straight Connector 5"/>
          <p:cNvCxnSpPr/>
          <p:nvPr/>
        </p:nvCxnSpPr>
        <p:spPr>
          <a:xfrm>
            <a:off x="6074229" y="5904102"/>
            <a:ext cx="5691673"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3838973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298580"/>
            <a:ext cx="11274612" cy="6559420"/>
          </a:xfrm>
        </p:spPr>
        <p:txBody>
          <a:bodyPr>
            <a:normAutofit/>
          </a:bodyPr>
          <a:lstStyle/>
          <a:p>
            <a:pPr marL="0" indent="0">
              <a:buNone/>
            </a:pPr>
            <a:r>
              <a:rPr lang="en-IN" sz="2400" b="1" dirty="0" smtClean="0"/>
              <a:t>Discard()</a:t>
            </a:r>
          </a:p>
          <a:p>
            <a:r>
              <a:rPr lang="en-IN" sz="2000" dirty="0" smtClean="0"/>
              <a:t>It removes specified items from the set</a:t>
            </a:r>
          </a:p>
          <a:p>
            <a:r>
              <a:rPr lang="en-IN" sz="2000" dirty="0" smtClean="0"/>
              <a:t>Syntax: </a:t>
            </a:r>
            <a:r>
              <a:rPr lang="en-IN" sz="2000" b="1" dirty="0" err="1" smtClean="0"/>
              <a:t>Var_name.discard</a:t>
            </a:r>
            <a:r>
              <a:rPr lang="en-IN" sz="2000" b="1" dirty="0" smtClean="0"/>
              <a:t>(item)</a:t>
            </a:r>
          </a:p>
          <a:p>
            <a:pPr marL="0" indent="0">
              <a:buNone/>
            </a:pPr>
            <a:r>
              <a:rPr lang="en-IN" sz="2000" dirty="0"/>
              <a:t>	</a:t>
            </a:r>
            <a:r>
              <a:rPr lang="en-IN" sz="2000" dirty="0" smtClean="0"/>
              <a:t>s = {‘</a:t>
            </a:r>
            <a:r>
              <a:rPr lang="en-IN" sz="2000" dirty="0" err="1" smtClean="0"/>
              <a:t>google</a:t>
            </a:r>
            <a:r>
              <a:rPr lang="en-IN" sz="2000" dirty="0" smtClean="0"/>
              <a:t>’, ‘</a:t>
            </a:r>
            <a:r>
              <a:rPr lang="en-IN" sz="2000" dirty="0" err="1" smtClean="0"/>
              <a:t>gmail</a:t>
            </a:r>
            <a:r>
              <a:rPr lang="en-IN" sz="2000" dirty="0" smtClean="0"/>
              <a:t>’, 10, ‘yahoo’, ‘</a:t>
            </a:r>
            <a:r>
              <a:rPr lang="en-IN" sz="2000" dirty="0" err="1" smtClean="0"/>
              <a:t>fb</a:t>
            </a:r>
            <a:r>
              <a:rPr lang="en-IN" sz="2000" dirty="0" smtClean="0"/>
              <a:t>’}</a:t>
            </a:r>
          </a:p>
          <a:p>
            <a:pPr marL="0" indent="0">
              <a:buNone/>
            </a:pPr>
            <a:r>
              <a:rPr lang="en-IN" sz="2000" dirty="0"/>
              <a:t>	</a:t>
            </a:r>
            <a:r>
              <a:rPr lang="en-IN" sz="2000" dirty="0" err="1" smtClean="0"/>
              <a:t>s.discard</a:t>
            </a:r>
            <a:r>
              <a:rPr lang="en-IN" sz="2000" dirty="0" smtClean="0"/>
              <a:t>(10)</a:t>
            </a:r>
          </a:p>
          <a:p>
            <a:pPr marL="0" indent="0">
              <a:buNone/>
            </a:pPr>
            <a:r>
              <a:rPr lang="en-IN" sz="2000" dirty="0"/>
              <a:t>	</a:t>
            </a:r>
            <a:r>
              <a:rPr lang="en-IN" sz="2000" dirty="0" smtClean="0"/>
              <a:t>s</a:t>
            </a:r>
          </a:p>
          <a:p>
            <a:pPr marL="0" indent="0">
              <a:buNone/>
            </a:pPr>
            <a:r>
              <a:rPr lang="en-IN" sz="2000" dirty="0"/>
              <a:t>	</a:t>
            </a:r>
            <a:r>
              <a:rPr lang="en-IN" sz="2000" dirty="0" smtClean="0"/>
              <a:t>{‘</a:t>
            </a:r>
            <a:r>
              <a:rPr lang="en-IN" sz="2000" dirty="0" err="1" smtClean="0"/>
              <a:t>fb</a:t>
            </a:r>
            <a:r>
              <a:rPr lang="en-IN" sz="2000" dirty="0" smtClean="0"/>
              <a:t>’, ‘</a:t>
            </a:r>
            <a:r>
              <a:rPr lang="en-IN" sz="2000" dirty="0" err="1" smtClean="0"/>
              <a:t>gmail</a:t>
            </a:r>
            <a:r>
              <a:rPr lang="en-IN" sz="2000" dirty="0" smtClean="0"/>
              <a:t>’, ‘yahoo’, ‘</a:t>
            </a:r>
            <a:r>
              <a:rPr lang="en-IN" sz="2000" dirty="0" err="1" smtClean="0"/>
              <a:t>google</a:t>
            </a:r>
            <a:r>
              <a:rPr lang="en-IN" sz="2000" dirty="0" smtClean="0"/>
              <a:t>’}</a:t>
            </a:r>
          </a:p>
          <a:p>
            <a:pPr marL="0" indent="0">
              <a:buNone/>
            </a:pPr>
            <a:endParaRPr lang="en-IN" sz="2000" dirty="0"/>
          </a:p>
          <a:p>
            <a:pPr marL="0" indent="0">
              <a:lnSpc>
                <a:spcPct val="150000"/>
              </a:lnSpc>
              <a:buNone/>
            </a:pPr>
            <a:r>
              <a:rPr lang="en-IN" sz="2000" dirty="0" smtClean="0"/>
              <a:t>	s </a:t>
            </a:r>
            <a:r>
              <a:rPr lang="en-IN" sz="2000" dirty="0"/>
              <a:t>= {‘</a:t>
            </a:r>
            <a:r>
              <a:rPr lang="en-IN" sz="2000" dirty="0" err="1"/>
              <a:t>google</a:t>
            </a:r>
            <a:r>
              <a:rPr lang="en-IN" sz="2000" dirty="0"/>
              <a:t>’, 10, ‘yahoo’, ‘</a:t>
            </a:r>
            <a:r>
              <a:rPr lang="en-IN" sz="2000" dirty="0" err="1"/>
              <a:t>gmail</a:t>
            </a:r>
            <a:r>
              <a:rPr lang="en-IN" sz="2000" dirty="0"/>
              <a:t>’, ‘</a:t>
            </a:r>
            <a:r>
              <a:rPr lang="en-IN" sz="2000" dirty="0" err="1"/>
              <a:t>fb</a:t>
            </a:r>
            <a:r>
              <a:rPr lang="en-IN" sz="2000" dirty="0"/>
              <a:t>’}</a:t>
            </a:r>
          </a:p>
          <a:p>
            <a:pPr marL="0" indent="0">
              <a:lnSpc>
                <a:spcPct val="150000"/>
              </a:lnSpc>
              <a:buNone/>
            </a:pPr>
            <a:r>
              <a:rPr lang="en-IN" sz="2000" dirty="0" smtClean="0"/>
              <a:t>	</a:t>
            </a:r>
            <a:r>
              <a:rPr lang="en-IN" sz="2000" dirty="0" err="1" smtClean="0"/>
              <a:t>s.remove</a:t>
            </a:r>
            <a:r>
              <a:rPr lang="en-IN" sz="2000" dirty="0"/>
              <a:t>(‘</a:t>
            </a:r>
            <a:r>
              <a:rPr lang="en-IN" sz="2000" dirty="0" err="1"/>
              <a:t>zomato</a:t>
            </a:r>
            <a:r>
              <a:rPr lang="en-IN" sz="2000" dirty="0"/>
              <a:t>’)</a:t>
            </a:r>
          </a:p>
          <a:p>
            <a:pPr marL="0" indent="0">
              <a:lnSpc>
                <a:spcPct val="150000"/>
              </a:lnSpc>
              <a:buNone/>
            </a:pPr>
            <a:r>
              <a:rPr lang="en-IN" sz="2000" dirty="0" smtClean="0"/>
              <a:t>	{</a:t>
            </a:r>
            <a:r>
              <a:rPr lang="en-IN" sz="2000" dirty="0"/>
              <a:t>‘yahoo’, </a:t>
            </a:r>
            <a:r>
              <a:rPr lang="en-IN" sz="2000" dirty="0" smtClean="0"/>
              <a:t>‘</a:t>
            </a:r>
            <a:r>
              <a:rPr lang="en-IN" sz="2000" dirty="0" err="1"/>
              <a:t>google</a:t>
            </a:r>
            <a:r>
              <a:rPr lang="en-IN" sz="2000" dirty="0" smtClean="0"/>
              <a:t>’, ‘fb’,10</a:t>
            </a:r>
            <a:r>
              <a:rPr lang="en-IN" sz="2000" dirty="0"/>
              <a:t>, </a:t>
            </a:r>
            <a:r>
              <a:rPr lang="en-IN" sz="2000" dirty="0" smtClean="0"/>
              <a:t>‘</a:t>
            </a:r>
            <a:r>
              <a:rPr lang="en-IN" sz="2000" dirty="0" err="1"/>
              <a:t>gmail</a:t>
            </a:r>
            <a:r>
              <a:rPr lang="en-IN" sz="2000" dirty="0" smtClean="0"/>
              <a:t>’} </a:t>
            </a:r>
            <a:endParaRPr lang="en-IN" sz="2000" dirty="0"/>
          </a:p>
          <a:p>
            <a:pPr marL="0" indent="0">
              <a:lnSpc>
                <a:spcPct val="150000"/>
              </a:lnSpc>
              <a:buNone/>
            </a:pPr>
            <a:endParaRPr lang="en-IN" sz="2000" dirty="0"/>
          </a:p>
        </p:txBody>
      </p:sp>
      <p:sp>
        <p:nvSpPr>
          <p:cNvPr id="4" name="TextBox 3"/>
          <p:cNvSpPr txBox="1"/>
          <p:nvPr/>
        </p:nvSpPr>
        <p:spPr>
          <a:xfrm>
            <a:off x="5775647" y="3906205"/>
            <a:ext cx="5962263" cy="2400657"/>
          </a:xfrm>
          <a:prstGeom prst="rect">
            <a:avLst/>
          </a:prstGeom>
          <a:noFill/>
        </p:spPr>
        <p:txBody>
          <a:bodyPr wrap="square" rtlCol="0">
            <a:spAutoFit/>
          </a:bodyPr>
          <a:lstStyle/>
          <a:p>
            <a:pPr algn="just">
              <a:lnSpc>
                <a:spcPct val="150000"/>
              </a:lnSpc>
            </a:pPr>
            <a:r>
              <a:rPr lang="en-IN" sz="2000" dirty="0" smtClean="0"/>
              <a:t>	</a:t>
            </a:r>
            <a:r>
              <a:rPr lang="en-IN" sz="2000" b="1" dirty="0" smtClean="0"/>
              <a:t>NOTE: </a:t>
            </a:r>
            <a:r>
              <a:rPr lang="en-IN" sz="2000" dirty="0" smtClean="0"/>
              <a:t>In discard() we wont be getting key 	error when the item is not present in the 	set as like removes()</a:t>
            </a:r>
          </a:p>
          <a:p>
            <a:pPr algn="just">
              <a:lnSpc>
                <a:spcPct val="150000"/>
              </a:lnSpc>
            </a:pPr>
            <a:r>
              <a:rPr lang="en-IN" sz="2000" b="1" dirty="0" smtClean="0"/>
              <a:t>	</a:t>
            </a:r>
            <a:r>
              <a:rPr lang="en-IN" sz="2000" dirty="0" smtClean="0"/>
              <a:t>To avoid the error while removing items 	from the set we go for discard()</a:t>
            </a:r>
            <a:endParaRPr lang="en-IN" sz="2000" dirty="0"/>
          </a:p>
        </p:txBody>
      </p:sp>
    </p:spTree>
    <p:extLst>
      <p:ext uri="{BB962C8B-B14F-4D97-AF65-F5344CB8AC3E}">
        <p14:creationId xmlns:p14="http://schemas.microsoft.com/office/powerpoint/2010/main" val="221251086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214604"/>
            <a:ext cx="11274612" cy="6811347"/>
          </a:xfrm>
        </p:spPr>
        <p:txBody>
          <a:bodyPr>
            <a:normAutofit/>
          </a:bodyPr>
          <a:lstStyle/>
          <a:p>
            <a:pPr marL="0" indent="0">
              <a:buNone/>
            </a:pPr>
            <a:r>
              <a:rPr lang="en-IN" sz="2400" b="1" dirty="0" smtClean="0"/>
              <a:t>Pop():</a:t>
            </a:r>
          </a:p>
          <a:p>
            <a:r>
              <a:rPr lang="en-IN" sz="2000" dirty="0" smtClean="0"/>
              <a:t>It removes random item from the set</a:t>
            </a:r>
          </a:p>
          <a:p>
            <a:r>
              <a:rPr lang="en-IN" sz="2000" dirty="0" smtClean="0"/>
              <a:t>It will return the removed item</a:t>
            </a:r>
          </a:p>
          <a:p>
            <a:r>
              <a:rPr lang="en-IN" sz="2000" dirty="0" smtClean="0"/>
              <a:t>Syntax: </a:t>
            </a:r>
            <a:r>
              <a:rPr lang="en-IN" sz="2000" b="1" dirty="0" err="1" smtClean="0"/>
              <a:t>Var_name.pop</a:t>
            </a:r>
            <a:r>
              <a:rPr lang="en-IN" sz="2000" b="1" dirty="0" smtClean="0"/>
              <a:t>() </a:t>
            </a:r>
            <a:r>
              <a:rPr lang="en-IN" sz="2000" b="1" dirty="0" smtClean="0">
                <a:sym typeface="Wingdings" pitchFamily="2" charset="2"/>
              </a:rPr>
              <a:t> no argument</a:t>
            </a:r>
          </a:p>
          <a:p>
            <a:pPr marL="0" indent="0">
              <a:buNone/>
            </a:pPr>
            <a:r>
              <a:rPr lang="en-IN" sz="2000" dirty="0">
                <a:sym typeface="Wingdings" pitchFamily="2" charset="2"/>
              </a:rPr>
              <a:t>	 s = {'apple', '</a:t>
            </a:r>
            <a:r>
              <a:rPr lang="en-IN" sz="2000" dirty="0" err="1">
                <a:sym typeface="Wingdings" pitchFamily="2" charset="2"/>
              </a:rPr>
              <a:t>google</a:t>
            </a:r>
            <a:r>
              <a:rPr lang="en-IN" sz="2000" dirty="0">
                <a:sym typeface="Wingdings" pitchFamily="2" charset="2"/>
              </a:rPr>
              <a:t>', '</a:t>
            </a:r>
            <a:r>
              <a:rPr lang="en-IN" sz="2000" dirty="0" err="1">
                <a:sym typeface="Wingdings" pitchFamily="2" charset="2"/>
              </a:rPr>
              <a:t>gmail</a:t>
            </a:r>
            <a:r>
              <a:rPr lang="en-IN" sz="2000" dirty="0">
                <a:sym typeface="Wingdings" pitchFamily="2" charset="2"/>
              </a:rPr>
              <a:t>', (1,2,3), 12.3, 'yahoo', 78}</a:t>
            </a:r>
          </a:p>
          <a:p>
            <a:pPr marL="0" indent="0">
              <a:buNone/>
            </a:pPr>
            <a:r>
              <a:rPr lang="en-IN" sz="2000" dirty="0" smtClean="0">
                <a:sym typeface="Wingdings" pitchFamily="2" charset="2"/>
              </a:rPr>
              <a:t>	</a:t>
            </a:r>
            <a:r>
              <a:rPr lang="en-IN" sz="2000" dirty="0" err="1" smtClean="0">
                <a:sym typeface="Wingdings" pitchFamily="2" charset="2"/>
              </a:rPr>
              <a:t>s.pop</a:t>
            </a:r>
            <a:r>
              <a:rPr lang="en-IN" sz="2000" dirty="0">
                <a:sym typeface="Wingdings" pitchFamily="2" charset="2"/>
              </a:rPr>
              <a:t>()</a:t>
            </a:r>
          </a:p>
          <a:p>
            <a:pPr marL="0" indent="0">
              <a:buNone/>
            </a:pPr>
            <a:r>
              <a:rPr lang="en-IN" sz="2000" dirty="0" smtClean="0">
                <a:sym typeface="Wingdings" pitchFamily="2" charset="2"/>
              </a:rPr>
              <a:t>	'</a:t>
            </a:r>
            <a:r>
              <a:rPr lang="en-IN" sz="2000" dirty="0" err="1" smtClean="0">
                <a:sym typeface="Wingdings" pitchFamily="2" charset="2"/>
              </a:rPr>
              <a:t>google</a:t>
            </a:r>
            <a:r>
              <a:rPr lang="en-IN" sz="2000" dirty="0">
                <a:sym typeface="Wingdings" pitchFamily="2" charset="2"/>
              </a:rPr>
              <a:t>'</a:t>
            </a:r>
          </a:p>
          <a:p>
            <a:pPr marL="0" indent="0">
              <a:buNone/>
            </a:pPr>
            <a:r>
              <a:rPr lang="en-IN" sz="2000" dirty="0" smtClean="0">
                <a:sym typeface="Wingdings" pitchFamily="2" charset="2"/>
              </a:rPr>
              <a:t>	</a:t>
            </a:r>
            <a:r>
              <a:rPr lang="en-IN" sz="2000" dirty="0" err="1" smtClean="0">
                <a:sym typeface="Wingdings" pitchFamily="2" charset="2"/>
              </a:rPr>
              <a:t>s.pop</a:t>
            </a:r>
            <a:r>
              <a:rPr lang="en-IN" sz="2000" dirty="0">
                <a:sym typeface="Wingdings" pitchFamily="2" charset="2"/>
              </a:rPr>
              <a:t>()</a:t>
            </a:r>
          </a:p>
          <a:p>
            <a:pPr marL="0" indent="0">
              <a:buNone/>
            </a:pPr>
            <a:r>
              <a:rPr lang="en-IN" sz="2000" dirty="0" smtClean="0">
                <a:sym typeface="Wingdings" pitchFamily="2" charset="2"/>
              </a:rPr>
              <a:t>	'yahoo</a:t>
            </a:r>
            <a:r>
              <a:rPr lang="en-IN" sz="2000" dirty="0">
                <a:sym typeface="Wingdings" pitchFamily="2" charset="2"/>
              </a:rPr>
              <a:t>'</a:t>
            </a:r>
          </a:p>
          <a:p>
            <a:pPr marL="0" indent="0">
              <a:buNone/>
            </a:pPr>
            <a:r>
              <a:rPr lang="en-IN" sz="2000" dirty="0" smtClean="0">
                <a:sym typeface="Wingdings" pitchFamily="2" charset="2"/>
              </a:rPr>
              <a:t>	</a:t>
            </a:r>
            <a:r>
              <a:rPr lang="en-IN" sz="2000" dirty="0" err="1" smtClean="0">
                <a:sym typeface="Wingdings" pitchFamily="2" charset="2"/>
              </a:rPr>
              <a:t>s.pop</a:t>
            </a:r>
            <a:r>
              <a:rPr lang="en-IN" sz="2000" dirty="0">
                <a:sym typeface="Wingdings" pitchFamily="2" charset="2"/>
              </a:rPr>
              <a:t>()</a:t>
            </a:r>
          </a:p>
          <a:p>
            <a:pPr marL="0" indent="0">
              <a:buNone/>
            </a:pPr>
            <a:r>
              <a:rPr lang="en-IN" sz="2000" dirty="0" smtClean="0">
                <a:sym typeface="Wingdings" pitchFamily="2" charset="2"/>
              </a:rPr>
              <a:t>	'</a:t>
            </a:r>
            <a:r>
              <a:rPr lang="en-IN" sz="2000" dirty="0" err="1" smtClean="0">
                <a:sym typeface="Wingdings" pitchFamily="2" charset="2"/>
              </a:rPr>
              <a:t>gmail</a:t>
            </a:r>
            <a:r>
              <a:rPr lang="en-IN" sz="2000" dirty="0">
                <a:sym typeface="Wingdings" pitchFamily="2" charset="2"/>
              </a:rPr>
              <a:t>'</a:t>
            </a:r>
          </a:p>
          <a:p>
            <a:pPr marL="0" indent="0">
              <a:buNone/>
            </a:pPr>
            <a:r>
              <a:rPr lang="en-IN" sz="2000" dirty="0" smtClean="0">
                <a:sym typeface="Wingdings" pitchFamily="2" charset="2"/>
              </a:rPr>
              <a:t>	</a:t>
            </a:r>
            <a:r>
              <a:rPr lang="en-IN" sz="2000" dirty="0" err="1" smtClean="0">
                <a:sym typeface="Wingdings" pitchFamily="2" charset="2"/>
              </a:rPr>
              <a:t>s.pop</a:t>
            </a:r>
            <a:r>
              <a:rPr lang="en-IN" sz="2000" dirty="0">
                <a:sym typeface="Wingdings" pitchFamily="2" charset="2"/>
              </a:rPr>
              <a:t>()</a:t>
            </a:r>
          </a:p>
          <a:p>
            <a:pPr marL="0" indent="0">
              <a:buNone/>
            </a:pPr>
            <a:r>
              <a:rPr lang="en-IN" sz="2000" dirty="0" smtClean="0">
                <a:sym typeface="Wingdings" pitchFamily="2" charset="2"/>
              </a:rPr>
              <a:t>	'apple'</a:t>
            </a:r>
            <a:endParaRPr lang="en-IN" sz="2000" dirty="0">
              <a:sym typeface="Wingdings" pitchFamily="2" charset="2"/>
            </a:endParaRPr>
          </a:p>
        </p:txBody>
      </p:sp>
      <p:sp>
        <p:nvSpPr>
          <p:cNvPr id="4" name="TextBox 3"/>
          <p:cNvSpPr txBox="1"/>
          <p:nvPr/>
        </p:nvSpPr>
        <p:spPr>
          <a:xfrm>
            <a:off x="4739951" y="2575249"/>
            <a:ext cx="6120882" cy="4062651"/>
          </a:xfrm>
          <a:prstGeom prst="rect">
            <a:avLst/>
          </a:prstGeom>
          <a:noFill/>
        </p:spPr>
        <p:txBody>
          <a:bodyPr wrap="square" rtlCol="0">
            <a:spAutoFit/>
          </a:bodyPr>
          <a:lstStyle/>
          <a:p>
            <a:pPr>
              <a:lnSpc>
                <a:spcPct val="150000"/>
              </a:lnSpc>
            </a:pPr>
            <a:r>
              <a:rPr lang="en-IN" dirty="0" smtClean="0"/>
              <a:t>	</a:t>
            </a:r>
            <a:r>
              <a:rPr lang="en-IN" sz="2000" dirty="0" err="1">
                <a:sym typeface="Wingdings" pitchFamily="2" charset="2"/>
              </a:rPr>
              <a:t>s.pop</a:t>
            </a:r>
            <a:r>
              <a:rPr lang="en-IN" sz="2000" dirty="0">
                <a:sym typeface="Wingdings" pitchFamily="2" charset="2"/>
              </a:rPr>
              <a:t>()</a:t>
            </a:r>
          </a:p>
          <a:p>
            <a:pPr>
              <a:lnSpc>
                <a:spcPct val="150000"/>
              </a:lnSpc>
            </a:pPr>
            <a:r>
              <a:rPr lang="en-IN" sz="2000" dirty="0" smtClean="0">
                <a:sym typeface="Wingdings" pitchFamily="2" charset="2"/>
              </a:rPr>
              <a:t>	12.3</a:t>
            </a:r>
            <a:endParaRPr lang="en-IN" sz="2000" dirty="0">
              <a:sym typeface="Wingdings" pitchFamily="2" charset="2"/>
            </a:endParaRPr>
          </a:p>
          <a:p>
            <a:pPr>
              <a:lnSpc>
                <a:spcPct val="150000"/>
              </a:lnSpc>
            </a:pPr>
            <a:r>
              <a:rPr lang="en-IN" sz="2000" dirty="0" smtClean="0">
                <a:sym typeface="Wingdings" pitchFamily="2" charset="2"/>
              </a:rPr>
              <a:t>	</a:t>
            </a:r>
            <a:r>
              <a:rPr lang="en-IN" sz="2000" dirty="0" err="1" smtClean="0">
                <a:sym typeface="Wingdings" pitchFamily="2" charset="2"/>
              </a:rPr>
              <a:t>s.pop</a:t>
            </a:r>
            <a:r>
              <a:rPr lang="en-IN" sz="2000" dirty="0">
                <a:sym typeface="Wingdings" pitchFamily="2" charset="2"/>
              </a:rPr>
              <a:t>()</a:t>
            </a:r>
          </a:p>
          <a:p>
            <a:pPr>
              <a:lnSpc>
                <a:spcPct val="150000"/>
              </a:lnSpc>
            </a:pPr>
            <a:r>
              <a:rPr lang="en-IN" sz="2000" dirty="0" smtClean="0">
                <a:sym typeface="Wingdings" pitchFamily="2" charset="2"/>
              </a:rPr>
              <a:t>	78</a:t>
            </a:r>
            <a:endParaRPr lang="en-IN" sz="2000" dirty="0">
              <a:sym typeface="Wingdings" pitchFamily="2" charset="2"/>
            </a:endParaRPr>
          </a:p>
          <a:p>
            <a:pPr>
              <a:lnSpc>
                <a:spcPct val="150000"/>
              </a:lnSpc>
            </a:pPr>
            <a:r>
              <a:rPr lang="en-IN" sz="2000" dirty="0" smtClean="0">
                <a:sym typeface="Wingdings" pitchFamily="2" charset="2"/>
              </a:rPr>
              <a:t>	</a:t>
            </a:r>
            <a:r>
              <a:rPr lang="en-IN" sz="2000" dirty="0" err="1" smtClean="0">
                <a:sym typeface="Wingdings" pitchFamily="2" charset="2"/>
              </a:rPr>
              <a:t>s.pop</a:t>
            </a:r>
            <a:r>
              <a:rPr lang="en-IN" sz="2000" dirty="0">
                <a:sym typeface="Wingdings" pitchFamily="2" charset="2"/>
              </a:rPr>
              <a:t>()</a:t>
            </a:r>
          </a:p>
          <a:p>
            <a:pPr>
              <a:lnSpc>
                <a:spcPct val="150000"/>
              </a:lnSpc>
            </a:pPr>
            <a:r>
              <a:rPr lang="en-IN" sz="2000" dirty="0" smtClean="0">
                <a:sym typeface="Wingdings" pitchFamily="2" charset="2"/>
              </a:rPr>
              <a:t>	(</a:t>
            </a:r>
            <a:r>
              <a:rPr lang="en-IN" sz="2000" dirty="0">
                <a:sym typeface="Wingdings" pitchFamily="2" charset="2"/>
              </a:rPr>
              <a:t>1, 2, 3)</a:t>
            </a:r>
          </a:p>
          <a:p>
            <a:pPr>
              <a:lnSpc>
                <a:spcPct val="150000"/>
              </a:lnSpc>
            </a:pPr>
            <a:r>
              <a:rPr lang="en-IN" sz="2000" dirty="0" smtClean="0">
                <a:sym typeface="Wingdings" pitchFamily="2" charset="2"/>
              </a:rPr>
              <a:t>	</a:t>
            </a:r>
            <a:r>
              <a:rPr lang="en-IN" sz="2000" dirty="0" err="1" smtClean="0">
                <a:sym typeface="Wingdings" pitchFamily="2" charset="2"/>
              </a:rPr>
              <a:t>s.pop</a:t>
            </a:r>
            <a:r>
              <a:rPr lang="en-IN" sz="2000" dirty="0">
                <a:sym typeface="Wingdings" pitchFamily="2" charset="2"/>
              </a:rPr>
              <a:t>()</a:t>
            </a:r>
          </a:p>
          <a:p>
            <a:pPr>
              <a:lnSpc>
                <a:spcPct val="150000"/>
              </a:lnSpc>
            </a:pPr>
            <a:r>
              <a:rPr lang="en-IN" sz="2000" dirty="0" smtClean="0">
                <a:sym typeface="Wingdings" pitchFamily="2" charset="2"/>
              </a:rPr>
              <a:t>	</a:t>
            </a:r>
            <a:r>
              <a:rPr lang="en-IN" sz="2000" dirty="0" err="1" smtClean="0">
                <a:sym typeface="Wingdings" pitchFamily="2" charset="2"/>
              </a:rPr>
              <a:t>KeyError</a:t>
            </a:r>
            <a:r>
              <a:rPr lang="en-IN" sz="2000" dirty="0">
                <a:sym typeface="Wingdings" pitchFamily="2" charset="2"/>
              </a:rPr>
              <a:t>: 'pop from an empty set'</a:t>
            </a:r>
            <a:endParaRPr lang="en-IN" sz="2000" dirty="0"/>
          </a:p>
          <a:p>
            <a:endParaRPr lang="en-IN" dirty="0"/>
          </a:p>
        </p:txBody>
      </p:sp>
      <p:cxnSp>
        <p:nvCxnSpPr>
          <p:cNvPr id="6" name="Elbow Connector 5"/>
          <p:cNvCxnSpPr/>
          <p:nvPr/>
        </p:nvCxnSpPr>
        <p:spPr>
          <a:xfrm flipV="1">
            <a:off x="2062065" y="2920483"/>
            <a:ext cx="3452327" cy="3359019"/>
          </a:xfrm>
          <a:prstGeom prst="bentConnector3">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7512292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0895106" cy="5857758"/>
          </a:xfrm>
        </p:spPr>
        <p:txBody>
          <a:bodyPr>
            <a:normAutofit/>
          </a:bodyPr>
          <a:lstStyle/>
          <a:p>
            <a:pPr algn="ctr"/>
            <a:r>
              <a:rPr lang="en-IN" sz="3200" b="1" i="1" dirty="0"/>
              <a:t>Presentation </a:t>
            </a:r>
            <a:r>
              <a:rPr lang="en-IN" sz="3200" b="1" i="1" dirty="0" smtClean="0"/>
              <a:t>20</a:t>
            </a:r>
            <a:r>
              <a:rPr lang="en-IN" sz="3600" b="1" i="1" dirty="0" smtClean="0"/>
              <a:t/>
            </a:r>
            <a:br>
              <a:rPr lang="en-IN" sz="3600" b="1" i="1" dirty="0" smtClean="0"/>
            </a:br>
            <a:r>
              <a:rPr lang="en-IN" sz="3600" b="1" i="1" dirty="0"/>
              <a:t/>
            </a:r>
            <a:br>
              <a:rPr lang="en-IN" sz="3600" b="1" i="1" dirty="0"/>
            </a:br>
            <a:r>
              <a:rPr lang="en-IN" sz="3200" b="1" dirty="0" smtClean="0"/>
              <a:t>Dictionary</a:t>
            </a:r>
            <a:r>
              <a:rPr lang="en-IN" sz="2800" b="1" dirty="0" smtClean="0"/>
              <a:t/>
            </a:r>
            <a:br>
              <a:rPr lang="en-IN" sz="2800" b="1" dirty="0" smtClean="0"/>
            </a:br>
            <a:r>
              <a:rPr lang="en-IN" sz="2800" dirty="0" smtClean="0"/>
              <a:t>Introduction, Memory management, ways to create dictionary </a:t>
            </a:r>
            <a:endParaRPr lang="en-IN" sz="2800" cap="small" dirty="0"/>
          </a:p>
        </p:txBody>
      </p:sp>
    </p:spTree>
    <p:extLst>
      <p:ext uri="{BB962C8B-B14F-4D97-AF65-F5344CB8AC3E}">
        <p14:creationId xmlns:p14="http://schemas.microsoft.com/office/powerpoint/2010/main" val="32371325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364" y="596511"/>
            <a:ext cx="11274612" cy="5757636"/>
          </a:xfrm>
        </p:spPr>
        <p:txBody>
          <a:bodyPr>
            <a:noAutofit/>
          </a:bodyPr>
          <a:lstStyle/>
          <a:p>
            <a:pPr algn="just"/>
            <a:r>
              <a:rPr lang="en-US" sz="2000" dirty="0"/>
              <a:t>Here is a list of the Python keywords.  Enter any keyword to get more help.</a:t>
            </a:r>
          </a:p>
          <a:p>
            <a:pPr algn="just"/>
            <a:endParaRPr lang="en-US" sz="2000" dirty="0"/>
          </a:p>
          <a:p>
            <a:pPr marL="0" indent="0" algn="just">
              <a:buNone/>
            </a:pPr>
            <a:r>
              <a:rPr lang="en-US" sz="2000" dirty="0"/>
              <a:t>False               class               </a:t>
            </a:r>
            <a:r>
              <a:rPr lang="en-US" sz="2000" dirty="0" smtClean="0"/>
              <a:t>  from                 or</a:t>
            </a:r>
            <a:endParaRPr lang="en-US" sz="2000" dirty="0"/>
          </a:p>
          <a:p>
            <a:pPr marL="0" indent="0" algn="just">
              <a:buNone/>
            </a:pPr>
            <a:r>
              <a:rPr lang="en-US" sz="2000" dirty="0"/>
              <a:t>None               </a:t>
            </a:r>
            <a:r>
              <a:rPr lang="en-US" sz="2000" dirty="0" smtClean="0"/>
              <a:t>continue            </a:t>
            </a:r>
            <a:r>
              <a:rPr lang="en-US" sz="2000" dirty="0"/>
              <a:t>global              pass</a:t>
            </a:r>
          </a:p>
          <a:p>
            <a:pPr marL="0" indent="0" algn="just">
              <a:buNone/>
            </a:pPr>
            <a:r>
              <a:rPr lang="en-US" sz="2000" dirty="0"/>
              <a:t>True                </a:t>
            </a:r>
            <a:r>
              <a:rPr lang="en-US" sz="2000" dirty="0" smtClean="0"/>
              <a:t> </a:t>
            </a:r>
            <a:r>
              <a:rPr lang="en-US" sz="2000" dirty="0" err="1" smtClean="0"/>
              <a:t>def</a:t>
            </a:r>
            <a:r>
              <a:rPr lang="en-US" sz="2000" dirty="0" smtClean="0"/>
              <a:t>                    if                      raise</a:t>
            </a:r>
            <a:endParaRPr lang="en-US" sz="2000" dirty="0"/>
          </a:p>
          <a:p>
            <a:pPr marL="0" indent="0" algn="just">
              <a:buNone/>
            </a:pPr>
            <a:r>
              <a:rPr lang="en-US" sz="2000" dirty="0"/>
              <a:t>and                 </a:t>
            </a:r>
            <a:r>
              <a:rPr lang="en-US" sz="2000" dirty="0" smtClean="0"/>
              <a:t> del                    import              </a:t>
            </a:r>
            <a:r>
              <a:rPr lang="en-US" sz="2000" dirty="0"/>
              <a:t>return</a:t>
            </a:r>
          </a:p>
          <a:p>
            <a:pPr marL="0" indent="0" algn="just">
              <a:buNone/>
            </a:pPr>
            <a:r>
              <a:rPr lang="en-US" sz="2000" dirty="0"/>
              <a:t>as                  </a:t>
            </a:r>
            <a:r>
              <a:rPr lang="en-US" sz="2000" dirty="0" smtClean="0"/>
              <a:t>  </a:t>
            </a:r>
            <a:r>
              <a:rPr lang="en-US" sz="2000" dirty="0" err="1" smtClean="0"/>
              <a:t>elif</a:t>
            </a:r>
            <a:r>
              <a:rPr lang="en-US" sz="2000" dirty="0" smtClean="0"/>
              <a:t>                     in                     try</a:t>
            </a:r>
            <a:endParaRPr lang="en-US" sz="2000" dirty="0"/>
          </a:p>
          <a:p>
            <a:pPr marL="0" indent="0" algn="just">
              <a:buNone/>
            </a:pPr>
            <a:r>
              <a:rPr lang="en-US" sz="2000" dirty="0"/>
              <a:t>assert              else                </a:t>
            </a:r>
            <a:r>
              <a:rPr lang="en-US" sz="2000" dirty="0" smtClean="0"/>
              <a:t>   is                     while</a:t>
            </a:r>
            <a:endParaRPr lang="en-US" sz="2000" dirty="0"/>
          </a:p>
          <a:p>
            <a:pPr marL="0" indent="0" algn="just">
              <a:buNone/>
            </a:pPr>
            <a:r>
              <a:rPr lang="en-US" sz="2000" dirty="0" err="1"/>
              <a:t>async</a:t>
            </a:r>
            <a:r>
              <a:rPr lang="en-US" sz="2000" dirty="0"/>
              <a:t>              </a:t>
            </a:r>
            <a:r>
              <a:rPr lang="en-US" sz="2000" dirty="0" smtClean="0"/>
              <a:t>except               lambda            with</a:t>
            </a:r>
            <a:endParaRPr lang="en-US" sz="2000" dirty="0"/>
          </a:p>
          <a:p>
            <a:pPr marL="0" indent="0" algn="just">
              <a:buNone/>
            </a:pPr>
            <a:r>
              <a:rPr lang="en-US" sz="2000" dirty="0"/>
              <a:t>await               finally             </a:t>
            </a:r>
            <a:r>
              <a:rPr lang="en-US" sz="2000" dirty="0" smtClean="0"/>
              <a:t>   nonlocal           yield</a:t>
            </a:r>
            <a:endParaRPr lang="en-US" sz="2000" dirty="0"/>
          </a:p>
          <a:p>
            <a:pPr marL="0" indent="0" algn="just">
              <a:buNone/>
            </a:pPr>
            <a:r>
              <a:rPr lang="en-US" sz="2000" dirty="0"/>
              <a:t>break               for                 </a:t>
            </a:r>
            <a:r>
              <a:rPr lang="en-US" sz="2000" dirty="0" smtClean="0"/>
              <a:t>    not </a:t>
            </a:r>
            <a:endParaRPr lang="en-IN" sz="2000" dirty="0"/>
          </a:p>
        </p:txBody>
      </p:sp>
    </p:spTree>
    <p:extLst>
      <p:ext uri="{BB962C8B-B14F-4D97-AF65-F5344CB8AC3E}">
        <p14:creationId xmlns:p14="http://schemas.microsoft.com/office/powerpoint/2010/main" val="304481964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0"/>
            <a:ext cx="10895106" cy="1325563"/>
          </a:xfrm>
        </p:spPr>
        <p:txBody>
          <a:bodyPr/>
          <a:lstStyle/>
          <a:p>
            <a:r>
              <a:rPr lang="en-IN" b="1" u="sng" dirty="0" smtClean="0"/>
              <a:t>DICTIONARY</a:t>
            </a:r>
            <a:endParaRPr lang="en-IN" b="1" u="sng" dirty="0"/>
          </a:p>
        </p:txBody>
      </p:sp>
      <p:sp>
        <p:nvSpPr>
          <p:cNvPr id="3" name="Content Placeholder 2"/>
          <p:cNvSpPr>
            <a:spLocks noGrp="1"/>
          </p:cNvSpPr>
          <p:nvPr>
            <p:ph idx="1"/>
          </p:nvPr>
        </p:nvSpPr>
        <p:spPr>
          <a:xfrm>
            <a:off x="458694" y="1250302"/>
            <a:ext cx="11274612" cy="5710335"/>
          </a:xfrm>
        </p:spPr>
        <p:txBody>
          <a:bodyPr>
            <a:normAutofit/>
          </a:bodyPr>
          <a:lstStyle/>
          <a:p>
            <a:pPr marL="0" indent="0">
              <a:buNone/>
            </a:pPr>
            <a:r>
              <a:rPr lang="en-IN" sz="2000" b="1" dirty="0" smtClean="0"/>
              <a:t>OVER VIEW</a:t>
            </a:r>
          </a:p>
          <a:p>
            <a:r>
              <a:rPr lang="en-IN" sz="2000" dirty="0" smtClean="0"/>
              <a:t>Collection of key – value pair</a:t>
            </a:r>
          </a:p>
          <a:p>
            <a:r>
              <a:rPr lang="en-IN" sz="2000" dirty="0" smtClean="0"/>
              <a:t>Each element is associated with unique key</a:t>
            </a:r>
          </a:p>
          <a:p>
            <a:r>
              <a:rPr lang="en-IN" sz="2000" dirty="0" smtClean="0"/>
              <a:t>Separated by comma operator</a:t>
            </a:r>
          </a:p>
          <a:p>
            <a:r>
              <a:rPr lang="en-IN" sz="2000" dirty="0" smtClean="0"/>
              <a:t>Boundary: {…….}</a:t>
            </a:r>
          </a:p>
          <a:p>
            <a:r>
              <a:rPr lang="en-IN" sz="2000" dirty="0" smtClean="0"/>
              <a:t>Length: </a:t>
            </a:r>
            <a:r>
              <a:rPr lang="en-IN" sz="2000" b="1" dirty="0" err="1" smtClean="0"/>
              <a:t>len</a:t>
            </a:r>
            <a:r>
              <a:rPr lang="en-IN" sz="2000" b="1" dirty="0" smtClean="0"/>
              <a:t>(</a:t>
            </a:r>
            <a:r>
              <a:rPr lang="en-IN" sz="2000" b="1" dirty="0" err="1" smtClean="0"/>
              <a:t>Var_name</a:t>
            </a:r>
            <a:r>
              <a:rPr lang="en-IN" sz="2000" b="1" dirty="0" smtClean="0"/>
              <a:t>)</a:t>
            </a:r>
          </a:p>
          <a:p>
            <a:r>
              <a:rPr lang="en-IN" sz="2000" dirty="0" smtClean="0"/>
              <a:t>It does not support indexing and slicing</a:t>
            </a:r>
          </a:p>
          <a:p>
            <a:pPr marL="0" indent="0">
              <a:buNone/>
            </a:pPr>
            <a:endParaRPr lang="en-IN" sz="2000" dirty="0" smtClean="0"/>
          </a:p>
          <a:p>
            <a:pPr marL="0" indent="0">
              <a:buNone/>
            </a:pPr>
            <a:r>
              <a:rPr lang="en-IN" sz="2000" dirty="0"/>
              <a:t>	</a:t>
            </a:r>
            <a:r>
              <a:rPr lang="en-IN" sz="2000" dirty="0" smtClean="0"/>
              <a:t>d = { }</a:t>
            </a:r>
          </a:p>
          <a:p>
            <a:pPr marL="0" indent="0">
              <a:buNone/>
            </a:pPr>
            <a:r>
              <a:rPr lang="en-IN" sz="2000" dirty="0"/>
              <a:t>	</a:t>
            </a:r>
            <a:r>
              <a:rPr lang="en-IN" sz="2000" dirty="0" smtClean="0"/>
              <a:t>type(d)</a:t>
            </a:r>
          </a:p>
          <a:p>
            <a:pPr marL="0" indent="0">
              <a:buNone/>
            </a:pPr>
            <a:r>
              <a:rPr lang="en-IN" sz="2000" dirty="0"/>
              <a:t>	</a:t>
            </a:r>
            <a:r>
              <a:rPr lang="en-IN" sz="2000" dirty="0" smtClean="0"/>
              <a:t>&lt;class ‘</a:t>
            </a:r>
            <a:r>
              <a:rPr lang="en-IN" sz="2000" dirty="0" err="1" smtClean="0"/>
              <a:t>dict</a:t>
            </a:r>
            <a:r>
              <a:rPr lang="en-IN" sz="2000" dirty="0" smtClean="0"/>
              <a:t>’&gt;</a:t>
            </a:r>
            <a:endParaRPr lang="en-IN" sz="2000" dirty="0"/>
          </a:p>
        </p:txBody>
      </p:sp>
      <p:sp>
        <p:nvSpPr>
          <p:cNvPr id="4" name="TextBox 3"/>
          <p:cNvSpPr txBox="1"/>
          <p:nvPr/>
        </p:nvSpPr>
        <p:spPr>
          <a:xfrm>
            <a:off x="6363477" y="1288857"/>
            <a:ext cx="5141167" cy="3323987"/>
          </a:xfrm>
          <a:prstGeom prst="rect">
            <a:avLst/>
          </a:prstGeom>
          <a:noFill/>
        </p:spPr>
        <p:txBody>
          <a:bodyPr wrap="square" rtlCol="0">
            <a:spAutoFit/>
          </a:bodyPr>
          <a:lstStyle/>
          <a:p>
            <a:pPr>
              <a:lnSpc>
                <a:spcPct val="150000"/>
              </a:lnSpc>
            </a:pPr>
            <a:r>
              <a:rPr lang="en-IN" sz="2000" b="1" dirty="0" smtClean="0"/>
              <a:t>CHARACTERISTICS OF DICTIONARY</a:t>
            </a:r>
          </a:p>
          <a:p>
            <a:pPr marL="285750" indent="-285750">
              <a:lnSpc>
                <a:spcPct val="150000"/>
              </a:lnSpc>
              <a:buFont typeface="Arial" pitchFamily="34" charset="0"/>
              <a:buChar char="•"/>
            </a:pPr>
            <a:r>
              <a:rPr lang="en-IN" sz="2000" dirty="0" smtClean="0"/>
              <a:t>Key cannot be duplicated </a:t>
            </a:r>
          </a:p>
          <a:p>
            <a:pPr marL="285750" indent="-285750">
              <a:lnSpc>
                <a:spcPct val="150000"/>
              </a:lnSpc>
              <a:buFont typeface="Arial" pitchFamily="34" charset="0"/>
              <a:buChar char="•"/>
            </a:pPr>
            <a:r>
              <a:rPr lang="en-IN" sz="2000" dirty="0" smtClean="0"/>
              <a:t>Key will be single element</a:t>
            </a:r>
          </a:p>
          <a:p>
            <a:pPr marL="285750" indent="-285750">
              <a:lnSpc>
                <a:spcPct val="150000"/>
              </a:lnSpc>
              <a:buFont typeface="Arial" pitchFamily="34" charset="0"/>
              <a:buChar char="•"/>
            </a:pPr>
            <a:r>
              <a:rPr lang="en-IN" sz="2000" dirty="0" smtClean="0"/>
              <a:t>Values can be of any data types</a:t>
            </a:r>
          </a:p>
          <a:p>
            <a:pPr marL="285750" indent="-285750">
              <a:lnSpc>
                <a:spcPct val="150000"/>
              </a:lnSpc>
              <a:buFont typeface="Arial" pitchFamily="34" charset="0"/>
              <a:buChar char="•"/>
            </a:pPr>
            <a:r>
              <a:rPr lang="en-IN" sz="2000" dirty="0" smtClean="0"/>
              <a:t>Values can be accessed through key only</a:t>
            </a:r>
          </a:p>
          <a:p>
            <a:pPr marL="285750" indent="-285750">
              <a:lnSpc>
                <a:spcPct val="150000"/>
              </a:lnSpc>
              <a:buFont typeface="Arial" pitchFamily="34" charset="0"/>
              <a:buChar char="•"/>
            </a:pPr>
            <a:r>
              <a:rPr lang="en-IN" sz="2000" dirty="0" smtClean="0"/>
              <a:t>Keys must be immutable data type or </a:t>
            </a:r>
            <a:r>
              <a:rPr lang="en-IN" sz="2000" dirty="0" err="1" smtClean="0"/>
              <a:t>hashable</a:t>
            </a:r>
            <a:endParaRPr lang="en-IN" sz="2000" dirty="0"/>
          </a:p>
        </p:txBody>
      </p:sp>
      <p:cxnSp>
        <p:nvCxnSpPr>
          <p:cNvPr id="6" name="Straight Connector 5"/>
          <p:cNvCxnSpPr>
            <a:stCxn id="2" idx="2"/>
          </p:cNvCxnSpPr>
          <p:nvPr/>
        </p:nvCxnSpPr>
        <p:spPr>
          <a:xfrm>
            <a:off x="5906247" y="1325563"/>
            <a:ext cx="0" cy="326801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9403036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57200"/>
            <a:ext cx="11274612" cy="6400800"/>
          </a:xfrm>
        </p:spPr>
        <p:txBody>
          <a:bodyPr/>
          <a:lstStyle/>
          <a:p>
            <a:pPr marL="0" indent="0">
              <a:buNone/>
            </a:pPr>
            <a:r>
              <a:rPr lang="en-IN" dirty="0" smtClean="0"/>
              <a:t>	</a:t>
            </a:r>
            <a:r>
              <a:rPr lang="en-IN" sz="2000" dirty="0" smtClean="0"/>
              <a:t>d = {‘a’: ‘apple’, ‘b’: ‘ball’, ‘c’: ‘cat’ }</a:t>
            </a:r>
          </a:p>
          <a:p>
            <a:pPr marL="0" indent="0">
              <a:buNone/>
            </a:pPr>
            <a:r>
              <a:rPr lang="en-IN" sz="2000" dirty="0"/>
              <a:t>	</a:t>
            </a:r>
            <a:r>
              <a:rPr lang="en-IN" sz="2000" dirty="0" smtClean="0"/>
              <a:t>type(d)</a:t>
            </a:r>
          </a:p>
          <a:p>
            <a:pPr marL="0" indent="0">
              <a:buNone/>
            </a:pPr>
            <a:r>
              <a:rPr lang="en-IN" sz="2000" dirty="0"/>
              <a:t>	</a:t>
            </a:r>
            <a:r>
              <a:rPr lang="en-IN" sz="2000" dirty="0" smtClean="0"/>
              <a:t>&lt;class ‘</a:t>
            </a:r>
            <a:r>
              <a:rPr lang="en-IN" sz="2000" dirty="0" err="1" smtClean="0"/>
              <a:t>dict</a:t>
            </a:r>
            <a:r>
              <a:rPr lang="en-IN" sz="2000" dirty="0" smtClean="0"/>
              <a:t>’&gt;</a:t>
            </a:r>
          </a:p>
          <a:p>
            <a:pPr marL="0" indent="0">
              <a:buNone/>
            </a:pPr>
            <a:r>
              <a:rPr lang="en-IN" sz="2000" b="1" dirty="0" smtClean="0"/>
              <a:t>NOTE:</a:t>
            </a:r>
            <a:r>
              <a:rPr lang="en-IN" sz="2000" dirty="0" smtClean="0"/>
              <a:t> While assigning into dictionary keys to be immutable and values can be of any data types</a:t>
            </a:r>
          </a:p>
          <a:p>
            <a:pPr marL="0" indent="0">
              <a:buNone/>
            </a:pPr>
            <a:r>
              <a:rPr lang="en-IN" sz="2000" b="1" dirty="0"/>
              <a:t>	</a:t>
            </a:r>
            <a:r>
              <a:rPr lang="en-IN" sz="2000" dirty="0" smtClean="0"/>
              <a:t>d = {‘a’: ‘apple’, [1,2,3]: [3,2,1], 12: ‘twelve’}</a:t>
            </a:r>
          </a:p>
          <a:p>
            <a:pPr marL="0" indent="0">
              <a:buNone/>
            </a:pPr>
            <a:r>
              <a:rPr lang="en-IN" sz="2000" dirty="0"/>
              <a:t>	</a:t>
            </a:r>
            <a:r>
              <a:rPr lang="en-IN" sz="2000" dirty="0" smtClean="0"/>
              <a:t>Type Error: </a:t>
            </a:r>
            <a:r>
              <a:rPr lang="en-IN" sz="2000" dirty="0" err="1" smtClean="0"/>
              <a:t>unhashable</a:t>
            </a:r>
            <a:r>
              <a:rPr lang="en-IN" sz="2000" dirty="0" smtClean="0"/>
              <a:t> ‘list’</a:t>
            </a:r>
          </a:p>
          <a:p>
            <a:pPr marL="0" indent="0">
              <a:buNone/>
            </a:pPr>
            <a:endParaRPr lang="en-IN" sz="2000" dirty="0"/>
          </a:p>
          <a:p>
            <a:pPr marL="0" indent="0">
              <a:buNone/>
            </a:pPr>
            <a:r>
              <a:rPr lang="en-IN" sz="2000" dirty="0" smtClean="0"/>
              <a:t>	d </a:t>
            </a:r>
            <a:r>
              <a:rPr lang="en-IN" sz="2000" dirty="0"/>
              <a:t>= {‘a’: ‘apple’, </a:t>
            </a:r>
            <a:r>
              <a:rPr lang="en-IN" sz="2000" dirty="0" smtClean="0"/>
              <a:t>{1,2,3}: </a:t>
            </a:r>
            <a:r>
              <a:rPr lang="en-IN" sz="2000" dirty="0"/>
              <a:t>[3,2,1], 12: ‘twelve</a:t>
            </a:r>
            <a:r>
              <a:rPr lang="en-IN" sz="2000" dirty="0" smtClean="0"/>
              <a:t>’}</a:t>
            </a:r>
          </a:p>
          <a:p>
            <a:pPr marL="0" indent="0">
              <a:buNone/>
            </a:pPr>
            <a:r>
              <a:rPr lang="en-IN" sz="2000" dirty="0"/>
              <a:t>	</a:t>
            </a:r>
            <a:r>
              <a:rPr lang="en-IN" sz="2000" dirty="0" smtClean="0"/>
              <a:t>Type error: </a:t>
            </a:r>
            <a:r>
              <a:rPr lang="en-IN" sz="2000" dirty="0" err="1" smtClean="0"/>
              <a:t>unhashable</a:t>
            </a:r>
            <a:r>
              <a:rPr lang="en-IN" sz="2000" dirty="0" smtClean="0"/>
              <a:t> ‘set’</a:t>
            </a:r>
          </a:p>
          <a:p>
            <a:pPr marL="0" indent="0">
              <a:buNone/>
            </a:pPr>
            <a:endParaRPr lang="en-IN" sz="2000" b="1" dirty="0" smtClean="0"/>
          </a:p>
          <a:p>
            <a:pPr marL="0" indent="0">
              <a:buNone/>
            </a:pPr>
            <a:r>
              <a:rPr lang="en-IN" sz="2000" b="1" dirty="0" err="1" smtClean="0"/>
              <a:t>Dir</a:t>
            </a:r>
            <a:r>
              <a:rPr lang="en-IN" sz="2000" b="1" dirty="0" smtClean="0"/>
              <a:t>(</a:t>
            </a:r>
            <a:r>
              <a:rPr lang="en-IN" sz="2000" b="1" dirty="0" err="1" smtClean="0"/>
              <a:t>dict</a:t>
            </a:r>
            <a:r>
              <a:rPr lang="en-IN" sz="2000" b="1" dirty="0" smtClean="0"/>
              <a:t>)</a:t>
            </a:r>
          </a:p>
          <a:p>
            <a:pPr marL="0" indent="0">
              <a:buNone/>
            </a:pPr>
            <a:r>
              <a:rPr lang="en-IN" sz="2000" dirty="0" smtClean="0"/>
              <a:t>['clear</a:t>
            </a:r>
            <a:r>
              <a:rPr lang="en-IN" sz="2000" dirty="0"/>
              <a:t>', 'copy', '</a:t>
            </a:r>
            <a:r>
              <a:rPr lang="en-IN" sz="2000" dirty="0" err="1"/>
              <a:t>fromkeys</a:t>
            </a:r>
            <a:r>
              <a:rPr lang="en-IN" sz="2000" dirty="0"/>
              <a:t>', 'get', 'items', 'keys', 'pop', '</a:t>
            </a:r>
            <a:r>
              <a:rPr lang="en-IN" sz="2000" dirty="0" err="1"/>
              <a:t>popitem</a:t>
            </a:r>
            <a:r>
              <a:rPr lang="en-IN" sz="2000" dirty="0"/>
              <a:t>', '</a:t>
            </a:r>
            <a:r>
              <a:rPr lang="en-IN" sz="2000" dirty="0" err="1"/>
              <a:t>setdefault</a:t>
            </a:r>
            <a:r>
              <a:rPr lang="en-IN" sz="2000" dirty="0"/>
              <a:t>', 'update', 'values']</a:t>
            </a:r>
          </a:p>
          <a:p>
            <a:pPr marL="0" indent="0">
              <a:buNone/>
            </a:pPr>
            <a:endParaRPr lang="en-IN" sz="2000" b="1" dirty="0"/>
          </a:p>
          <a:p>
            <a:pPr marL="0" indent="0">
              <a:buNone/>
            </a:pPr>
            <a:endParaRPr lang="en-IN" sz="2000" dirty="0" smtClean="0"/>
          </a:p>
          <a:p>
            <a:pPr marL="0" indent="0">
              <a:buNone/>
            </a:pPr>
            <a:endParaRPr lang="en-IN" dirty="0"/>
          </a:p>
        </p:txBody>
      </p:sp>
    </p:spTree>
    <p:extLst>
      <p:ext uri="{BB962C8B-B14F-4D97-AF65-F5344CB8AC3E}">
        <p14:creationId xmlns:p14="http://schemas.microsoft.com/office/powerpoint/2010/main" val="43107962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2669" y="421706"/>
            <a:ext cx="11274612" cy="6305665"/>
          </a:xfrm>
        </p:spPr>
        <p:txBody>
          <a:bodyPr>
            <a:normAutofit/>
          </a:bodyPr>
          <a:lstStyle/>
          <a:p>
            <a:pPr marL="0" indent="0">
              <a:buNone/>
            </a:pPr>
            <a:r>
              <a:rPr lang="en-IN" b="1" u="sng" dirty="0" smtClean="0"/>
              <a:t>MEMORY MANAGEMENT OF DICTIONARY</a:t>
            </a:r>
            <a:r>
              <a:rPr lang="en-IN" b="1" dirty="0" smtClean="0"/>
              <a:t>:</a:t>
            </a:r>
          </a:p>
          <a:p>
            <a:pPr marL="0" indent="0">
              <a:buNone/>
            </a:pPr>
            <a:endParaRPr lang="en-IN" sz="2000" dirty="0"/>
          </a:p>
          <a:p>
            <a:pPr marL="0" indent="0">
              <a:buNone/>
            </a:pPr>
            <a:r>
              <a:rPr lang="en-IN" sz="2000" dirty="0"/>
              <a:t>	</a:t>
            </a:r>
            <a:r>
              <a:rPr lang="en-IN" sz="2000" dirty="0" smtClean="0"/>
              <a:t>d </a:t>
            </a:r>
            <a:r>
              <a:rPr lang="en-IN" sz="2000" dirty="0"/>
              <a:t>= </a:t>
            </a:r>
            <a:r>
              <a:rPr lang="en-IN" sz="2000" dirty="0" smtClean="0"/>
              <a:t>{‘a’: </a:t>
            </a:r>
            <a:r>
              <a:rPr lang="en-IN" sz="2000" dirty="0"/>
              <a:t>25</a:t>
            </a:r>
            <a:r>
              <a:rPr lang="en-IN" sz="2000" dirty="0" smtClean="0"/>
              <a:t>, ‘b’: </a:t>
            </a:r>
            <a:r>
              <a:rPr lang="en-IN" sz="2000" dirty="0"/>
              <a:t>28, </a:t>
            </a:r>
            <a:r>
              <a:rPr lang="en-IN" sz="2000" dirty="0" smtClean="0"/>
              <a:t>‘c’: </a:t>
            </a:r>
            <a:r>
              <a:rPr lang="en-IN" sz="2000" dirty="0"/>
              <a:t>30, </a:t>
            </a:r>
            <a:r>
              <a:rPr lang="en-IN" sz="2000" dirty="0" smtClean="0"/>
              <a:t>‘d’: 34, ‘e’: 25}</a:t>
            </a:r>
          </a:p>
          <a:p>
            <a:pPr marL="0" indent="0">
              <a:buNone/>
            </a:pPr>
            <a:r>
              <a:rPr lang="en-IN" sz="2000" dirty="0" smtClean="0"/>
              <a:t>							Value layer / Value space</a:t>
            </a:r>
          </a:p>
          <a:p>
            <a:pPr marL="0" indent="0">
              <a:buNone/>
            </a:pPr>
            <a:endParaRPr lang="en-IN" sz="2000" dirty="0"/>
          </a:p>
          <a:p>
            <a:pPr marL="0" indent="0">
              <a:buNone/>
            </a:pPr>
            <a:endParaRPr lang="en-IN" sz="2000" dirty="0" smtClean="0"/>
          </a:p>
          <a:p>
            <a:pPr marL="0" indent="0">
              <a:buNone/>
            </a:pPr>
            <a:endParaRPr lang="en-IN" sz="2000" dirty="0"/>
          </a:p>
          <a:p>
            <a:pPr marL="0" indent="0">
              <a:buNone/>
            </a:pPr>
            <a:endParaRPr lang="en-IN" sz="2000" dirty="0" smtClean="0"/>
          </a:p>
          <a:p>
            <a:pPr marL="0" indent="0">
              <a:buNone/>
            </a:pPr>
            <a:endParaRPr lang="en-IN" sz="2000" dirty="0"/>
          </a:p>
          <a:p>
            <a:pPr marL="0" indent="0">
              <a:buNone/>
            </a:pPr>
            <a:r>
              <a:rPr lang="en-IN" sz="2000" dirty="0"/>
              <a:t>	</a:t>
            </a:r>
            <a:r>
              <a:rPr lang="en-IN" sz="2000" dirty="0" smtClean="0"/>
              <a:t>						</a:t>
            </a:r>
          </a:p>
          <a:p>
            <a:pPr marL="0" indent="0">
              <a:buNone/>
            </a:pPr>
            <a:r>
              <a:rPr lang="en-IN" sz="2000" dirty="0"/>
              <a:t>	</a:t>
            </a:r>
            <a:r>
              <a:rPr lang="en-IN" sz="2000" dirty="0" smtClean="0"/>
              <a:t>						        Key layer / key space</a:t>
            </a:r>
            <a:endParaRPr lang="en-IN" sz="2000" dirty="0"/>
          </a:p>
          <a:p>
            <a:pPr marL="0" indent="0">
              <a:buNone/>
            </a:pPr>
            <a:r>
              <a:rPr lang="en-IN" sz="2000" dirty="0" smtClean="0"/>
              <a:t>Only key layer will be visible, value layer will be hidden behind the key layer, that’s why when we want to access values we go with keys</a:t>
            </a:r>
            <a:endParaRPr lang="en-IN" sz="2000" dirty="0"/>
          </a:p>
          <a:p>
            <a:pPr marL="0" indent="0">
              <a:buNone/>
            </a:pPr>
            <a:endParaRPr lang="en-IN" sz="2000" dirty="0"/>
          </a:p>
        </p:txBody>
      </p:sp>
      <p:graphicFrame>
        <p:nvGraphicFramePr>
          <p:cNvPr id="5" name="Table 4"/>
          <p:cNvGraphicFramePr>
            <a:graphicFrameLocks noGrp="1"/>
          </p:cNvGraphicFramePr>
          <p:nvPr>
            <p:extLst>
              <p:ext uri="{D42A27DB-BD31-4B8C-83A1-F6EECF244321}">
                <p14:modId xmlns:p14="http://schemas.microsoft.com/office/powerpoint/2010/main" val="3253113441"/>
              </p:ext>
            </p:extLst>
          </p:nvPr>
        </p:nvGraphicFramePr>
        <p:xfrm>
          <a:off x="1882710" y="4237307"/>
          <a:ext cx="8128000" cy="370840"/>
        </p:xfrm>
        <a:graphic>
          <a:graphicData uri="http://schemas.openxmlformats.org/drawingml/2006/table">
            <a:tbl>
              <a:tblPr firstRow="1" bandRow="1">
                <a:tableStyleId>{21E4AEA4-8DFA-4A89-87EB-49C32662AFE0}</a:tableStyleId>
              </a:tblPr>
              <a:tblGrid>
                <a:gridCol w="1625600"/>
                <a:gridCol w="1625600"/>
                <a:gridCol w="1625600"/>
                <a:gridCol w="1625600"/>
                <a:gridCol w="1625600"/>
              </a:tblGrid>
              <a:tr h="370840">
                <a:tc>
                  <a:txBody>
                    <a:bodyPr/>
                    <a:lstStyle/>
                    <a:p>
                      <a:pPr algn="ctr"/>
                      <a:r>
                        <a:rPr lang="en-IN" dirty="0" smtClean="0">
                          <a:solidFill>
                            <a:schemeClr val="tx1"/>
                          </a:solidFill>
                        </a:rPr>
                        <a:t>25</a:t>
                      </a:r>
                      <a:endParaRPr lang="en-IN" dirty="0">
                        <a:solidFill>
                          <a:schemeClr val="tx1"/>
                        </a:solidFill>
                      </a:endParaRPr>
                    </a:p>
                  </a:txBody>
                  <a:tcPr/>
                </a:tc>
                <a:tc>
                  <a:txBody>
                    <a:bodyPr/>
                    <a:lstStyle/>
                    <a:p>
                      <a:pPr algn="ctr"/>
                      <a:r>
                        <a:rPr lang="en-IN" dirty="0" smtClean="0">
                          <a:solidFill>
                            <a:schemeClr val="tx1"/>
                          </a:solidFill>
                        </a:rPr>
                        <a:t>28</a:t>
                      </a:r>
                      <a:endParaRPr lang="en-IN" dirty="0">
                        <a:solidFill>
                          <a:schemeClr val="tx1"/>
                        </a:solidFill>
                      </a:endParaRPr>
                    </a:p>
                  </a:txBody>
                  <a:tcPr/>
                </a:tc>
                <a:tc>
                  <a:txBody>
                    <a:bodyPr/>
                    <a:lstStyle/>
                    <a:p>
                      <a:pPr algn="ctr"/>
                      <a:r>
                        <a:rPr lang="en-IN" dirty="0" smtClean="0">
                          <a:solidFill>
                            <a:schemeClr val="tx1"/>
                          </a:solidFill>
                        </a:rPr>
                        <a:t>30</a:t>
                      </a:r>
                      <a:endParaRPr lang="en-IN" dirty="0">
                        <a:solidFill>
                          <a:schemeClr val="tx1"/>
                        </a:solidFill>
                      </a:endParaRPr>
                    </a:p>
                  </a:txBody>
                  <a:tcPr/>
                </a:tc>
                <a:tc>
                  <a:txBody>
                    <a:bodyPr/>
                    <a:lstStyle/>
                    <a:p>
                      <a:pPr algn="ctr"/>
                      <a:r>
                        <a:rPr lang="en-IN" dirty="0" smtClean="0">
                          <a:solidFill>
                            <a:schemeClr val="tx1"/>
                          </a:solidFill>
                        </a:rPr>
                        <a:t>34</a:t>
                      </a:r>
                      <a:endParaRPr lang="en-IN" dirty="0">
                        <a:solidFill>
                          <a:schemeClr val="tx1"/>
                        </a:solidFill>
                      </a:endParaRPr>
                    </a:p>
                  </a:txBody>
                  <a:tcPr/>
                </a:tc>
                <a:tc>
                  <a:txBody>
                    <a:bodyPr/>
                    <a:lstStyle/>
                    <a:p>
                      <a:pPr algn="ctr"/>
                      <a:r>
                        <a:rPr lang="en-IN" dirty="0" smtClean="0">
                          <a:solidFill>
                            <a:schemeClr val="tx1"/>
                          </a:solidFill>
                        </a:rPr>
                        <a:t>25</a:t>
                      </a:r>
                      <a:endParaRPr lang="en-IN" dirty="0">
                        <a:solidFill>
                          <a:schemeClr val="tx1"/>
                        </a:solidFill>
                      </a:endParaRP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460557859"/>
              </p:ext>
            </p:extLst>
          </p:nvPr>
        </p:nvGraphicFramePr>
        <p:xfrm>
          <a:off x="1892041" y="2951756"/>
          <a:ext cx="8128000" cy="365760"/>
        </p:xfrm>
        <a:graphic>
          <a:graphicData uri="http://schemas.openxmlformats.org/drawingml/2006/table">
            <a:tbl>
              <a:tblPr firstRow="1" bandRow="1">
                <a:tableStyleId>{21E4AEA4-8DFA-4A89-87EB-49C32662AFE0}</a:tableStyleId>
              </a:tblPr>
              <a:tblGrid>
                <a:gridCol w="1625600"/>
                <a:gridCol w="1625600"/>
                <a:gridCol w="1625600"/>
                <a:gridCol w="1625600"/>
                <a:gridCol w="1625600"/>
              </a:tblGrid>
              <a:tr h="0">
                <a:tc>
                  <a:txBody>
                    <a:bodyPr/>
                    <a:lstStyle/>
                    <a:p>
                      <a:pPr algn="ctr"/>
                      <a:r>
                        <a:rPr lang="en-IN" dirty="0" smtClean="0">
                          <a:solidFill>
                            <a:schemeClr val="tx1"/>
                          </a:solidFill>
                        </a:rPr>
                        <a:t>a</a:t>
                      </a:r>
                      <a:endParaRPr lang="en-IN" dirty="0">
                        <a:solidFill>
                          <a:schemeClr val="tx1"/>
                        </a:solidFill>
                      </a:endParaRPr>
                    </a:p>
                  </a:txBody>
                  <a:tcPr/>
                </a:tc>
                <a:tc>
                  <a:txBody>
                    <a:bodyPr/>
                    <a:lstStyle/>
                    <a:p>
                      <a:pPr algn="ctr"/>
                      <a:r>
                        <a:rPr lang="en-IN" dirty="0" smtClean="0">
                          <a:solidFill>
                            <a:schemeClr val="tx1"/>
                          </a:solidFill>
                        </a:rPr>
                        <a:t>b</a:t>
                      </a:r>
                      <a:endParaRPr lang="en-IN" dirty="0">
                        <a:solidFill>
                          <a:schemeClr val="tx1"/>
                        </a:solidFill>
                      </a:endParaRPr>
                    </a:p>
                  </a:txBody>
                  <a:tcPr/>
                </a:tc>
                <a:tc>
                  <a:txBody>
                    <a:bodyPr/>
                    <a:lstStyle/>
                    <a:p>
                      <a:pPr algn="ctr"/>
                      <a:r>
                        <a:rPr lang="en-IN" dirty="0" smtClean="0">
                          <a:solidFill>
                            <a:schemeClr val="tx1"/>
                          </a:solidFill>
                        </a:rPr>
                        <a:t>c</a:t>
                      </a:r>
                      <a:endParaRPr lang="en-IN" dirty="0">
                        <a:solidFill>
                          <a:schemeClr val="tx1"/>
                        </a:solidFill>
                      </a:endParaRPr>
                    </a:p>
                  </a:txBody>
                  <a:tcPr/>
                </a:tc>
                <a:tc>
                  <a:txBody>
                    <a:bodyPr/>
                    <a:lstStyle/>
                    <a:p>
                      <a:pPr algn="ctr"/>
                      <a:r>
                        <a:rPr lang="en-IN" dirty="0" smtClean="0">
                          <a:solidFill>
                            <a:schemeClr val="tx1"/>
                          </a:solidFill>
                        </a:rPr>
                        <a:t>d</a:t>
                      </a:r>
                      <a:endParaRPr lang="en-IN" dirty="0">
                        <a:solidFill>
                          <a:schemeClr val="tx1"/>
                        </a:solidFill>
                      </a:endParaRPr>
                    </a:p>
                  </a:txBody>
                  <a:tcPr/>
                </a:tc>
                <a:tc>
                  <a:txBody>
                    <a:bodyPr/>
                    <a:lstStyle/>
                    <a:p>
                      <a:pPr algn="ctr"/>
                      <a:r>
                        <a:rPr lang="en-IN" dirty="0" smtClean="0">
                          <a:solidFill>
                            <a:schemeClr val="tx1"/>
                          </a:solidFill>
                        </a:rPr>
                        <a:t>e</a:t>
                      </a:r>
                      <a:endParaRPr lang="en-IN" dirty="0">
                        <a:solidFill>
                          <a:schemeClr val="tx1"/>
                        </a:solidFill>
                      </a:endParaRPr>
                    </a:p>
                  </a:txBody>
                  <a:tcPr/>
                </a:tc>
              </a:tr>
            </a:tbl>
          </a:graphicData>
        </a:graphic>
      </p:graphicFrame>
      <p:sp>
        <p:nvSpPr>
          <p:cNvPr id="7" name="Up Arrow 6"/>
          <p:cNvSpPr/>
          <p:nvPr/>
        </p:nvSpPr>
        <p:spPr>
          <a:xfrm>
            <a:off x="2397967" y="3461657"/>
            <a:ext cx="503853" cy="513184"/>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8" name="Up Arrow 7"/>
          <p:cNvSpPr/>
          <p:nvPr/>
        </p:nvSpPr>
        <p:spPr>
          <a:xfrm>
            <a:off x="3959289" y="3461657"/>
            <a:ext cx="503853" cy="513184"/>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9" name="Up Arrow 8"/>
          <p:cNvSpPr/>
          <p:nvPr/>
        </p:nvSpPr>
        <p:spPr>
          <a:xfrm>
            <a:off x="5676122" y="3489649"/>
            <a:ext cx="503853" cy="513184"/>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10" name="Up Arrow 9"/>
          <p:cNvSpPr/>
          <p:nvPr/>
        </p:nvSpPr>
        <p:spPr>
          <a:xfrm>
            <a:off x="7318310" y="3489649"/>
            <a:ext cx="503853" cy="513184"/>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11" name="Up Arrow 10"/>
          <p:cNvSpPr/>
          <p:nvPr/>
        </p:nvSpPr>
        <p:spPr>
          <a:xfrm>
            <a:off x="9007150" y="3489649"/>
            <a:ext cx="503853" cy="513184"/>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14" name="Curved Left Arrow 13"/>
          <p:cNvSpPr/>
          <p:nvPr/>
        </p:nvSpPr>
        <p:spPr>
          <a:xfrm flipV="1">
            <a:off x="10114383" y="1940767"/>
            <a:ext cx="979714" cy="1306285"/>
          </a:xfrm>
          <a:prstGeom prst="curvedLeftArrow">
            <a:avLst>
              <a:gd name="adj1" fmla="val 23287"/>
              <a:gd name="adj2" fmla="val 50000"/>
              <a:gd name="adj3" fmla="val 2690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solidFill>
                <a:schemeClr val="tx1"/>
              </a:solidFill>
            </a:endParaRPr>
          </a:p>
        </p:txBody>
      </p:sp>
      <p:sp>
        <p:nvSpPr>
          <p:cNvPr id="15" name="Curved Left Arrow 14"/>
          <p:cNvSpPr/>
          <p:nvPr/>
        </p:nvSpPr>
        <p:spPr>
          <a:xfrm>
            <a:off x="10114383" y="4366726"/>
            <a:ext cx="905069" cy="1250303"/>
          </a:xfrm>
          <a:prstGeom prst="curved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425899707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59838"/>
            <a:ext cx="11274612" cy="5585376"/>
          </a:xfrm>
        </p:spPr>
        <p:txBody>
          <a:bodyPr>
            <a:normAutofit/>
          </a:bodyPr>
          <a:lstStyle/>
          <a:p>
            <a:pPr marL="0" indent="0">
              <a:buNone/>
            </a:pPr>
            <a:r>
              <a:rPr lang="en-IN" sz="2000" b="1" dirty="0" smtClean="0"/>
              <a:t>LENGTH: </a:t>
            </a:r>
            <a:r>
              <a:rPr lang="en-IN" sz="2000" b="1" dirty="0" err="1"/>
              <a:t>len</a:t>
            </a:r>
            <a:r>
              <a:rPr lang="en-IN" sz="2000" b="1" dirty="0"/>
              <a:t>(</a:t>
            </a:r>
            <a:r>
              <a:rPr lang="en-IN" sz="2000" b="1" dirty="0" err="1"/>
              <a:t>Var_name</a:t>
            </a:r>
            <a:r>
              <a:rPr lang="en-IN" sz="2000" b="1" dirty="0" smtClean="0"/>
              <a:t>)</a:t>
            </a:r>
          </a:p>
          <a:p>
            <a:pPr marL="0" indent="0">
              <a:buNone/>
            </a:pPr>
            <a:r>
              <a:rPr lang="en-IN" sz="2000" dirty="0" smtClean="0"/>
              <a:t>	</a:t>
            </a:r>
            <a:r>
              <a:rPr lang="en-IN" sz="2000" dirty="0"/>
              <a:t>d = {‘a’: ‘apple’, ‘b’: ‘ball’, ‘c’: ‘cat’ }</a:t>
            </a:r>
          </a:p>
          <a:p>
            <a:pPr marL="0" indent="0">
              <a:buNone/>
            </a:pPr>
            <a:r>
              <a:rPr lang="en-IN" sz="2000" dirty="0" smtClean="0"/>
              <a:t>	</a:t>
            </a:r>
            <a:r>
              <a:rPr lang="en-IN" sz="2000" dirty="0" err="1" smtClean="0"/>
              <a:t>len</a:t>
            </a:r>
            <a:r>
              <a:rPr lang="en-IN" sz="2000" dirty="0" smtClean="0"/>
              <a:t>(d)</a:t>
            </a:r>
          </a:p>
          <a:p>
            <a:pPr marL="0" indent="0">
              <a:buNone/>
            </a:pPr>
            <a:r>
              <a:rPr lang="en-IN" sz="2000" dirty="0"/>
              <a:t>	</a:t>
            </a:r>
            <a:r>
              <a:rPr lang="en-IN" sz="2000" dirty="0" smtClean="0"/>
              <a:t>3</a:t>
            </a:r>
          </a:p>
          <a:p>
            <a:pPr marL="0" indent="0">
              <a:buNone/>
            </a:pPr>
            <a:r>
              <a:rPr lang="en-IN" sz="2400" b="1" dirty="0" smtClean="0"/>
              <a:t>WAYS TO CREATE DICTIONARY</a:t>
            </a:r>
          </a:p>
          <a:p>
            <a:pPr marL="0" indent="0">
              <a:buNone/>
            </a:pPr>
            <a:r>
              <a:rPr lang="en-IN" sz="2000" b="1" dirty="0" smtClean="0"/>
              <a:t>	</a:t>
            </a:r>
            <a:r>
              <a:rPr lang="en-IN" sz="2000" dirty="0" smtClean="0"/>
              <a:t>1. Empty dictionary </a:t>
            </a:r>
            <a:r>
              <a:rPr lang="en-IN" sz="2000" dirty="0" smtClean="0">
                <a:sym typeface="Wingdings" pitchFamily="2" charset="2"/>
              </a:rPr>
              <a:t></a:t>
            </a:r>
            <a:r>
              <a:rPr lang="en-IN" sz="2000" dirty="0" smtClean="0"/>
              <a:t> d = { }</a:t>
            </a:r>
          </a:p>
          <a:p>
            <a:pPr marL="0" indent="0">
              <a:buNone/>
            </a:pPr>
            <a:r>
              <a:rPr lang="en-IN" sz="2000" b="1" dirty="0"/>
              <a:t>	</a:t>
            </a:r>
            <a:r>
              <a:rPr lang="en-IN" sz="2000" dirty="0" smtClean="0"/>
              <a:t>2. </a:t>
            </a:r>
            <a:r>
              <a:rPr lang="en-IN" sz="2000" dirty="0" err="1" smtClean="0"/>
              <a:t>dict</a:t>
            </a:r>
            <a:r>
              <a:rPr lang="en-IN" sz="2000" dirty="0" smtClean="0"/>
              <a:t> constructor </a:t>
            </a:r>
            <a:r>
              <a:rPr lang="en-IN" sz="2000" dirty="0" smtClean="0">
                <a:sym typeface="Wingdings" pitchFamily="2" charset="2"/>
              </a:rPr>
              <a:t></a:t>
            </a:r>
            <a:r>
              <a:rPr lang="en-IN" sz="2000" b="1" dirty="0" smtClean="0"/>
              <a:t> </a:t>
            </a:r>
            <a:r>
              <a:rPr lang="en-IN" sz="2000" dirty="0" err="1" smtClean="0"/>
              <a:t>dict</a:t>
            </a:r>
            <a:r>
              <a:rPr lang="en-IN" sz="2000" dirty="0" smtClean="0"/>
              <a:t>( )</a:t>
            </a:r>
          </a:p>
          <a:p>
            <a:pPr>
              <a:buFont typeface="Wingdings" pitchFamily="2" charset="2"/>
              <a:buChar char="q"/>
            </a:pPr>
            <a:r>
              <a:rPr lang="en-IN" sz="2000" dirty="0" smtClean="0"/>
              <a:t> </a:t>
            </a:r>
            <a:r>
              <a:rPr lang="en-IN" sz="2400" dirty="0" err="1" smtClean="0"/>
              <a:t>Dict</a:t>
            </a:r>
            <a:r>
              <a:rPr lang="en-IN" sz="2400" dirty="0" smtClean="0"/>
              <a:t> constructor</a:t>
            </a:r>
          </a:p>
          <a:p>
            <a:pPr marL="0" indent="0">
              <a:buNone/>
            </a:pPr>
            <a:r>
              <a:rPr lang="en-IN" sz="2000" dirty="0" smtClean="0"/>
              <a:t>	d = {a= 25, b= 28, c= 30, d= 34}</a:t>
            </a:r>
          </a:p>
          <a:p>
            <a:pPr marL="0" indent="0">
              <a:buNone/>
            </a:pPr>
            <a:r>
              <a:rPr lang="en-IN" sz="2000" b="1" dirty="0"/>
              <a:t>	</a:t>
            </a:r>
            <a:r>
              <a:rPr lang="en-IN" sz="2000" dirty="0" smtClean="0"/>
              <a:t>d</a:t>
            </a:r>
          </a:p>
          <a:p>
            <a:pPr marL="0" indent="0">
              <a:buNone/>
            </a:pPr>
            <a:r>
              <a:rPr lang="en-IN" sz="2000" b="1" dirty="0"/>
              <a:t>	</a:t>
            </a:r>
            <a:r>
              <a:rPr lang="en-IN" sz="2000" dirty="0" smtClean="0"/>
              <a:t>{‘</a:t>
            </a:r>
            <a:r>
              <a:rPr lang="en-IN" sz="2000" dirty="0"/>
              <a:t>a’: 25, ‘b’: 28, ‘c’: 30, ‘d’: 34}</a:t>
            </a:r>
            <a:endParaRPr lang="en-IN" sz="2000" b="1" dirty="0"/>
          </a:p>
        </p:txBody>
      </p:sp>
    </p:spTree>
    <p:extLst>
      <p:ext uri="{BB962C8B-B14F-4D97-AF65-F5344CB8AC3E}">
        <p14:creationId xmlns:p14="http://schemas.microsoft.com/office/powerpoint/2010/main" val="276909322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29208"/>
            <a:ext cx="11274612" cy="6344816"/>
          </a:xfrm>
        </p:spPr>
        <p:txBody>
          <a:bodyPr>
            <a:normAutofit/>
          </a:bodyPr>
          <a:lstStyle/>
          <a:p>
            <a:pPr>
              <a:buFont typeface="Wingdings" pitchFamily="2" charset="2"/>
              <a:buChar char="q"/>
            </a:pPr>
            <a:r>
              <a:rPr lang="en-IN" sz="2400" dirty="0"/>
              <a:t> </a:t>
            </a:r>
            <a:r>
              <a:rPr lang="en-IN" sz="2400" dirty="0" smtClean="0"/>
              <a:t>List of tuples</a:t>
            </a:r>
          </a:p>
          <a:p>
            <a:pPr marL="0" indent="0">
              <a:buNone/>
            </a:pPr>
            <a:r>
              <a:rPr lang="en-IN" sz="2000" dirty="0"/>
              <a:t>	</a:t>
            </a:r>
            <a:r>
              <a:rPr lang="en-IN" sz="2000" dirty="0" smtClean="0"/>
              <a:t>d = </a:t>
            </a:r>
            <a:r>
              <a:rPr lang="en-IN" sz="2000" dirty="0" err="1" smtClean="0"/>
              <a:t>dict</a:t>
            </a:r>
            <a:r>
              <a:rPr lang="en-IN" sz="2000" dirty="0" smtClean="0"/>
              <a:t>([(‘a’, 25), (‘b’, 22), (‘c’, 25), (‘d’, 33), (‘e’, 29)])</a:t>
            </a:r>
          </a:p>
          <a:p>
            <a:pPr marL="0" indent="0">
              <a:buNone/>
            </a:pPr>
            <a:r>
              <a:rPr lang="en-IN" sz="2000" dirty="0"/>
              <a:t>	</a:t>
            </a:r>
            <a:r>
              <a:rPr lang="en-IN" sz="2000" dirty="0" smtClean="0"/>
              <a:t>d</a:t>
            </a:r>
          </a:p>
          <a:p>
            <a:pPr marL="0" indent="0">
              <a:buNone/>
            </a:pPr>
            <a:r>
              <a:rPr lang="en-IN" sz="2000" dirty="0"/>
              <a:t>	</a:t>
            </a:r>
            <a:r>
              <a:rPr lang="en-IN" sz="2000" dirty="0" smtClean="0"/>
              <a:t>{‘</a:t>
            </a:r>
            <a:r>
              <a:rPr lang="en-IN" sz="2000" dirty="0"/>
              <a:t>a’: 25, ‘b’: 22, ‘c’: 25, ‘d’: 33, ‘e’:29</a:t>
            </a:r>
            <a:r>
              <a:rPr lang="en-IN" sz="2000" dirty="0" smtClean="0"/>
              <a:t>}</a:t>
            </a:r>
            <a:endParaRPr lang="en-IN" sz="2000" dirty="0"/>
          </a:p>
          <a:p>
            <a:pPr>
              <a:buFont typeface="Wingdings" pitchFamily="2" charset="2"/>
              <a:buChar char="q"/>
            </a:pPr>
            <a:r>
              <a:rPr lang="en-IN" sz="2000" dirty="0" smtClean="0"/>
              <a:t> {key: value}</a:t>
            </a:r>
          </a:p>
          <a:p>
            <a:pPr marL="0" indent="0">
              <a:buNone/>
            </a:pPr>
            <a:r>
              <a:rPr lang="en-IN" sz="2000" dirty="0"/>
              <a:t>	</a:t>
            </a:r>
            <a:r>
              <a:rPr lang="en-IN" sz="2000" dirty="0" smtClean="0"/>
              <a:t>d = </a:t>
            </a:r>
            <a:r>
              <a:rPr lang="en-IN" sz="2000" dirty="0" err="1" smtClean="0"/>
              <a:t>dict</a:t>
            </a:r>
            <a:r>
              <a:rPr lang="en-IN" sz="2000" dirty="0" smtClean="0"/>
              <a:t>(</a:t>
            </a:r>
            <a:r>
              <a:rPr lang="en-IN" sz="2000" dirty="0"/>
              <a:t>{‘a’: 25, ‘b’: 22, ‘c’: 25, ‘d’: 33, ‘e</a:t>
            </a:r>
            <a:r>
              <a:rPr lang="en-IN" sz="2000" dirty="0" smtClean="0"/>
              <a:t>’: 29})</a:t>
            </a:r>
          </a:p>
          <a:p>
            <a:pPr marL="0" indent="0">
              <a:buNone/>
            </a:pPr>
            <a:r>
              <a:rPr lang="en-IN" sz="2000" dirty="0"/>
              <a:t>	</a:t>
            </a:r>
            <a:r>
              <a:rPr lang="en-IN" sz="2000" dirty="0" smtClean="0"/>
              <a:t>d</a:t>
            </a:r>
          </a:p>
          <a:p>
            <a:pPr marL="0" indent="0">
              <a:buNone/>
            </a:pPr>
            <a:r>
              <a:rPr lang="en-IN" sz="2000" dirty="0"/>
              <a:t>	{‘a’: 25, ‘b’: 22, ‘c’: 25, ‘d’: 33, ‘e</a:t>
            </a:r>
            <a:r>
              <a:rPr lang="en-IN" sz="2000" dirty="0" smtClean="0"/>
              <a:t>’: 29</a:t>
            </a:r>
            <a:r>
              <a:rPr lang="en-IN" sz="2000" dirty="0"/>
              <a:t>}</a:t>
            </a:r>
          </a:p>
          <a:p>
            <a:pPr marL="0" indent="0">
              <a:buNone/>
            </a:pPr>
            <a:r>
              <a:rPr lang="en-IN" sz="2000" dirty="0" smtClean="0"/>
              <a:t>	</a:t>
            </a:r>
          </a:p>
          <a:p>
            <a:pPr marL="0" indent="0">
              <a:buNone/>
            </a:pPr>
            <a:r>
              <a:rPr lang="en-IN" sz="2000" dirty="0"/>
              <a:t>	</a:t>
            </a:r>
            <a:r>
              <a:rPr lang="en-IN" sz="2000" dirty="0" smtClean="0"/>
              <a:t>d =</a:t>
            </a:r>
            <a:r>
              <a:rPr lang="en-IN" sz="2000" dirty="0"/>
              <a:t> </a:t>
            </a:r>
            <a:r>
              <a:rPr lang="en-IN" sz="2000" dirty="0" err="1"/>
              <a:t>dict</a:t>
            </a:r>
            <a:r>
              <a:rPr lang="en-IN" sz="2000" dirty="0"/>
              <a:t>({‘a’: 25, ‘b’: 22, ‘c’: 25, ‘d’: 33, ‘e</a:t>
            </a:r>
            <a:r>
              <a:rPr lang="en-IN" sz="2000" dirty="0" smtClean="0"/>
              <a:t>’: 29,30})</a:t>
            </a:r>
            <a:endParaRPr lang="en-IN" sz="2000" dirty="0"/>
          </a:p>
          <a:p>
            <a:pPr marL="0" indent="0">
              <a:buNone/>
            </a:pPr>
            <a:r>
              <a:rPr lang="en-IN" sz="2000" dirty="0" smtClean="0"/>
              <a:t>	syntax error:</a:t>
            </a:r>
          </a:p>
          <a:p>
            <a:pPr marL="0" indent="0">
              <a:buNone/>
            </a:pPr>
            <a:r>
              <a:rPr lang="en-IN" sz="2000" dirty="0" smtClean="0"/>
              <a:t>	d = </a:t>
            </a:r>
            <a:r>
              <a:rPr lang="en-IN" sz="2000" dirty="0" err="1" smtClean="0"/>
              <a:t>dict</a:t>
            </a:r>
            <a:r>
              <a:rPr lang="en-IN" sz="2000" dirty="0"/>
              <a:t>({‘a’: 25, ‘b’: 22, ‘c’: 25, ‘d’: 33,</a:t>
            </a:r>
            <a:r>
              <a:rPr lang="en-IN" sz="2000" dirty="0" smtClean="0"/>
              <a:t> ‘</a:t>
            </a:r>
            <a:r>
              <a:rPr lang="en-IN" sz="2000" dirty="0"/>
              <a:t>e</a:t>
            </a:r>
            <a:r>
              <a:rPr lang="en-IN" sz="2000" dirty="0" smtClean="0"/>
              <a:t>’: (29,30)})</a:t>
            </a:r>
          </a:p>
          <a:p>
            <a:pPr marL="0" indent="0">
              <a:buNone/>
            </a:pPr>
            <a:r>
              <a:rPr lang="en-IN" sz="2000" dirty="0"/>
              <a:t>	</a:t>
            </a:r>
            <a:r>
              <a:rPr lang="en-IN" sz="2000" dirty="0" smtClean="0"/>
              <a:t>{‘</a:t>
            </a:r>
            <a:r>
              <a:rPr lang="en-IN" sz="2000" dirty="0"/>
              <a:t>a’: 25, ‘b’: 22, ‘c’: 25, ‘d’: 33, ‘e’: (29,30</a:t>
            </a:r>
            <a:r>
              <a:rPr lang="en-IN" sz="2000" dirty="0" smtClean="0"/>
              <a:t>)}</a:t>
            </a:r>
            <a:endParaRPr lang="en-IN" sz="2000" dirty="0"/>
          </a:p>
        </p:txBody>
      </p:sp>
    </p:spTree>
    <p:extLst>
      <p:ext uri="{BB962C8B-B14F-4D97-AF65-F5344CB8AC3E}">
        <p14:creationId xmlns:p14="http://schemas.microsoft.com/office/powerpoint/2010/main" val="344748562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38540"/>
            <a:ext cx="11274612" cy="5706674"/>
          </a:xfrm>
        </p:spPr>
        <p:txBody>
          <a:bodyPr>
            <a:normAutofit/>
          </a:bodyPr>
          <a:lstStyle/>
          <a:p>
            <a:pPr marL="0" indent="0">
              <a:buNone/>
            </a:pPr>
            <a:r>
              <a:rPr lang="en-IN" sz="2000" dirty="0" smtClean="0"/>
              <a:t>	d = </a:t>
            </a:r>
            <a:r>
              <a:rPr lang="en-IN" sz="2000" dirty="0"/>
              <a:t>{‘</a:t>
            </a:r>
            <a:r>
              <a:rPr lang="en-IN" sz="2000" dirty="0" smtClean="0"/>
              <a:t>apple’: </a:t>
            </a:r>
            <a:r>
              <a:rPr lang="en-IN" sz="2000" dirty="0"/>
              <a:t>25, ‘b’: 22, ‘c’: 25, ‘d’: 33, ‘e’: </a:t>
            </a:r>
            <a:r>
              <a:rPr lang="en-IN" sz="2000" dirty="0" smtClean="0"/>
              <a:t>29, ‘b’: 30}</a:t>
            </a:r>
            <a:endParaRPr lang="en-IN" sz="2000" dirty="0"/>
          </a:p>
          <a:p>
            <a:pPr marL="0" indent="0">
              <a:buNone/>
            </a:pPr>
            <a:r>
              <a:rPr lang="en-IN" sz="2000" dirty="0" smtClean="0"/>
              <a:t>	d</a:t>
            </a:r>
          </a:p>
          <a:p>
            <a:pPr marL="0" indent="0">
              <a:buNone/>
            </a:pPr>
            <a:r>
              <a:rPr lang="en-IN" sz="2000" dirty="0" smtClean="0"/>
              <a:t>	</a:t>
            </a:r>
            <a:r>
              <a:rPr lang="en-IN" sz="2000" dirty="0"/>
              <a:t>{‘</a:t>
            </a:r>
            <a:r>
              <a:rPr lang="en-IN" sz="2000" dirty="0" smtClean="0"/>
              <a:t>apple’: </a:t>
            </a:r>
            <a:r>
              <a:rPr lang="en-IN" sz="2000" dirty="0"/>
              <a:t>25, ‘b’: </a:t>
            </a:r>
            <a:r>
              <a:rPr lang="en-IN" sz="2000" dirty="0" smtClean="0"/>
              <a:t>30, </a:t>
            </a:r>
            <a:r>
              <a:rPr lang="en-IN" sz="2000" dirty="0"/>
              <a:t>‘c’: 25, ‘d’: 33, ‘e’: 29}</a:t>
            </a:r>
          </a:p>
          <a:p>
            <a:pPr marL="0" indent="0">
              <a:buNone/>
            </a:pPr>
            <a:r>
              <a:rPr lang="en-IN" sz="2000" b="1" dirty="0" smtClean="0"/>
              <a:t>NOTE:</a:t>
            </a:r>
            <a:r>
              <a:rPr lang="en-IN" sz="2000" dirty="0" smtClean="0"/>
              <a:t> Key cannot be duplicated, if it takes it will result in update / latest value.</a:t>
            </a:r>
          </a:p>
          <a:p>
            <a:pPr marL="0" indent="0">
              <a:buNone/>
            </a:pPr>
            <a:r>
              <a:rPr lang="en-IN" sz="2000" b="1" dirty="0"/>
              <a:t>	</a:t>
            </a:r>
            <a:r>
              <a:rPr lang="en-IN" sz="2000" dirty="0" smtClean="0"/>
              <a:t>We can have duplicate values</a:t>
            </a:r>
          </a:p>
          <a:p>
            <a:pPr marL="0" indent="0">
              <a:buNone/>
            </a:pPr>
            <a:endParaRPr lang="en-IN" sz="2000" dirty="0" smtClean="0"/>
          </a:p>
          <a:p>
            <a:pPr marL="0" indent="0">
              <a:buNone/>
            </a:pPr>
            <a:r>
              <a:rPr lang="en-IN" sz="2000" b="1" dirty="0" smtClean="0"/>
              <a:t>#</a:t>
            </a:r>
            <a:r>
              <a:rPr lang="en-IN" sz="2000" dirty="0" smtClean="0"/>
              <a:t> if we want tuple as a key </a:t>
            </a:r>
            <a:r>
              <a:rPr lang="en-IN" sz="2000" dirty="0" smtClean="0">
                <a:sym typeface="Wingdings" pitchFamily="2" charset="2"/>
              </a:rPr>
              <a:t> composite key</a:t>
            </a:r>
          </a:p>
          <a:p>
            <a:pPr marL="0" indent="0">
              <a:buNone/>
            </a:pPr>
            <a:r>
              <a:rPr lang="en-IN" sz="2000" b="1" dirty="0" smtClean="0">
                <a:sym typeface="Wingdings" pitchFamily="2" charset="2"/>
              </a:rPr>
              <a:t># </a:t>
            </a:r>
            <a:r>
              <a:rPr lang="en-IN" sz="2000" dirty="0" smtClean="0">
                <a:sym typeface="Wingdings" pitchFamily="2" charset="2"/>
              </a:rPr>
              <a:t>composite key: making tuple as a key</a:t>
            </a:r>
          </a:p>
          <a:p>
            <a:pPr marL="0" indent="0">
              <a:buNone/>
            </a:pPr>
            <a:endParaRPr lang="en-IN" sz="2000" b="1" dirty="0" smtClean="0"/>
          </a:p>
          <a:p>
            <a:pPr marL="0" indent="0">
              <a:buNone/>
            </a:pPr>
            <a:r>
              <a:rPr lang="en-IN" sz="2000" b="1" dirty="0" smtClean="0"/>
              <a:t>	</a:t>
            </a:r>
            <a:r>
              <a:rPr lang="en-IN" sz="2000" dirty="0" smtClean="0"/>
              <a:t>holidays = {(‘</a:t>
            </a:r>
            <a:r>
              <a:rPr lang="en-IN" sz="2000" dirty="0" err="1" smtClean="0"/>
              <a:t>jan</a:t>
            </a:r>
            <a:r>
              <a:rPr lang="en-IN" sz="2000" dirty="0" smtClean="0"/>
              <a:t>’, 26): ‘republic day’, (‘</a:t>
            </a:r>
            <a:r>
              <a:rPr lang="en-IN" sz="2000" dirty="0" err="1" smtClean="0"/>
              <a:t>aug</a:t>
            </a:r>
            <a:r>
              <a:rPr lang="en-IN" sz="2000" dirty="0" smtClean="0"/>
              <a:t>’, 15): ‘independence day’, (‘</a:t>
            </a:r>
            <a:r>
              <a:rPr lang="en-IN" sz="2000" dirty="0" err="1" smtClean="0"/>
              <a:t>jan</a:t>
            </a:r>
            <a:r>
              <a:rPr lang="en-IN" sz="2000" dirty="0" smtClean="0"/>
              <a:t>’, 21): ‘yoga day}</a:t>
            </a:r>
          </a:p>
          <a:p>
            <a:pPr marL="0" indent="0">
              <a:buNone/>
            </a:pPr>
            <a:r>
              <a:rPr lang="en-IN" sz="2000" dirty="0" smtClean="0"/>
              <a:t>	holidays</a:t>
            </a:r>
          </a:p>
          <a:p>
            <a:pPr marL="0" indent="0">
              <a:buNone/>
            </a:pPr>
            <a:r>
              <a:rPr lang="en-IN" sz="2000" dirty="0"/>
              <a:t>	{(‘</a:t>
            </a:r>
            <a:r>
              <a:rPr lang="en-IN" sz="2000" dirty="0" err="1"/>
              <a:t>jan</a:t>
            </a:r>
            <a:r>
              <a:rPr lang="en-IN" sz="2000" dirty="0"/>
              <a:t>’, 26): ‘republic day’, (‘</a:t>
            </a:r>
            <a:r>
              <a:rPr lang="en-IN" sz="2000" dirty="0" err="1"/>
              <a:t>aug</a:t>
            </a:r>
            <a:r>
              <a:rPr lang="en-IN" sz="2000" dirty="0"/>
              <a:t>’, 15): ‘independence day’, (‘</a:t>
            </a:r>
            <a:r>
              <a:rPr lang="en-IN" sz="2000" dirty="0" err="1"/>
              <a:t>jan</a:t>
            </a:r>
            <a:r>
              <a:rPr lang="en-IN" sz="2000" dirty="0"/>
              <a:t>’, 21): ‘yoga day}</a:t>
            </a:r>
          </a:p>
          <a:p>
            <a:pPr marL="0" indent="0">
              <a:buNone/>
            </a:pPr>
            <a:endParaRPr lang="en-IN" sz="2000" dirty="0"/>
          </a:p>
        </p:txBody>
      </p:sp>
    </p:spTree>
    <p:extLst>
      <p:ext uri="{BB962C8B-B14F-4D97-AF65-F5344CB8AC3E}">
        <p14:creationId xmlns:p14="http://schemas.microsoft.com/office/powerpoint/2010/main" val="274049571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0895106" cy="5857758"/>
          </a:xfrm>
        </p:spPr>
        <p:txBody>
          <a:bodyPr>
            <a:normAutofit/>
          </a:bodyPr>
          <a:lstStyle/>
          <a:p>
            <a:pPr algn="ctr"/>
            <a:r>
              <a:rPr lang="en-IN" sz="3200" b="1" i="1" dirty="0"/>
              <a:t>Presentation </a:t>
            </a:r>
            <a:r>
              <a:rPr lang="en-IN" sz="3200" b="1" i="1" dirty="0" smtClean="0"/>
              <a:t>21</a:t>
            </a:r>
            <a:r>
              <a:rPr lang="en-IN" sz="3600" b="1" i="1" dirty="0" smtClean="0"/>
              <a:t/>
            </a:r>
            <a:br>
              <a:rPr lang="en-IN" sz="3600" b="1" i="1" dirty="0" smtClean="0"/>
            </a:br>
            <a:r>
              <a:rPr lang="en-IN" sz="3600" b="1" i="1" dirty="0"/>
              <a:t/>
            </a:r>
            <a:br>
              <a:rPr lang="en-IN" sz="3600" b="1" i="1" dirty="0"/>
            </a:br>
            <a:r>
              <a:rPr lang="en-IN" sz="2800" b="1" dirty="0" smtClean="0"/>
              <a:t>Dictionary: </a:t>
            </a:r>
            <a:r>
              <a:rPr lang="en-US" sz="2400" dirty="0" smtClean="0"/>
              <a:t>Key-value, Get(), Keys(), Values(), Items()</a:t>
            </a:r>
            <a:r>
              <a:rPr lang="en-US" sz="2800" b="1" dirty="0"/>
              <a:t/>
            </a:r>
            <a:br>
              <a:rPr lang="en-US" sz="2800" b="1" dirty="0"/>
            </a:br>
            <a:r>
              <a:rPr lang="en-IN" sz="2800" b="1" dirty="0" smtClean="0"/>
              <a:t/>
            </a:r>
            <a:br>
              <a:rPr lang="en-IN" sz="2800" b="1" dirty="0" smtClean="0"/>
            </a:br>
            <a:endParaRPr lang="en-IN" sz="2800" cap="small" dirty="0"/>
          </a:p>
        </p:txBody>
      </p:sp>
    </p:spTree>
    <p:extLst>
      <p:ext uri="{BB962C8B-B14F-4D97-AF65-F5344CB8AC3E}">
        <p14:creationId xmlns:p14="http://schemas.microsoft.com/office/powerpoint/2010/main" val="250721209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270588"/>
            <a:ext cx="11274612" cy="6783355"/>
          </a:xfrm>
        </p:spPr>
        <p:txBody>
          <a:bodyPr>
            <a:normAutofit/>
          </a:bodyPr>
          <a:lstStyle/>
          <a:p>
            <a:pPr marL="0" indent="0">
              <a:lnSpc>
                <a:spcPct val="100000"/>
              </a:lnSpc>
              <a:buNone/>
            </a:pPr>
            <a:r>
              <a:rPr lang="en-US" b="1" dirty="0" smtClean="0"/>
              <a:t>ACCESSING VALUS FROM KEYS</a:t>
            </a:r>
          </a:p>
          <a:p>
            <a:pPr marL="457200" indent="-457200">
              <a:lnSpc>
                <a:spcPct val="100000"/>
              </a:lnSpc>
              <a:buAutoNum type="arabicPeriod"/>
            </a:pPr>
            <a:r>
              <a:rPr lang="en-US" sz="2000" dirty="0" smtClean="0"/>
              <a:t>Key – value syntax</a:t>
            </a:r>
          </a:p>
          <a:p>
            <a:pPr marL="457200" indent="-457200">
              <a:lnSpc>
                <a:spcPct val="100000"/>
              </a:lnSpc>
              <a:buAutoNum type="arabicPeriod"/>
            </a:pPr>
            <a:r>
              <a:rPr lang="en-US" sz="2000" dirty="0" smtClean="0"/>
              <a:t>Get()</a:t>
            </a:r>
          </a:p>
          <a:p>
            <a:pPr marL="0" indent="0">
              <a:lnSpc>
                <a:spcPct val="100000"/>
              </a:lnSpc>
              <a:buNone/>
            </a:pPr>
            <a:r>
              <a:rPr lang="en-US" sz="2000" b="1" dirty="0" smtClean="0"/>
              <a:t>Key-value:</a:t>
            </a:r>
          </a:p>
          <a:p>
            <a:pPr marL="0" indent="0">
              <a:lnSpc>
                <a:spcPct val="100000"/>
              </a:lnSpc>
              <a:buNone/>
            </a:pPr>
            <a:r>
              <a:rPr lang="en-US" sz="2000" b="1" dirty="0"/>
              <a:t>	</a:t>
            </a:r>
            <a:r>
              <a:rPr lang="en-US" sz="2000" dirty="0" smtClean="0"/>
              <a:t>d = {1: ‘one’, 2: ‘two’, 3: ‘three’, 4: ‘four’}</a:t>
            </a:r>
          </a:p>
          <a:p>
            <a:pPr marL="0" indent="0">
              <a:lnSpc>
                <a:spcPct val="100000"/>
              </a:lnSpc>
              <a:buNone/>
            </a:pPr>
            <a:r>
              <a:rPr lang="en-US" sz="2000" b="1" dirty="0"/>
              <a:t>	</a:t>
            </a:r>
            <a:r>
              <a:rPr lang="en-US" sz="2000" dirty="0" smtClean="0"/>
              <a:t>d[‘one’]</a:t>
            </a:r>
          </a:p>
          <a:p>
            <a:pPr marL="0" indent="0">
              <a:lnSpc>
                <a:spcPct val="100000"/>
              </a:lnSpc>
              <a:buNone/>
            </a:pPr>
            <a:r>
              <a:rPr lang="en-US" sz="2000" b="1" dirty="0"/>
              <a:t>	</a:t>
            </a:r>
            <a:r>
              <a:rPr lang="en-US" sz="2000" dirty="0" smtClean="0"/>
              <a:t>key error:</a:t>
            </a:r>
          </a:p>
          <a:p>
            <a:pPr marL="0" indent="0">
              <a:lnSpc>
                <a:spcPct val="100000"/>
              </a:lnSpc>
              <a:buNone/>
            </a:pPr>
            <a:r>
              <a:rPr lang="en-US" sz="2000" dirty="0"/>
              <a:t>	</a:t>
            </a:r>
            <a:r>
              <a:rPr lang="en-US" sz="2000" dirty="0" smtClean="0"/>
              <a:t>d[1]				d[2]</a:t>
            </a:r>
          </a:p>
          <a:p>
            <a:pPr marL="0" indent="0">
              <a:lnSpc>
                <a:spcPct val="100000"/>
              </a:lnSpc>
              <a:buNone/>
            </a:pPr>
            <a:r>
              <a:rPr lang="en-US" sz="2000" dirty="0"/>
              <a:t>	</a:t>
            </a:r>
            <a:r>
              <a:rPr lang="en-US" sz="2000" dirty="0" smtClean="0"/>
              <a:t>‘one’				‘two’</a:t>
            </a:r>
          </a:p>
          <a:p>
            <a:pPr marL="0" indent="0">
              <a:lnSpc>
                <a:spcPct val="100000"/>
              </a:lnSpc>
              <a:buNone/>
            </a:pPr>
            <a:endParaRPr lang="en-US" sz="1100" b="1" dirty="0" smtClean="0"/>
          </a:p>
          <a:p>
            <a:pPr marL="0" indent="0">
              <a:lnSpc>
                <a:spcPct val="100000"/>
              </a:lnSpc>
              <a:buNone/>
            </a:pPr>
            <a:r>
              <a:rPr lang="en-US" sz="2000" b="1" dirty="0" smtClean="0"/>
              <a:t>NOTE</a:t>
            </a:r>
            <a:r>
              <a:rPr lang="en-US" sz="2000" b="1" dirty="0"/>
              <a:t>:</a:t>
            </a:r>
            <a:r>
              <a:rPr lang="en-US" sz="2000" dirty="0"/>
              <a:t> only key layer will be visible, vale layer will be hidden behind the key layer, that’s why when we want to access value we go with keys</a:t>
            </a:r>
          </a:p>
          <a:p>
            <a:pPr marL="0" indent="0">
              <a:lnSpc>
                <a:spcPct val="100000"/>
              </a:lnSpc>
              <a:buNone/>
            </a:pPr>
            <a:r>
              <a:rPr lang="en-US" sz="2000" dirty="0"/>
              <a:t>	 </a:t>
            </a:r>
            <a:r>
              <a:rPr lang="en-IN" sz="2000" dirty="0"/>
              <a:t>d = {‘apple’: 25, ‘b’: 22, ‘c’: 25, ‘d’: 33, ‘e’: </a:t>
            </a:r>
            <a:r>
              <a:rPr lang="en-IN" sz="2000" dirty="0" smtClean="0"/>
              <a:t>29}</a:t>
            </a:r>
            <a:endParaRPr lang="en-IN" sz="2000" dirty="0"/>
          </a:p>
          <a:p>
            <a:pPr marL="0" indent="0">
              <a:lnSpc>
                <a:spcPct val="100000"/>
              </a:lnSpc>
              <a:buNone/>
            </a:pPr>
            <a:r>
              <a:rPr lang="en-US" sz="2000" dirty="0"/>
              <a:t>	d[‘apple’]</a:t>
            </a:r>
          </a:p>
          <a:p>
            <a:pPr marL="0" indent="0">
              <a:lnSpc>
                <a:spcPct val="100000"/>
              </a:lnSpc>
              <a:buNone/>
            </a:pPr>
            <a:r>
              <a:rPr lang="en-US" sz="2000" dirty="0"/>
              <a:t>	25</a:t>
            </a:r>
            <a:endParaRPr lang="en-IN" sz="2000" dirty="0"/>
          </a:p>
          <a:p>
            <a:pPr marL="0" indent="0">
              <a:lnSpc>
                <a:spcPct val="100000"/>
              </a:lnSpc>
              <a:buNone/>
            </a:pPr>
            <a:endParaRPr lang="en-US" sz="2000" dirty="0"/>
          </a:p>
        </p:txBody>
      </p:sp>
    </p:spTree>
    <p:extLst>
      <p:ext uri="{BB962C8B-B14F-4D97-AF65-F5344CB8AC3E}">
        <p14:creationId xmlns:p14="http://schemas.microsoft.com/office/powerpoint/2010/main" val="421890295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363" y="382555"/>
            <a:ext cx="11274612" cy="6326155"/>
          </a:xfrm>
        </p:spPr>
        <p:txBody>
          <a:bodyPr>
            <a:normAutofit lnSpcReduction="10000"/>
          </a:bodyPr>
          <a:lstStyle/>
          <a:p>
            <a:pPr marL="0" indent="0">
              <a:lnSpc>
                <a:spcPct val="150000"/>
              </a:lnSpc>
              <a:buNone/>
            </a:pPr>
            <a:r>
              <a:rPr lang="en-US" sz="2400" b="1" dirty="0" smtClean="0"/>
              <a:t>Get():</a:t>
            </a:r>
          </a:p>
          <a:p>
            <a:pPr>
              <a:lnSpc>
                <a:spcPct val="150000"/>
              </a:lnSpc>
            </a:pPr>
            <a:r>
              <a:rPr lang="en-US" sz="2000" dirty="0" smtClean="0"/>
              <a:t>It returns the values of the item with specified key</a:t>
            </a:r>
          </a:p>
          <a:p>
            <a:pPr>
              <a:lnSpc>
                <a:spcPct val="150000"/>
              </a:lnSpc>
            </a:pPr>
            <a:r>
              <a:rPr lang="en-US" sz="2000" dirty="0" smtClean="0"/>
              <a:t>Syntax: </a:t>
            </a:r>
            <a:r>
              <a:rPr lang="en-US" sz="2000" b="1" dirty="0" err="1" smtClean="0"/>
              <a:t>Var_name.get</a:t>
            </a:r>
            <a:r>
              <a:rPr lang="en-US" sz="2000" b="1" dirty="0" smtClean="0"/>
              <a:t>(key) and </a:t>
            </a:r>
            <a:r>
              <a:rPr lang="en-US" sz="2000" b="1" dirty="0" err="1" smtClean="0"/>
              <a:t>Var_name.get</a:t>
            </a:r>
            <a:r>
              <a:rPr lang="en-US" sz="2000" b="1" dirty="0" smtClean="0"/>
              <a:t>(key, message)</a:t>
            </a:r>
            <a:endParaRPr lang="en-US" sz="2000" dirty="0" smtClean="0"/>
          </a:p>
          <a:p>
            <a:pPr marL="0" indent="0">
              <a:lnSpc>
                <a:spcPct val="150000"/>
              </a:lnSpc>
              <a:buNone/>
            </a:pPr>
            <a:r>
              <a:rPr lang="en-US" sz="2000" dirty="0" smtClean="0"/>
              <a:t>	</a:t>
            </a:r>
            <a:r>
              <a:rPr lang="en-IN" sz="2000" dirty="0"/>
              <a:t>d = {‘apple’: 25, ‘b’: 22, ‘c’: 25, ‘d’: 33, ‘e’: </a:t>
            </a:r>
            <a:r>
              <a:rPr lang="en-IN" sz="2000" dirty="0" smtClean="0"/>
              <a:t>29}</a:t>
            </a:r>
            <a:endParaRPr lang="en-IN" sz="2000" dirty="0"/>
          </a:p>
          <a:p>
            <a:pPr marL="0" indent="0">
              <a:lnSpc>
                <a:spcPct val="150000"/>
              </a:lnSpc>
              <a:buNone/>
            </a:pPr>
            <a:r>
              <a:rPr lang="en-US" sz="2000" dirty="0" smtClean="0"/>
              <a:t>	</a:t>
            </a:r>
            <a:r>
              <a:rPr lang="en-US" sz="2000" dirty="0" err="1" smtClean="0"/>
              <a:t>d.get</a:t>
            </a:r>
            <a:r>
              <a:rPr lang="en-US" sz="2000" dirty="0" smtClean="0"/>
              <a:t>(‘apple’)</a:t>
            </a:r>
          </a:p>
          <a:p>
            <a:pPr marL="0" indent="0">
              <a:lnSpc>
                <a:spcPct val="150000"/>
              </a:lnSpc>
              <a:buNone/>
            </a:pPr>
            <a:r>
              <a:rPr lang="en-US" sz="2000" dirty="0"/>
              <a:t>	</a:t>
            </a:r>
            <a:r>
              <a:rPr lang="en-US" sz="2000" dirty="0" smtClean="0"/>
              <a:t>25</a:t>
            </a:r>
          </a:p>
          <a:p>
            <a:pPr marL="0" indent="0">
              <a:lnSpc>
                <a:spcPct val="150000"/>
              </a:lnSpc>
              <a:buNone/>
            </a:pPr>
            <a:r>
              <a:rPr lang="en-US" sz="2000" b="1" dirty="0"/>
              <a:t>NOTE: </a:t>
            </a:r>
            <a:r>
              <a:rPr lang="en-US" sz="2000" dirty="0"/>
              <a:t>in get() if key is present it will return its value if not it will return the message by default the 2</a:t>
            </a:r>
            <a:r>
              <a:rPr lang="en-US" sz="2000" baseline="30000" dirty="0"/>
              <a:t>nd</a:t>
            </a:r>
            <a:r>
              <a:rPr lang="en-US" sz="2000" dirty="0"/>
              <a:t> argument is </a:t>
            </a:r>
            <a:r>
              <a:rPr lang="en-US" sz="2000" dirty="0">
                <a:sym typeface="Wingdings" pitchFamily="2" charset="2"/>
              </a:rPr>
              <a:t> None</a:t>
            </a:r>
          </a:p>
          <a:p>
            <a:pPr marL="0" indent="0">
              <a:lnSpc>
                <a:spcPct val="150000"/>
              </a:lnSpc>
              <a:buNone/>
            </a:pPr>
            <a:r>
              <a:rPr lang="en-US" sz="2000" dirty="0">
                <a:sym typeface="Wingdings" pitchFamily="2" charset="2"/>
              </a:rPr>
              <a:t>	</a:t>
            </a:r>
            <a:r>
              <a:rPr lang="en-IN" sz="2000" dirty="0"/>
              <a:t>d = {‘apple’: 25, ‘b’: 22, ‘c’: 25, ‘d’: 33, ‘e’: </a:t>
            </a:r>
            <a:r>
              <a:rPr lang="en-IN" sz="2000" dirty="0" smtClean="0"/>
              <a:t>29}</a:t>
            </a:r>
            <a:endParaRPr lang="en-IN" sz="2000" dirty="0"/>
          </a:p>
          <a:p>
            <a:pPr marL="0" indent="0">
              <a:lnSpc>
                <a:spcPct val="150000"/>
              </a:lnSpc>
              <a:buNone/>
            </a:pPr>
            <a:r>
              <a:rPr lang="en-US" sz="2000" dirty="0"/>
              <a:t>	</a:t>
            </a:r>
            <a:r>
              <a:rPr lang="en-US" sz="2000" dirty="0" err="1"/>
              <a:t>d.get</a:t>
            </a:r>
            <a:r>
              <a:rPr lang="en-US" sz="2000" dirty="0"/>
              <a:t>(‘a’, ‘key is not present in dictionary’)</a:t>
            </a:r>
          </a:p>
          <a:p>
            <a:pPr marL="0" indent="0">
              <a:lnSpc>
                <a:spcPct val="150000"/>
              </a:lnSpc>
              <a:buNone/>
            </a:pPr>
            <a:r>
              <a:rPr lang="en-US" sz="2000" dirty="0"/>
              <a:t>	‘key is not present in dictionary’</a:t>
            </a:r>
          </a:p>
          <a:p>
            <a:pPr marL="0" indent="0">
              <a:lnSpc>
                <a:spcPct val="150000"/>
              </a:lnSpc>
              <a:buNone/>
            </a:pPr>
            <a:endParaRPr lang="en-IN" sz="2000" dirty="0"/>
          </a:p>
        </p:txBody>
      </p:sp>
    </p:spTree>
    <p:extLst>
      <p:ext uri="{BB962C8B-B14F-4D97-AF65-F5344CB8AC3E}">
        <p14:creationId xmlns:p14="http://schemas.microsoft.com/office/powerpoint/2010/main" val="5791099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57200"/>
            <a:ext cx="11274612" cy="6400800"/>
          </a:xfrm>
        </p:spPr>
        <p:txBody>
          <a:bodyPr>
            <a:normAutofit/>
          </a:bodyPr>
          <a:lstStyle/>
          <a:p>
            <a:pPr marL="0" indent="0">
              <a:lnSpc>
                <a:spcPct val="150000"/>
              </a:lnSpc>
              <a:buNone/>
            </a:pPr>
            <a:r>
              <a:rPr lang="en-US" sz="3200" b="1" dirty="0" smtClean="0"/>
              <a:t>How to access only keys, only values and both items</a:t>
            </a:r>
          </a:p>
          <a:p>
            <a:pPr marL="0" indent="0">
              <a:lnSpc>
                <a:spcPct val="150000"/>
              </a:lnSpc>
              <a:buNone/>
            </a:pPr>
            <a:r>
              <a:rPr lang="en-US" b="1" dirty="0" smtClean="0"/>
              <a:t>Keys()</a:t>
            </a:r>
          </a:p>
          <a:p>
            <a:pPr>
              <a:lnSpc>
                <a:spcPct val="150000"/>
              </a:lnSpc>
            </a:pPr>
            <a:r>
              <a:rPr lang="en-US" sz="2000" dirty="0" smtClean="0"/>
              <a:t>It returns a list of all keys present in dictionary</a:t>
            </a:r>
          </a:p>
          <a:p>
            <a:pPr>
              <a:lnSpc>
                <a:spcPct val="150000"/>
              </a:lnSpc>
            </a:pPr>
            <a:r>
              <a:rPr lang="en-US" sz="2000" dirty="0" smtClean="0"/>
              <a:t>List will reflect any changes done in the dictionary</a:t>
            </a:r>
          </a:p>
          <a:p>
            <a:pPr>
              <a:lnSpc>
                <a:spcPct val="150000"/>
              </a:lnSpc>
            </a:pPr>
            <a:r>
              <a:rPr lang="en-US" sz="2000" dirty="0" smtClean="0"/>
              <a:t>Syntax:</a:t>
            </a:r>
            <a:r>
              <a:rPr lang="en-US" sz="2000" b="1" dirty="0" smtClean="0"/>
              <a:t> </a:t>
            </a:r>
            <a:r>
              <a:rPr lang="en-US" sz="2000" b="1" dirty="0" err="1" smtClean="0"/>
              <a:t>Var_name.keys</a:t>
            </a:r>
            <a:r>
              <a:rPr lang="en-US" sz="2000" b="1" dirty="0" smtClean="0"/>
              <a:t>()</a:t>
            </a:r>
          </a:p>
          <a:p>
            <a:pPr marL="0" indent="0">
              <a:lnSpc>
                <a:spcPct val="150000"/>
              </a:lnSpc>
              <a:buNone/>
            </a:pPr>
            <a:r>
              <a:rPr lang="en-US" sz="2000" dirty="0" smtClean="0"/>
              <a:t>	</a:t>
            </a:r>
            <a:r>
              <a:rPr lang="en-IN" sz="2000" dirty="0"/>
              <a:t>d = {‘apple’: 25, ‘b’: 22, ‘c’: 25, ‘d’: 33, ‘e’: </a:t>
            </a:r>
            <a:r>
              <a:rPr lang="en-IN" sz="2000" dirty="0" smtClean="0"/>
              <a:t>29}</a:t>
            </a:r>
          </a:p>
          <a:p>
            <a:pPr marL="0" indent="0">
              <a:lnSpc>
                <a:spcPct val="150000"/>
              </a:lnSpc>
              <a:buNone/>
            </a:pPr>
            <a:r>
              <a:rPr lang="en-US" sz="2000" dirty="0"/>
              <a:t>	</a:t>
            </a:r>
            <a:r>
              <a:rPr lang="en-US" sz="2000" dirty="0" err="1" smtClean="0"/>
              <a:t>d.keys</a:t>
            </a:r>
            <a:r>
              <a:rPr lang="en-US" sz="2000" dirty="0" smtClean="0"/>
              <a:t>()</a:t>
            </a:r>
          </a:p>
          <a:p>
            <a:pPr marL="0" indent="0">
              <a:lnSpc>
                <a:spcPct val="150000"/>
              </a:lnSpc>
              <a:buNone/>
            </a:pPr>
            <a:r>
              <a:rPr lang="en-US" sz="2000" dirty="0"/>
              <a:t>	</a:t>
            </a:r>
            <a:r>
              <a:rPr lang="en-US" sz="2000" dirty="0" err="1" smtClean="0"/>
              <a:t>dict_keys</a:t>
            </a:r>
            <a:r>
              <a:rPr lang="en-US" sz="2000" dirty="0" smtClean="0"/>
              <a:t>([‘apple’, ‘b’, ‘c’, ‘d’, ‘e’])</a:t>
            </a:r>
            <a:endParaRPr lang="en-IN" sz="2000" dirty="0"/>
          </a:p>
          <a:p>
            <a:pPr marL="0" indent="0">
              <a:buNone/>
            </a:pPr>
            <a:endParaRPr lang="en-IN" sz="2000" dirty="0"/>
          </a:p>
        </p:txBody>
      </p:sp>
    </p:spTree>
    <p:extLst>
      <p:ext uri="{BB962C8B-B14F-4D97-AF65-F5344CB8AC3E}">
        <p14:creationId xmlns:p14="http://schemas.microsoft.com/office/powerpoint/2010/main" val="2590917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2711" y="409899"/>
            <a:ext cx="11274612" cy="6140191"/>
          </a:xfrm>
        </p:spPr>
        <p:txBody>
          <a:bodyPr>
            <a:normAutofit/>
          </a:bodyPr>
          <a:lstStyle/>
          <a:p>
            <a:r>
              <a:rPr lang="en-IN" sz="2000" dirty="0" smtClean="0">
                <a:latin typeface="Times New Roman" pitchFamily="18" charset="0"/>
                <a:cs typeface="Times New Roman" pitchFamily="18" charset="0"/>
              </a:rPr>
              <a:t>To check the string is keyword or not</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syntax: import keyword</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keyword.iskeyword</a:t>
            </a:r>
            <a:r>
              <a:rPr lang="en-IN" sz="2000" dirty="0" smtClean="0">
                <a:latin typeface="Times New Roman" pitchFamily="18" charset="0"/>
                <a:cs typeface="Times New Roman" pitchFamily="18" charset="0"/>
              </a:rPr>
              <a:t>(‘string’)</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output will be either True or False</a:t>
            </a:r>
          </a:p>
          <a:p>
            <a:r>
              <a:rPr lang="en-IN" sz="2000" dirty="0" smtClean="0">
                <a:latin typeface="Times New Roman" pitchFamily="18" charset="0"/>
                <a:cs typeface="Times New Roman" pitchFamily="18" charset="0"/>
              </a:rPr>
              <a:t>Special keywords: True, False, None</a:t>
            </a:r>
          </a:p>
          <a:p>
            <a:pPr>
              <a:buFont typeface="Wingdings" pitchFamily="2" charset="2"/>
              <a:buChar char="Ø"/>
            </a:pPr>
            <a:r>
              <a:rPr lang="en-IN" sz="2000" dirty="0" smtClean="0">
                <a:latin typeface="Times New Roman" pitchFamily="18" charset="0"/>
                <a:cs typeface="Times New Roman" pitchFamily="18" charset="0"/>
              </a:rPr>
              <a:t>Import keyword</a:t>
            </a:r>
          </a:p>
          <a:p>
            <a:pPr>
              <a:buFont typeface="Wingdings" pitchFamily="2" charset="2"/>
              <a:buChar char="Ø"/>
            </a:pPr>
            <a:r>
              <a:rPr lang="en-IN" sz="2000" dirty="0" err="1" smtClean="0">
                <a:latin typeface="Times New Roman" pitchFamily="18" charset="0"/>
                <a:cs typeface="Times New Roman" pitchFamily="18" charset="0"/>
              </a:rPr>
              <a:t>Keyword.iskeyword</a:t>
            </a:r>
            <a:r>
              <a:rPr lang="en-IN" sz="2000" dirty="0" smtClean="0">
                <a:latin typeface="Times New Roman" pitchFamily="18" charset="0"/>
                <a:cs typeface="Times New Roman" pitchFamily="18" charset="0"/>
              </a:rPr>
              <a:t>(‘for’)</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True</a:t>
            </a:r>
          </a:p>
          <a:p>
            <a:pPr>
              <a:buFont typeface="Wingdings" pitchFamily="2" charset="2"/>
              <a:buChar char="Ø"/>
            </a:pPr>
            <a:r>
              <a:rPr lang="en-IN" sz="2000" dirty="0" err="1" smtClean="0">
                <a:latin typeface="Times New Roman" pitchFamily="18" charset="0"/>
                <a:cs typeface="Times New Roman" pitchFamily="18" charset="0"/>
              </a:rPr>
              <a:t>Keyword.iskeyword</a:t>
            </a:r>
            <a:r>
              <a:rPr lang="en-IN" sz="2000" dirty="0" smtClean="0">
                <a:latin typeface="Times New Roman" pitchFamily="18" charset="0"/>
                <a:cs typeface="Times New Roman" pitchFamily="18" charset="0"/>
              </a:rPr>
              <a:t>(‘None’)</a:t>
            </a:r>
          </a:p>
          <a:p>
            <a:pPr marL="0" indent="0">
              <a:buNone/>
            </a:pPr>
            <a:r>
              <a:rPr lang="en-IN" sz="2000" dirty="0" smtClean="0">
                <a:latin typeface="Times New Roman" pitchFamily="18" charset="0"/>
                <a:cs typeface="Times New Roman" pitchFamily="18" charset="0"/>
              </a:rPr>
              <a:t>    True</a:t>
            </a:r>
          </a:p>
          <a:p>
            <a:pPr>
              <a:buFont typeface="Wingdings" pitchFamily="2" charset="2"/>
              <a:buChar char="Ø"/>
            </a:pPr>
            <a:r>
              <a:rPr lang="en-IN" sz="2000" dirty="0" err="1" smtClean="0">
                <a:latin typeface="Times New Roman" pitchFamily="18" charset="0"/>
                <a:cs typeface="Times New Roman" pitchFamily="18" charset="0"/>
              </a:rPr>
              <a:t>Keyword.iskeyword</a:t>
            </a:r>
            <a:r>
              <a:rPr lang="en-IN" sz="2000" dirty="0" smtClean="0">
                <a:latin typeface="Times New Roman" pitchFamily="18" charset="0"/>
                <a:cs typeface="Times New Roman" pitchFamily="18" charset="0"/>
              </a:rPr>
              <a:t>(‘none’)</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False</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87056924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41175"/>
            <a:ext cx="11274612" cy="6148873"/>
          </a:xfrm>
        </p:spPr>
        <p:txBody>
          <a:bodyPr/>
          <a:lstStyle/>
          <a:p>
            <a:pPr marL="0" indent="0">
              <a:lnSpc>
                <a:spcPct val="100000"/>
              </a:lnSpc>
              <a:buNone/>
            </a:pPr>
            <a:r>
              <a:rPr lang="en-US" b="1" dirty="0" smtClean="0"/>
              <a:t>Values()</a:t>
            </a:r>
            <a:r>
              <a:rPr lang="en-IN" b="1" dirty="0" smtClean="0"/>
              <a:t>:</a:t>
            </a:r>
          </a:p>
          <a:p>
            <a:pPr>
              <a:lnSpc>
                <a:spcPct val="100000"/>
              </a:lnSpc>
            </a:pPr>
            <a:r>
              <a:rPr lang="en-US" sz="2000" dirty="0" smtClean="0"/>
              <a:t>It returns the list of all the values present in a dictionary</a:t>
            </a:r>
          </a:p>
          <a:p>
            <a:pPr>
              <a:lnSpc>
                <a:spcPct val="100000"/>
              </a:lnSpc>
            </a:pPr>
            <a:r>
              <a:rPr lang="en-US" sz="2000" dirty="0" smtClean="0"/>
              <a:t>Syntax: </a:t>
            </a:r>
            <a:r>
              <a:rPr lang="en-US" sz="2000" b="1" dirty="0" err="1" smtClean="0"/>
              <a:t>Var_name.values</a:t>
            </a:r>
            <a:r>
              <a:rPr lang="en-US" sz="2000" b="1" dirty="0" smtClean="0"/>
              <a:t>()</a:t>
            </a:r>
          </a:p>
          <a:p>
            <a:pPr marL="0" indent="0">
              <a:lnSpc>
                <a:spcPct val="100000"/>
              </a:lnSpc>
              <a:buNone/>
            </a:pPr>
            <a:r>
              <a:rPr lang="en-US" sz="2000" dirty="0"/>
              <a:t>	</a:t>
            </a:r>
            <a:r>
              <a:rPr lang="en-IN" sz="2000" dirty="0"/>
              <a:t>d = {‘apple’: 25, ‘b’: 22, ‘c’: 25, ‘d’: 33, ‘e’: </a:t>
            </a:r>
            <a:r>
              <a:rPr lang="en-IN" sz="2000" dirty="0" smtClean="0"/>
              <a:t>29}</a:t>
            </a:r>
          </a:p>
          <a:p>
            <a:pPr marL="0" indent="0">
              <a:lnSpc>
                <a:spcPct val="100000"/>
              </a:lnSpc>
              <a:buNone/>
            </a:pPr>
            <a:r>
              <a:rPr lang="en-US" sz="2000" dirty="0"/>
              <a:t>	</a:t>
            </a:r>
            <a:r>
              <a:rPr lang="en-US" sz="2000" dirty="0" err="1" smtClean="0"/>
              <a:t>d.values</a:t>
            </a:r>
            <a:r>
              <a:rPr lang="en-US" sz="2000" dirty="0" smtClean="0"/>
              <a:t>()</a:t>
            </a:r>
          </a:p>
          <a:p>
            <a:pPr marL="0" indent="0">
              <a:lnSpc>
                <a:spcPct val="100000"/>
              </a:lnSpc>
              <a:buNone/>
            </a:pPr>
            <a:r>
              <a:rPr lang="en-US" sz="2000" dirty="0" smtClean="0"/>
              <a:t>	</a:t>
            </a:r>
            <a:r>
              <a:rPr lang="en-US" sz="2000" dirty="0" err="1" smtClean="0"/>
              <a:t>dict_values</a:t>
            </a:r>
            <a:r>
              <a:rPr lang="en-US" sz="2000" dirty="0" smtClean="0"/>
              <a:t>([25, 22, 25, 33, 29])</a:t>
            </a:r>
          </a:p>
          <a:p>
            <a:pPr marL="0" indent="0">
              <a:lnSpc>
                <a:spcPct val="100000"/>
              </a:lnSpc>
              <a:buNone/>
            </a:pPr>
            <a:r>
              <a:rPr lang="en-US" b="1" dirty="0" smtClean="0"/>
              <a:t>Items():</a:t>
            </a:r>
          </a:p>
          <a:p>
            <a:pPr>
              <a:lnSpc>
                <a:spcPct val="100000"/>
              </a:lnSpc>
            </a:pPr>
            <a:r>
              <a:rPr lang="en-US" sz="2000" dirty="0" smtClean="0"/>
              <a:t>It returns the key – value pair of dictionary in list of tuples</a:t>
            </a:r>
          </a:p>
          <a:p>
            <a:pPr>
              <a:lnSpc>
                <a:spcPct val="100000"/>
              </a:lnSpc>
            </a:pPr>
            <a:r>
              <a:rPr lang="en-US" sz="2000" dirty="0" smtClean="0"/>
              <a:t>Syntax: </a:t>
            </a:r>
            <a:r>
              <a:rPr lang="en-US" sz="2000" b="1" dirty="0" err="1" smtClean="0"/>
              <a:t>Var_name.items</a:t>
            </a:r>
            <a:r>
              <a:rPr lang="en-US" sz="2000" b="1" dirty="0" smtClean="0"/>
              <a:t>()</a:t>
            </a:r>
          </a:p>
          <a:p>
            <a:pPr marL="0" indent="0">
              <a:lnSpc>
                <a:spcPct val="100000"/>
              </a:lnSpc>
              <a:buNone/>
            </a:pPr>
            <a:r>
              <a:rPr lang="en-US" sz="2000" dirty="0" smtClean="0"/>
              <a:t>	</a:t>
            </a:r>
            <a:r>
              <a:rPr lang="en-IN" sz="2000" dirty="0"/>
              <a:t>d = {‘apple’: 25, ‘b’: 22, ‘c’: 25, ‘d’: 33, ‘e’: 29}</a:t>
            </a:r>
          </a:p>
          <a:p>
            <a:pPr marL="0" indent="0">
              <a:lnSpc>
                <a:spcPct val="100000"/>
              </a:lnSpc>
              <a:buNone/>
            </a:pPr>
            <a:r>
              <a:rPr lang="en-US" sz="2000" dirty="0" smtClean="0"/>
              <a:t>	</a:t>
            </a:r>
            <a:r>
              <a:rPr lang="en-US" sz="2000" dirty="0" err="1" smtClean="0"/>
              <a:t>d.items</a:t>
            </a:r>
            <a:r>
              <a:rPr lang="en-US" sz="2000" dirty="0" smtClean="0"/>
              <a:t>()</a:t>
            </a:r>
          </a:p>
          <a:p>
            <a:pPr marL="0" indent="0">
              <a:lnSpc>
                <a:spcPct val="100000"/>
              </a:lnSpc>
              <a:buNone/>
            </a:pPr>
            <a:r>
              <a:rPr lang="en-US" sz="2000" dirty="0"/>
              <a:t>	</a:t>
            </a:r>
            <a:r>
              <a:rPr lang="en-US" sz="2000" dirty="0" err="1" smtClean="0"/>
              <a:t>dict_items</a:t>
            </a:r>
            <a:r>
              <a:rPr lang="en-US" sz="2000" dirty="0" smtClean="0"/>
              <a:t>[</a:t>
            </a:r>
            <a:r>
              <a:rPr lang="en-IN" sz="2000" dirty="0" smtClean="0"/>
              <a:t>(‘apple</a:t>
            </a:r>
            <a:r>
              <a:rPr lang="en-IN" sz="2000" dirty="0"/>
              <a:t>’: </a:t>
            </a:r>
            <a:r>
              <a:rPr lang="en-IN" sz="2000" dirty="0" smtClean="0"/>
              <a:t>25), (‘</a:t>
            </a:r>
            <a:r>
              <a:rPr lang="en-IN" sz="2000" dirty="0"/>
              <a:t>b’: </a:t>
            </a:r>
            <a:r>
              <a:rPr lang="en-IN" sz="2000" dirty="0" smtClean="0"/>
              <a:t>22), (‘</a:t>
            </a:r>
            <a:r>
              <a:rPr lang="en-IN" sz="2000" dirty="0"/>
              <a:t>c’: </a:t>
            </a:r>
            <a:r>
              <a:rPr lang="en-IN" sz="2000" dirty="0" smtClean="0"/>
              <a:t>25), (‘</a:t>
            </a:r>
            <a:r>
              <a:rPr lang="en-IN" sz="2000" dirty="0"/>
              <a:t>d’: </a:t>
            </a:r>
            <a:r>
              <a:rPr lang="en-IN" sz="2000" dirty="0" smtClean="0"/>
              <a:t>33), (‘</a:t>
            </a:r>
            <a:r>
              <a:rPr lang="en-IN" sz="2000" dirty="0"/>
              <a:t>e’: </a:t>
            </a:r>
            <a:r>
              <a:rPr lang="en-IN" sz="2000" dirty="0" smtClean="0"/>
              <a:t>29)]</a:t>
            </a:r>
            <a:endParaRPr lang="en-IN" sz="2000" dirty="0"/>
          </a:p>
        </p:txBody>
      </p:sp>
    </p:spTree>
    <p:extLst>
      <p:ext uri="{BB962C8B-B14F-4D97-AF65-F5344CB8AC3E}">
        <p14:creationId xmlns:p14="http://schemas.microsoft.com/office/powerpoint/2010/main" val="314786194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0895106" cy="5857758"/>
          </a:xfrm>
        </p:spPr>
        <p:txBody>
          <a:bodyPr>
            <a:normAutofit/>
          </a:bodyPr>
          <a:lstStyle/>
          <a:p>
            <a:pPr algn="ctr"/>
            <a:r>
              <a:rPr lang="en-IN" sz="3200" b="1" i="1" dirty="0"/>
              <a:t>Presentation </a:t>
            </a:r>
            <a:r>
              <a:rPr lang="en-IN" sz="3200" b="1" i="1" dirty="0" smtClean="0"/>
              <a:t>22</a:t>
            </a:r>
            <a:r>
              <a:rPr lang="en-IN" sz="3600" b="1" i="1" dirty="0" smtClean="0"/>
              <a:t/>
            </a:r>
            <a:br>
              <a:rPr lang="en-IN" sz="3600" b="1" i="1" dirty="0" smtClean="0"/>
            </a:br>
            <a:r>
              <a:rPr lang="en-IN" sz="3600" b="1" i="1" dirty="0"/>
              <a:t/>
            </a:r>
            <a:br>
              <a:rPr lang="en-IN" sz="3600" b="1" i="1" dirty="0"/>
            </a:br>
            <a:r>
              <a:rPr lang="en-IN" sz="2800" b="1" dirty="0" smtClean="0"/>
              <a:t>Dictionary: </a:t>
            </a:r>
            <a:br>
              <a:rPr lang="en-IN" sz="2800" b="1" dirty="0" smtClean="0"/>
            </a:br>
            <a:r>
              <a:rPr lang="en-IN" sz="2400" dirty="0" smtClean="0"/>
              <a:t>key-value </a:t>
            </a:r>
            <a:r>
              <a:rPr lang="en-IN" sz="2400" dirty="0" err="1" smtClean="0"/>
              <a:t>syntax,update</a:t>
            </a:r>
            <a:r>
              <a:rPr lang="en-IN" sz="2400" dirty="0" smtClean="0"/>
              <a:t>(), set default(), from keys()</a:t>
            </a:r>
            <a:r>
              <a:rPr lang="en-US" sz="2800" b="1" dirty="0"/>
              <a:t/>
            </a:r>
            <a:br>
              <a:rPr lang="en-US" sz="2800" b="1" dirty="0"/>
            </a:br>
            <a:r>
              <a:rPr lang="en-IN" sz="2800" b="1" dirty="0" smtClean="0"/>
              <a:t/>
            </a:r>
            <a:br>
              <a:rPr lang="en-IN" sz="2800" b="1" dirty="0" smtClean="0"/>
            </a:br>
            <a:endParaRPr lang="en-IN" sz="2800" cap="small" dirty="0"/>
          </a:p>
        </p:txBody>
      </p:sp>
    </p:spTree>
    <p:extLst>
      <p:ext uri="{BB962C8B-B14F-4D97-AF65-F5344CB8AC3E}">
        <p14:creationId xmlns:p14="http://schemas.microsoft.com/office/powerpoint/2010/main" val="45297749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363" y="0"/>
            <a:ext cx="10895106" cy="1325563"/>
          </a:xfrm>
        </p:spPr>
        <p:txBody>
          <a:bodyPr>
            <a:noAutofit/>
          </a:bodyPr>
          <a:lstStyle/>
          <a:p>
            <a:r>
              <a:rPr lang="en-IN" sz="3600" b="1" dirty="0" smtClean="0"/>
              <a:t>Adding key – value pair in dictionary</a:t>
            </a:r>
            <a:endParaRPr lang="en-IN" sz="3600" b="1" dirty="0"/>
          </a:p>
        </p:txBody>
      </p:sp>
      <p:sp>
        <p:nvSpPr>
          <p:cNvPr id="3" name="Content Placeholder 2"/>
          <p:cNvSpPr>
            <a:spLocks noGrp="1"/>
          </p:cNvSpPr>
          <p:nvPr>
            <p:ph idx="1"/>
          </p:nvPr>
        </p:nvSpPr>
        <p:spPr>
          <a:xfrm>
            <a:off x="458694" y="1446245"/>
            <a:ext cx="11274612" cy="5309117"/>
          </a:xfrm>
        </p:spPr>
        <p:txBody>
          <a:bodyPr>
            <a:normAutofit/>
          </a:bodyPr>
          <a:lstStyle/>
          <a:p>
            <a:pPr marL="0" indent="0">
              <a:buNone/>
            </a:pPr>
            <a:r>
              <a:rPr lang="en-IN" sz="2400" b="1" dirty="0" smtClean="0"/>
              <a:t>1. Key – value syntax</a:t>
            </a:r>
          </a:p>
          <a:p>
            <a:r>
              <a:rPr lang="en-IN" sz="2000" dirty="0" smtClean="0"/>
              <a:t>Syntax: </a:t>
            </a:r>
            <a:r>
              <a:rPr lang="en-IN" sz="2000" b="1" dirty="0" err="1" smtClean="0"/>
              <a:t>Var_name</a:t>
            </a:r>
            <a:r>
              <a:rPr lang="en-IN" sz="2000" b="1" dirty="0" smtClean="0"/>
              <a:t>[keys] = Value</a:t>
            </a:r>
          </a:p>
          <a:p>
            <a:pPr marL="0" indent="0">
              <a:buNone/>
            </a:pPr>
            <a:r>
              <a:rPr lang="en-IN" sz="2000" dirty="0" smtClean="0"/>
              <a:t>	</a:t>
            </a:r>
            <a:r>
              <a:rPr lang="en-IN" sz="2000" dirty="0"/>
              <a:t>d = {‘apple’: 25, ‘b’: 22, ‘c’: 25, ‘d’: 33, ‘e’: 29}</a:t>
            </a:r>
          </a:p>
          <a:p>
            <a:pPr marL="0" indent="0">
              <a:buNone/>
            </a:pPr>
            <a:r>
              <a:rPr lang="en-IN" sz="2000" dirty="0" smtClean="0"/>
              <a:t>	d[‘f’] = 18</a:t>
            </a:r>
          </a:p>
          <a:p>
            <a:pPr marL="0" indent="0">
              <a:buNone/>
            </a:pPr>
            <a:r>
              <a:rPr lang="en-IN" sz="2000" dirty="0"/>
              <a:t>	</a:t>
            </a:r>
            <a:r>
              <a:rPr lang="en-IN" sz="2000" dirty="0" smtClean="0"/>
              <a:t>d</a:t>
            </a:r>
          </a:p>
          <a:p>
            <a:pPr marL="0" indent="0">
              <a:buNone/>
            </a:pPr>
            <a:r>
              <a:rPr lang="en-IN" sz="2000" dirty="0"/>
              <a:t>	</a:t>
            </a:r>
            <a:r>
              <a:rPr lang="en-IN" sz="2000" dirty="0" smtClean="0"/>
              <a:t>{‘</a:t>
            </a:r>
            <a:r>
              <a:rPr lang="en-IN" sz="2000" dirty="0"/>
              <a:t>apple’: 25, ‘b’: 22, ‘c’: 25, ‘d’: 33, ‘e’: </a:t>
            </a:r>
            <a:r>
              <a:rPr lang="en-IN" sz="2000" dirty="0" smtClean="0"/>
              <a:t>29, ‘f’: 18}</a:t>
            </a:r>
          </a:p>
          <a:p>
            <a:pPr marL="0" indent="0">
              <a:buNone/>
            </a:pPr>
            <a:endParaRPr lang="en-IN" sz="2000" dirty="0" smtClean="0"/>
          </a:p>
          <a:p>
            <a:pPr marL="0" indent="0">
              <a:buNone/>
            </a:pPr>
            <a:r>
              <a:rPr lang="en-IN" sz="2000" dirty="0"/>
              <a:t>	</a:t>
            </a:r>
            <a:r>
              <a:rPr lang="en-IN" sz="2000" dirty="0" smtClean="0"/>
              <a:t>d = </a:t>
            </a:r>
            <a:r>
              <a:rPr lang="en-IN" sz="2000" dirty="0"/>
              <a:t>{‘apple’: 25, ‘b’: 22, ‘c’: 25, ‘d’: 33, ‘e’: 29, ‘f’: 18}</a:t>
            </a:r>
          </a:p>
          <a:p>
            <a:pPr marL="0" indent="0">
              <a:buNone/>
            </a:pPr>
            <a:r>
              <a:rPr lang="en-IN" sz="2000" dirty="0" smtClean="0"/>
              <a:t>	d[‘g’, ‘h’] = 23, 28</a:t>
            </a:r>
          </a:p>
          <a:p>
            <a:pPr marL="0" indent="0">
              <a:buNone/>
            </a:pPr>
            <a:r>
              <a:rPr lang="en-IN" sz="2000" dirty="0"/>
              <a:t>	</a:t>
            </a:r>
            <a:r>
              <a:rPr lang="en-IN" sz="2000" dirty="0" smtClean="0"/>
              <a:t>d</a:t>
            </a:r>
          </a:p>
          <a:p>
            <a:pPr marL="0" indent="0">
              <a:buNone/>
            </a:pPr>
            <a:r>
              <a:rPr lang="en-IN" sz="2000" dirty="0"/>
              <a:t>	{‘apple’: 25, ‘b’: 22, ‘c’: 25, ‘d’: 33, ‘e’: 29, ‘f’: </a:t>
            </a:r>
            <a:r>
              <a:rPr lang="en-IN" sz="2000" dirty="0" smtClean="0"/>
              <a:t>18, (‘g’, ‘h’): (23,28)}</a:t>
            </a:r>
            <a:endParaRPr lang="en-IN" sz="2000" dirty="0"/>
          </a:p>
          <a:p>
            <a:pPr marL="0" indent="0">
              <a:buNone/>
            </a:pPr>
            <a:endParaRPr lang="en-IN" sz="2000" dirty="0"/>
          </a:p>
        </p:txBody>
      </p:sp>
    </p:spTree>
    <p:extLst>
      <p:ext uri="{BB962C8B-B14F-4D97-AF65-F5344CB8AC3E}">
        <p14:creationId xmlns:p14="http://schemas.microsoft.com/office/powerpoint/2010/main" val="34051291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24" y="251926"/>
            <a:ext cx="11274612" cy="6419462"/>
          </a:xfrm>
        </p:spPr>
        <p:txBody>
          <a:bodyPr>
            <a:normAutofit/>
          </a:bodyPr>
          <a:lstStyle/>
          <a:p>
            <a:pPr marL="0" indent="0" algn="just">
              <a:buNone/>
            </a:pPr>
            <a:r>
              <a:rPr lang="en-IN" sz="2000" dirty="0" smtClean="0"/>
              <a:t>	</a:t>
            </a:r>
            <a:r>
              <a:rPr lang="en-IN" sz="2000" dirty="0"/>
              <a:t>d = {‘apple’: 25, ‘b’: 22, ‘c’: 25, ‘d’: 33, ‘e’: 29}</a:t>
            </a:r>
          </a:p>
          <a:p>
            <a:pPr marL="0" indent="0" algn="just">
              <a:buNone/>
            </a:pPr>
            <a:r>
              <a:rPr lang="en-IN" sz="2000" dirty="0" smtClean="0"/>
              <a:t>	d[‘b’] = 32</a:t>
            </a:r>
          </a:p>
          <a:p>
            <a:pPr marL="0" indent="0" algn="just">
              <a:buNone/>
            </a:pPr>
            <a:r>
              <a:rPr lang="en-IN" sz="2000" dirty="0"/>
              <a:t>	</a:t>
            </a:r>
            <a:r>
              <a:rPr lang="en-IN" sz="2000" dirty="0" smtClean="0"/>
              <a:t>d</a:t>
            </a:r>
          </a:p>
          <a:p>
            <a:pPr marL="0" indent="0" algn="just">
              <a:buNone/>
            </a:pPr>
            <a:r>
              <a:rPr lang="en-IN" sz="2000" dirty="0"/>
              <a:t>	</a:t>
            </a:r>
            <a:r>
              <a:rPr lang="en-IN" sz="2000" dirty="0" smtClean="0"/>
              <a:t>{‘</a:t>
            </a:r>
            <a:r>
              <a:rPr lang="en-IN" sz="2000" dirty="0"/>
              <a:t>apple’: 25, ‘b’: </a:t>
            </a:r>
            <a:r>
              <a:rPr lang="en-IN" sz="2000" dirty="0" smtClean="0"/>
              <a:t>32, </a:t>
            </a:r>
            <a:r>
              <a:rPr lang="en-IN" sz="2000" dirty="0"/>
              <a:t>‘c’: 25, ‘d’: 33, ‘e’: 29}</a:t>
            </a:r>
          </a:p>
          <a:p>
            <a:pPr marL="0" indent="0" algn="just">
              <a:buNone/>
            </a:pPr>
            <a:r>
              <a:rPr lang="en-IN" sz="2000" dirty="0" smtClean="0"/>
              <a:t> </a:t>
            </a:r>
            <a:r>
              <a:rPr lang="en-IN" sz="2000" b="1" dirty="0" smtClean="0"/>
              <a:t>NOTE:</a:t>
            </a:r>
            <a:r>
              <a:rPr lang="en-IN" sz="2000" dirty="0" smtClean="0"/>
              <a:t> If the item(key – value) is already exist in a dictionary and if we add same key and different value it will update to latest value</a:t>
            </a:r>
          </a:p>
          <a:p>
            <a:pPr marL="0" indent="0" algn="just">
              <a:buNone/>
            </a:pPr>
            <a:r>
              <a:rPr lang="en-IN" sz="2400" b="1" dirty="0" smtClean="0"/>
              <a:t>2. Update()</a:t>
            </a:r>
          </a:p>
          <a:p>
            <a:pPr algn="just"/>
            <a:r>
              <a:rPr lang="en-IN" sz="2000" dirty="0" smtClean="0"/>
              <a:t>It will update the existing dictionary with specified items</a:t>
            </a:r>
          </a:p>
          <a:p>
            <a:pPr marL="0" indent="0" algn="just">
              <a:buNone/>
            </a:pPr>
            <a:r>
              <a:rPr lang="en-IN" sz="2000" dirty="0"/>
              <a:t>	d = {‘apple’: 25, ‘b’: 22, ‘c’: 25, ‘d’: 33, ‘e’: 29}</a:t>
            </a:r>
          </a:p>
          <a:p>
            <a:pPr marL="0" indent="0" algn="just">
              <a:buNone/>
            </a:pPr>
            <a:r>
              <a:rPr lang="en-IN" sz="2000" dirty="0" smtClean="0"/>
              <a:t>	</a:t>
            </a:r>
            <a:r>
              <a:rPr lang="en-IN" sz="2000" dirty="0" err="1" smtClean="0"/>
              <a:t>d.update</a:t>
            </a:r>
            <a:r>
              <a:rPr lang="en-IN" sz="2000" dirty="0" smtClean="0"/>
              <a:t>(‘f’= 30)</a:t>
            </a:r>
          </a:p>
          <a:p>
            <a:pPr marL="0" indent="0" algn="just">
              <a:buNone/>
            </a:pPr>
            <a:r>
              <a:rPr lang="en-IN" sz="2000" dirty="0"/>
              <a:t>	</a:t>
            </a:r>
            <a:r>
              <a:rPr lang="en-IN" sz="2000" dirty="0" smtClean="0"/>
              <a:t>syntax error:</a:t>
            </a:r>
          </a:p>
          <a:p>
            <a:pPr marL="0" indent="0" algn="just">
              <a:buNone/>
            </a:pPr>
            <a:r>
              <a:rPr lang="en-IN" sz="2000" dirty="0"/>
              <a:t>	</a:t>
            </a:r>
            <a:r>
              <a:rPr lang="en-IN" sz="2000" dirty="0" err="1" smtClean="0"/>
              <a:t>d.update</a:t>
            </a:r>
            <a:r>
              <a:rPr lang="en-IN" sz="2000" dirty="0" smtClean="0"/>
              <a:t>(f= 30)</a:t>
            </a:r>
          </a:p>
          <a:p>
            <a:pPr marL="0" indent="0" algn="just">
              <a:buNone/>
            </a:pPr>
            <a:r>
              <a:rPr lang="en-IN" sz="2000" dirty="0"/>
              <a:t>	</a:t>
            </a:r>
            <a:r>
              <a:rPr lang="en-IN" sz="2000" dirty="0" smtClean="0"/>
              <a:t>d</a:t>
            </a:r>
          </a:p>
          <a:p>
            <a:pPr marL="0" indent="0" algn="just">
              <a:buNone/>
            </a:pPr>
            <a:r>
              <a:rPr lang="en-IN" sz="2000" dirty="0"/>
              <a:t>	</a:t>
            </a:r>
            <a:r>
              <a:rPr lang="en-IN" sz="2000" dirty="0" smtClean="0"/>
              <a:t>{‘</a:t>
            </a:r>
            <a:r>
              <a:rPr lang="en-IN" sz="2000" dirty="0"/>
              <a:t>apple’: 25, ‘b’: 22, ‘c’: 25, ‘d’: 33, ‘e’: </a:t>
            </a:r>
            <a:r>
              <a:rPr lang="en-IN" sz="2000" dirty="0" smtClean="0"/>
              <a:t>29, ‘f’: 30}</a:t>
            </a:r>
            <a:endParaRPr lang="en-IN" sz="2000" dirty="0"/>
          </a:p>
          <a:p>
            <a:pPr marL="0" indent="0" algn="just">
              <a:buNone/>
            </a:pPr>
            <a:endParaRPr lang="en-IN" sz="2000" dirty="0"/>
          </a:p>
        </p:txBody>
      </p:sp>
    </p:spTree>
    <p:extLst>
      <p:ext uri="{BB962C8B-B14F-4D97-AF65-F5344CB8AC3E}">
        <p14:creationId xmlns:p14="http://schemas.microsoft.com/office/powerpoint/2010/main" val="31004301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19878"/>
            <a:ext cx="11274612" cy="5725335"/>
          </a:xfrm>
        </p:spPr>
        <p:txBody>
          <a:bodyPr>
            <a:normAutofit/>
          </a:bodyPr>
          <a:lstStyle/>
          <a:p>
            <a:pPr marL="0" indent="0" algn="just">
              <a:lnSpc>
                <a:spcPct val="150000"/>
              </a:lnSpc>
              <a:buNone/>
            </a:pPr>
            <a:r>
              <a:rPr lang="en-IN" sz="2000" dirty="0" smtClean="0"/>
              <a:t>	</a:t>
            </a:r>
            <a:r>
              <a:rPr lang="en-IN" sz="2000" dirty="0"/>
              <a:t>d = {‘apple’: 25, ‘b’: 22, ‘c’: 25, ‘d’: 33, ‘e’: 29}</a:t>
            </a:r>
          </a:p>
          <a:p>
            <a:pPr marL="0" indent="0" algn="just">
              <a:lnSpc>
                <a:spcPct val="150000"/>
              </a:lnSpc>
              <a:buNone/>
            </a:pPr>
            <a:r>
              <a:rPr lang="en-IN" sz="2000" dirty="0" smtClean="0"/>
              <a:t>	</a:t>
            </a:r>
            <a:r>
              <a:rPr lang="en-IN" sz="2000" dirty="0" err="1" smtClean="0"/>
              <a:t>d.update</a:t>
            </a:r>
            <a:r>
              <a:rPr lang="en-IN" sz="2000" dirty="0" smtClean="0"/>
              <a:t>(f= 30, g= 20, h= 30, i= 40, j= 50)</a:t>
            </a:r>
          </a:p>
          <a:p>
            <a:pPr marL="0" indent="0" algn="just">
              <a:lnSpc>
                <a:spcPct val="150000"/>
              </a:lnSpc>
              <a:buNone/>
            </a:pPr>
            <a:r>
              <a:rPr lang="en-IN" sz="2000" dirty="0"/>
              <a:t>	</a:t>
            </a:r>
            <a:r>
              <a:rPr lang="en-IN" sz="2000" dirty="0" smtClean="0"/>
              <a:t>d</a:t>
            </a:r>
          </a:p>
          <a:p>
            <a:pPr marL="0" indent="0" algn="just">
              <a:lnSpc>
                <a:spcPct val="150000"/>
              </a:lnSpc>
              <a:buNone/>
            </a:pPr>
            <a:r>
              <a:rPr lang="en-IN" sz="2000" dirty="0"/>
              <a:t>	</a:t>
            </a:r>
            <a:r>
              <a:rPr lang="en-IN" sz="2000" dirty="0" smtClean="0"/>
              <a:t>{‘</a:t>
            </a:r>
            <a:r>
              <a:rPr lang="en-IN" sz="2000" dirty="0"/>
              <a:t>apple’: 25, ‘b’: 22, ‘c’: 25, ‘d’: 33, ‘e’: </a:t>
            </a:r>
            <a:r>
              <a:rPr lang="en-IN" sz="2000" dirty="0" smtClean="0"/>
              <a:t>29, ‘f’: 30, ‘g’: 20, ‘h’: 30, ‘i’: 40, ‘j’: 50}</a:t>
            </a:r>
          </a:p>
          <a:p>
            <a:pPr marL="0" indent="0" algn="just">
              <a:lnSpc>
                <a:spcPct val="150000"/>
              </a:lnSpc>
              <a:buNone/>
            </a:pPr>
            <a:r>
              <a:rPr lang="en-IN" sz="2000" b="1" dirty="0" smtClean="0"/>
              <a:t>NOTE: </a:t>
            </a:r>
            <a:r>
              <a:rPr lang="en-IN" sz="2000" dirty="0" smtClean="0"/>
              <a:t>In update() we can update multiple items() simultaneously by using key-word parameters, normal dictionary form and in a list of tuples</a:t>
            </a:r>
            <a:endParaRPr lang="en-IN" sz="2000" b="1" dirty="0"/>
          </a:p>
          <a:p>
            <a:pPr marL="0" indent="0">
              <a:lnSpc>
                <a:spcPct val="150000"/>
              </a:lnSpc>
              <a:buNone/>
            </a:pPr>
            <a:r>
              <a:rPr lang="en-IN" sz="2400" b="1" dirty="0" smtClean="0"/>
              <a:t>3. Set default():</a:t>
            </a:r>
          </a:p>
          <a:p>
            <a:pPr>
              <a:lnSpc>
                <a:spcPct val="150000"/>
              </a:lnSpc>
            </a:pPr>
            <a:r>
              <a:rPr lang="en-IN" sz="2000" dirty="0" smtClean="0"/>
              <a:t>It returns the value of the item with specified key, if the value is not specified it adds None as its value and returns</a:t>
            </a:r>
          </a:p>
          <a:p>
            <a:pPr>
              <a:lnSpc>
                <a:spcPct val="150000"/>
              </a:lnSpc>
            </a:pPr>
            <a:r>
              <a:rPr lang="en-IN" sz="2000" dirty="0" smtClean="0"/>
              <a:t>If the key does not exist, it will insert the key, with specified value</a:t>
            </a:r>
          </a:p>
          <a:p>
            <a:pPr marL="0" indent="0">
              <a:buNone/>
            </a:pPr>
            <a:endParaRPr lang="en-IN" sz="2000" dirty="0"/>
          </a:p>
        </p:txBody>
      </p:sp>
    </p:spTree>
    <p:extLst>
      <p:ext uri="{BB962C8B-B14F-4D97-AF65-F5344CB8AC3E}">
        <p14:creationId xmlns:p14="http://schemas.microsoft.com/office/powerpoint/2010/main" val="25686531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317242"/>
            <a:ext cx="11274612" cy="5827972"/>
          </a:xfrm>
        </p:spPr>
        <p:txBody>
          <a:bodyPr>
            <a:normAutofit/>
          </a:bodyPr>
          <a:lstStyle/>
          <a:p>
            <a:pPr marL="0" indent="0">
              <a:lnSpc>
                <a:spcPct val="150000"/>
              </a:lnSpc>
              <a:buNone/>
            </a:pPr>
            <a:r>
              <a:rPr lang="en-IN" sz="2000" dirty="0" smtClean="0"/>
              <a:t>	</a:t>
            </a:r>
            <a:r>
              <a:rPr lang="en-IN" sz="2000" dirty="0"/>
              <a:t>d = {‘apple’: 25, ‘b’: 22, ‘c’: 25, ‘d’: 33, ‘e’: 29}</a:t>
            </a:r>
          </a:p>
          <a:p>
            <a:pPr marL="0" indent="0">
              <a:lnSpc>
                <a:spcPct val="150000"/>
              </a:lnSpc>
              <a:buNone/>
            </a:pPr>
            <a:r>
              <a:rPr lang="en-IN" sz="2000" dirty="0" smtClean="0"/>
              <a:t>	</a:t>
            </a:r>
            <a:r>
              <a:rPr lang="en-IN" sz="2000" dirty="0" err="1" smtClean="0"/>
              <a:t>d.setdefault</a:t>
            </a:r>
            <a:r>
              <a:rPr lang="en-IN" sz="2000" dirty="0" smtClean="0"/>
              <a:t>(‘f’)</a:t>
            </a:r>
          </a:p>
          <a:p>
            <a:pPr marL="0" indent="0">
              <a:lnSpc>
                <a:spcPct val="150000"/>
              </a:lnSpc>
              <a:buNone/>
            </a:pPr>
            <a:r>
              <a:rPr lang="en-IN" sz="2000" dirty="0"/>
              <a:t>	</a:t>
            </a:r>
            <a:r>
              <a:rPr lang="en-IN" sz="2000" dirty="0" smtClean="0"/>
              <a:t>d</a:t>
            </a:r>
          </a:p>
          <a:p>
            <a:pPr marL="0" indent="0">
              <a:lnSpc>
                <a:spcPct val="150000"/>
              </a:lnSpc>
              <a:buNone/>
            </a:pPr>
            <a:r>
              <a:rPr lang="en-IN" sz="2000" dirty="0"/>
              <a:t>	</a:t>
            </a:r>
            <a:r>
              <a:rPr lang="en-IN" sz="2000" dirty="0" smtClean="0"/>
              <a:t>{‘</a:t>
            </a:r>
            <a:r>
              <a:rPr lang="en-IN" sz="2000" dirty="0"/>
              <a:t>apple’: 25, ‘b’: 22, ‘c’: 25, ‘d’: 33, ‘e’: </a:t>
            </a:r>
            <a:r>
              <a:rPr lang="en-IN" sz="2000" dirty="0" smtClean="0"/>
              <a:t>29, ‘f’: None}</a:t>
            </a:r>
          </a:p>
          <a:p>
            <a:pPr marL="0" indent="0">
              <a:lnSpc>
                <a:spcPct val="150000"/>
              </a:lnSpc>
              <a:buNone/>
            </a:pPr>
            <a:r>
              <a:rPr lang="en-IN" sz="2000" dirty="0" smtClean="0"/>
              <a:t>	</a:t>
            </a:r>
            <a:r>
              <a:rPr lang="en-IN" sz="2000" dirty="0" err="1" smtClean="0"/>
              <a:t>d.setdefault</a:t>
            </a:r>
            <a:r>
              <a:rPr lang="en-IN" sz="2000" dirty="0" smtClean="0"/>
              <a:t>(‘f’, 34)</a:t>
            </a:r>
          </a:p>
          <a:p>
            <a:pPr marL="0" indent="0">
              <a:lnSpc>
                <a:spcPct val="150000"/>
              </a:lnSpc>
              <a:buNone/>
            </a:pPr>
            <a:r>
              <a:rPr lang="en-IN" sz="2000" dirty="0"/>
              <a:t>	{‘apple’: 25, ‘b’: 22, ‘c’: 25, ‘d’: 33, ‘e’: 29, ‘f’: None}</a:t>
            </a:r>
          </a:p>
          <a:p>
            <a:pPr marL="0" indent="0">
              <a:lnSpc>
                <a:spcPct val="150000"/>
              </a:lnSpc>
              <a:buNone/>
            </a:pPr>
            <a:endParaRPr lang="en-IN" sz="2000" dirty="0" smtClean="0"/>
          </a:p>
          <a:p>
            <a:pPr marL="0" indent="0">
              <a:lnSpc>
                <a:spcPct val="150000"/>
              </a:lnSpc>
              <a:buNone/>
            </a:pPr>
            <a:r>
              <a:rPr lang="en-IN" sz="2000" dirty="0" smtClean="0"/>
              <a:t>	</a:t>
            </a:r>
            <a:r>
              <a:rPr lang="en-IN" sz="2000" dirty="0"/>
              <a:t>d = {‘apple’: 25, ‘b’: 22, ‘c’: 25, ‘d’: 33, ‘e’: 29}</a:t>
            </a:r>
          </a:p>
          <a:p>
            <a:pPr marL="0" indent="0">
              <a:lnSpc>
                <a:spcPct val="150000"/>
              </a:lnSpc>
              <a:buNone/>
            </a:pPr>
            <a:r>
              <a:rPr lang="en-IN" sz="2000" dirty="0" smtClean="0"/>
              <a:t>	</a:t>
            </a:r>
            <a:r>
              <a:rPr lang="en-IN" sz="2000" dirty="0" err="1" smtClean="0"/>
              <a:t>d.setdefault</a:t>
            </a:r>
            <a:r>
              <a:rPr lang="en-IN" sz="2000" dirty="0" smtClean="0"/>
              <a:t>(‘g’, 23)</a:t>
            </a:r>
          </a:p>
          <a:p>
            <a:pPr marL="0" indent="0">
              <a:lnSpc>
                <a:spcPct val="150000"/>
              </a:lnSpc>
              <a:buNone/>
            </a:pPr>
            <a:r>
              <a:rPr lang="en-IN" sz="2000" dirty="0"/>
              <a:t>	{‘apple’: 25, ‘b’: 22, ‘c’: 25, ‘d’: 33, ‘e’: 29, </a:t>
            </a:r>
            <a:r>
              <a:rPr lang="en-IN" sz="2000" dirty="0" smtClean="0"/>
              <a:t>‘g’: 23}</a:t>
            </a:r>
            <a:endParaRPr lang="en-IN" sz="2000" dirty="0"/>
          </a:p>
          <a:p>
            <a:pPr marL="0" indent="0">
              <a:buNone/>
            </a:pPr>
            <a:endParaRPr lang="en-IN" sz="2000" dirty="0"/>
          </a:p>
          <a:p>
            <a:pPr marL="0" indent="0">
              <a:buNone/>
            </a:pPr>
            <a:endParaRPr lang="en-IN" sz="2000" dirty="0"/>
          </a:p>
        </p:txBody>
      </p:sp>
    </p:spTree>
    <p:extLst>
      <p:ext uri="{BB962C8B-B14F-4D97-AF65-F5344CB8AC3E}">
        <p14:creationId xmlns:p14="http://schemas.microsoft.com/office/powerpoint/2010/main" val="11838341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139959"/>
            <a:ext cx="11274612" cy="6718042"/>
          </a:xfrm>
        </p:spPr>
        <p:txBody>
          <a:bodyPr>
            <a:normAutofit/>
          </a:bodyPr>
          <a:lstStyle/>
          <a:p>
            <a:pPr marL="0" indent="0">
              <a:buNone/>
            </a:pPr>
            <a:r>
              <a:rPr lang="en-IN" sz="2400" b="1" dirty="0" smtClean="0"/>
              <a:t>4. From keys()</a:t>
            </a:r>
          </a:p>
          <a:p>
            <a:r>
              <a:rPr lang="en-IN" sz="1800" dirty="0" smtClean="0"/>
              <a:t>It returns a dictionary with specified key and specified value</a:t>
            </a:r>
          </a:p>
          <a:p>
            <a:r>
              <a:rPr lang="en-IN" sz="1800" dirty="0" smtClean="0"/>
              <a:t>Keys are mandatory, an </a:t>
            </a:r>
            <a:r>
              <a:rPr lang="en-IN" sz="1800" dirty="0" err="1" smtClean="0"/>
              <a:t>iterable</a:t>
            </a:r>
            <a:r>
              <a:rPr lang="en-IN" sz="1800" dirty="0" smtClean="0"/>
              <a:t> specifying key of the new dictionary</a:t>
            </a:r>
          </a:p>
          <a:p>
            <a:r>
              <a:rPr lang="en-IN" sz="1800" dirty="0" smtClean="0"/>
              <a:t>Values are optional, the values for all the keys is None by default</a:t>
            </a:r>
          </a:p>
          <a:p>
            <a:pPr marL="0" indent="0">
              <a:buNone/>
            </a:pPr>
            <a:r>
              <a:rPr lang="en-IN" sz="1800" dirty="0"/>
              <a:t>	</a:t>
            </a:r>
            <a:r>
              <a:rPr lang="en-IN" sz="1800" dirty="0" smtClean="0"/>
              <a:t>l = [‘a’, ‘b’, ‘c’]</a:t>
            </a:r>
          </a:p>
          <a:p>
            <a:pPr marL="0" indent="0">
              <a:buNone/>
            </a:pPr>
            <a:r>
              <a:rPr lang="en-IN" sz="1800" dirty="0"/>
              <a:t>	</a:t>
            </a:r>
            <a:r>
              <a:rPr lang="en-IN" sz="1800" dirty="0" smtClean="0"/>
              <a:t>d = {}</a:t>
            </a:r>
          </a:p>
          <a:p>
            <a:pPr marL="0" indent="0">
              <a:buNone/>
            </a:pPr>
            <a:r>
              <a:rPr lang="en-IN" sz="1800" dirty="0"/>
              <a:t>	</a:t>
            </a:r>
            <a:r>
              <a:rPr lang="en-IN" sz="1800" dirty="0" smtClean="0"/>
              <a:t>op = </a:t>
            </a:r>
            <a:r>
              <a:rPr lang="en-IN" sz="1800" dirty="0" err="1" smtClean="0"/>
              <a:t>d.from</a:t>
            </a:r>
            <a:r>
              <a:rPr lang="en-IN" sz="1800" dirty="0" smtClean="0"/>
              <a:t> keys(l, ‘alphabet’)</a:t>
            </a:r>
          </a:p>
          <a:p>
            <a:pPr marL="0" indent="0">
              <a:buNone/>
            </a:pPr>
            <a:r>
              <a:rPr lang="en-IN" sz="1800" dirty="0"/>
              <a:t>	</a:t>
            </a:r>
            <a:r>
              <a:rPr lang="en-IN" sz="1800" dirty="0" smtClean="0"/>
              <a:t>op</a:t>
            </a:r>
          </a:p>
          <a:p>
            <a:pPr marL="0" indent="0">
              <a:buNone/>
            </a:pPr>
            <a:r>
              <a:rPr lang="en-IN" sz="1800" dirty="0" smtClean="0"/>
              <a:t>	{‘a’: ‘alphabet’, ‘b’: ‘alphabet’, ‘c’: ‘alphabet’}</a:t>
            </a:r>
          </a:p>
          <a:p>
            <a:pPr marL="0" indent="0">
              <a:buNone/>
            </a:pPr>
            <a:endParaRPr lang="en-IN" sz="1800" dirty="0" smtClean="0"/>
          </a:p>
          <a:p>
            <a:pPr marL="0" indent="0">
              <a:buNone/>
            </a:pPr>
            <a:r>
              <a:rPr lang="en-IN" sz="1800" dirty="0"/>
              <a:t>	l = [‘a’, ‘b’, ‘c’]</a:t>
            </a:r>
          </a:p>
          <a:p>
            <a:pPr marL="0" indent="0">
              <a:buNone/>
            </a:pPr>
            <a:r>
              <a:rPr lang="en-IN" sz="1800" dirty="0" smtClean="0"/>
              <a:t>	d = {}</a:t>
            </a:r>
          </a:p>
          <a:p>
            <a:pPr marL="0" indent="0">
              <a:buNone/>
            </a:pPr>
            <a:r>
              <a:rPr lang="en-IN" sz="1800" dirty="0"/>
              <a:t>	</a:t>
            </a:r>
            <a:r>
              <a:rPr lang="en-IN" sz="1800" dirty="0" smtClean="0"/>
              <a:t>op = </a:t>
            </a:r>
            <a:r>
              <a:rPr lang="en-IN" sz="1800" dirty="0" err="1" smtClean="0"/>
              <a:t>d.from</a:t>
            </a:r>
            <a:r>
              <a:rPr lang="en-IN" sz="1800" dirty="0" smtClean="0"/>
              <a:t> keys(l)</a:t>
            </a:r>
          </a:p>
          <a:p>
            <a:pPr marL="0" indent="0">
              <a:buNone/>
            </a:pPr>
            <a:r>
              <a:rPr lang="en-IN" sz="1800" dirty="0"/>
              <a:t>	</a:t>
            </a:r>
            <a:r>
              <a:rPr lang="en-IN" sz="1800" dirty="0" smtClean="0"/>
              <a:t>op</a:t>
            </a:r>
          </a:p>
          <a:p>
            <a:pPr marL="0" indent="0">
              <a:buNone/>
            </a:pPr>
            <a:r>
              <a:rPr lang="en-IN" sz="1800" dirty="0"/>
              <a:t>	{‘a’: </a:t>
            </a:r>
            <a:r>
              <a:rPr lang="en-IN" sz="1800" dirty="0" smtClean="0"/>
              <a:t>‘None’, </a:t>
            </a:r>
            <a:r>
              <a:rPr lang="en-IN" sz="1800" dirty="0"/>
              <a:t>‘b’: </a:t>
            </a:r>
            <a:r>
              <a:rPr lang="en-IN" sz="1800" dirty="0" smtClean="0"/>
              <a:t>‘None’, </a:t>
            </a:r>
            <a:r>
              <a:rPr lang="en-IN" sz="1800" dirty="0"/>
              <a:t>‘c’: </a:t>
            </a:r>
            <a:r>
              <a:rPr lang="en-IN" sz="1800" dirty="0" smtClean="0"/>
              <a:t>‘None’}</a:t>
            </a:r>
            <a:endParaRPr lang="en-IN" sz="1800" dirty="0"/>
          </a:p>
          <a:p>
            <a:pPr marL="0" indent="0">
              <a:buNone/>
            </a:pPr>
            <a:endParaRPr lang="en-IN" sz="1800" dirty="0"/>
          </a:p>
        </p:txBody>
      </p:sp>
    </p:spTree>
    <p:extLst>
      <p:ext uri="{BB962C8B-B14F-4D97-AF65-F5344CB8AC3E}">
        <p14:creationId xmlns:p14="http://schemas.microsoft.com/office/powerpoint/2010/main" val="261896302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354563"/>
            <a:ext cx="11274612" cy="6307494"/>
          </a:xfrm>
        </p:spPr>
        <p:txBody>
          <a:bodyPr>
            <a:normAutofit/>
          </a:bodyPr>
          <a:lstStyle/>
          <a:p>
            <a:pPr marL="0" indent="0">
              <a:lnSpc>
                <a:spcPct val="100000"/>
              </a:lnSpc>
              <a:buNone/>
            </a:pPr>
            <a:r>
              <a:rPr lang="en-IN" sz="2000" dirty="0"/>
              <a:t>	names = ['apple','</a:t>
            </a:r>
            <a:r>
              <a:rPr lang="en-IN" sz="2000" dirty="0" err="1"/>
              <a:t>google</a:t>
            </a:r>
            <a:r>
              <a:rPr lang="en-IN" sz="2000" dirty="0"/>
              <a:t>','</a:t>
            </a:r>
            <a:r>
              <a:rPr lang="en-IN" sz="2000" dirty="0" err="1"/>
              <a:t>microsoft</a:t>
            </a:r>
            <a:r>
              <a:rPr lang="en-IN" sz="2000" dirty="0"/>
              <a:t>','</a:t>
            </a:r>
            <a:r>
              <a:rPr lang="en-IN" sz="2000" dirty="0" err="1"/>
              <a:t>capgemini</a:t>
            </a:r>
            <a:r>
              <a:rPr lang="en-IN" sz="2000" dirty="0"/>
              <a:t>']</a:t>
            </a:r>
          </a:p>
          <a:p>
            <a:pPr marL="0" indent="0">
              <a:lnSpc>
                <a:spcPct val="100000"/>
              </a:lnSpc>
              <a:buNone/>
            </a:pPr>
            <a:r>
              <a:rPr lang="en-IN" sz="2000" dirty="0"/>
              <a:t>	</a:t>
            </a:r>
            <a:r>
              <a:rPr lang="en-IN" sz="2000" dirty="0" err="1" smtClean="0"/>
              <a:t>sw_cmp</a:t>
            </a:r>
            <a:r>
              <a:rPr lang="en-IN" sz="2000" dirty="0" smtClean="0"/>
              <a:t> </a:t>
            </a:r>
            <a:r>
              <a:rPr lang="en-IN" sz="2000" dirty="0"/>
              <a:t>= {}</a:t>
            </a:r>
          </a:p>
          <a:p>
            <a:pPr marL="0" indent="0">
              <a:lnSpc>
                <a:spcPct val="100000"/>
              </a:lnSpc>
              <a:buNone/>
            </a:pPr>
            <a:r>
              <a:rPr lang="en-IN" sz="2000" dirty="0" smtClean="0"/>
              <a:t>	op </a:t>
            </a:r>
            <a:r>
              <a:rPr lang="en-IN" sz="2000" dirty="0"/>
              <a:t>= </a:t>
            </a:r>
            <a:r>
              <a:rPr lang="en-IN" sz="2000" dirty="0" err="1"/>
              <a:t>sw_cmp.fromkeys</a:t>
            </a:r>
            <a:r>
              <a:rPr lang="en-IN" sz="2000" dirty="0"/>
              <a:t>(names, 'software company')</a:t>
            </a:r>
          </a:p>
          <a:p>
            <a:pPr marL="0" indent="0">
              <a:lnSpc>
                <a:spcPct val="100000"/>
              </a:lnSpc>
              <a:buNone/>
            </a:pPr>
            <a:r>
              <a:rPr lang="en-IN" sz="2000" dirty="0" smtClean="0"/>
              <a:t>	op</a:t>
            </a:r>
            <a:endParaRPr lang="en-IN" sz="2000" dirty="0"/>
          </a:p>
          <a:p>
            <a:pPr marL="0" indent="0">
              <a:lnSpc>
                <a:spcPct val="100000"/>
              </a:lnSpc>
              <a:buNone/>
            </a:pPr>
            <a:r>
              <a:rPr lang="en-IN" sz="2000" dirty="0" smtClean="0"/>
              <a:t>	{</a:t>
            </a:r>
            <a:r>
              <a:rPr lang="en-IN" sz="2000" dirty="0"/>
              <a:t>'apple': 'software company', '</a:t>
            </a:r>
            <a:r>
              <a:rPr lang="en-IN" sz="2000" dirty="0" err="1"/>
              <a:t>google</a:t>
            </a:r>
            <a:r>
              <a:rPr lang="en-IN" sz="2000" dirty="0"/>
              <a:t>': 'software company', '</a:t>
            </a:r>
            <a:r>
              <a:rPr lang="en-IN" sz="2000" dirty="0" err="1"/>
              <a:t>microsoft</a:t>
            </a:r>
            <a:r>
              <a:rPr lang="en-IN" sz="2000" dirty="0"/>
              <a:t>': 'software company', </a:t>
            </a:r>
            <a:r>
              <a:rPr lang="en-IN" sz="2000" dirty="0" smtClean="0"/>
              <a:t>	'</a:t>
            </a:r>
            <a:r>
              <a:rPr lang="en-IN" sz="2000" dirty="0" err="1" smtClean="0"/>
              <a:t>capgemini</a:t>
            </a:r>
            <a:r>
              <a:rPr lang="en-IN" sz="2000" dirty="0"/>
              <a:t>': 'software company'}</a:t>
            </a:r>
          </a:p>
          <a:p>
            <a:pPr marL="0" indent="0">
              <a:lnSpc>
                <a:spcPct val="100000"/>
              </a:lnSpc>
              <a:buNone/>
            </a:pPr>
            <a:endParaRPr lang="en-IN" sz="2000" dirty="0" smtClean="0"/>
          </a:p>
          <a:p>
            <a:pPr marL="0" indent="0">
              <a:lnSpc>
                <a:spcPct val="100000"/>
              </a:lnSpc>
              <a:buNone/>
            </a:pPr>
            <a:r>
              <a:rPr lang="en-IN" sz="2000" dirty="0"/>
              <a:t>	string = 'python</a:t>
            </a:r>
            <a:r>
              <a:rPr lang="en-IN" sz="2000" dirty="0" smtClean="0"/>
              <a:t>'</a:t>
            </a:r>
            <a:endParaRPr lang="en-IN" sz="2000" dirty="0"/>
          </a:p>
          <a:p>
            <a:pPr marL="0" indent="0">
              <a:lnSpc>
                <a:spcPct val="100000"/>
              </a:lnSpc>
              <a:buNone/>
            </a:pPr>
            <a:r>
              <a:rPr lang="en-IN" sz="2000" dirty="0" smtClean="0"/>
              <a:t>	d </a:t>
            </a:r>
            <a:r>
              <a:rPr lang="en-IN" sz="2000" dirty="0"/>
              <a:t>= {}</a:t>
            </a:r>
          </a:p>
          <a:p>
            <a:pPr marL="0" indent="0">
              <a:lnSpc>
                <a:spcPct val="100000"/>
              </a:lnSpc>
              <a:buNone/>
            </a:pPr>
            <a:r>
              <a:rPr lang="en-IN" sz="2000" dirty="0" smtClean="0"/>
              <a:t>	op </a:t>
            </a:r>
            <a:r>
              <a:rPr lang="en-IN" sz="2000" dirty="0"/>
              <a:t>= </a:t>
            </a:r>
            <a:r>
              <a:rPr lang="en-IN" sz="2000" dirty="0" err="1"/>
              <a:t>d.fromkeys</a:t>
            </a:r>
            <a:r>
              <a:rPr lang="en-IN" sz="2000" dirty="0"/>
              <a:t>(string, 'character')</a:t>
            </a:r>
          </a:p>
          <a:p>
            <a:pPr marL="0" indent="0">
              <a:lnSpc>
                <a:spcPct val="100000"/>
              </a:lnSpc>
              <a:buNone/>
            </a:pPr>
            <a:r>
              <a:rPr lang="en-IN" sz="2000" dirty="0" smtClean="0"/>
              <a:t>	op</a:t>
            </a:r>
            <a:endParaRPr lang="en-IN" sz="2000" dirty="0"/>
          </a:p>
          <a:p>
            <a:pPr marL="0" indent="0">
              <a:lnSpc>
                <a:spcPct val="100000"/>
              </a:lnSpc>
              <a:buNone/>
            </a:pPr>
            <a:r>
              <a:rPr lang="en-IN" sz="2000" dirty="0" smtClean="0"/>
              <a:t>	{</a:t>
            </a:r>
            <a:r>
              <a:rPr lang="en-IN" sz="2000" dirty="0"/>
              <a:t>'p': 'character', 'y': 'character', 't': 'character', 'h': 'character', 'o': 'character', 'n': 'character'}</a:t>
            </a:r>
          </a:p>
        </p:txBody>
      </p:sp>
    </p:spTree>
    <p:extLst>
      <p:ext uri="{BB962C8B-B14F-4D97-AF65-F5344CB8AC3E}">
        <p14:creationId xmlns:p14="http://schemas.microsoft.com/office/powerpoint/2010/main" val="334947787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0895106" cy="5857758"/>
          </a:xfrm>
        </p:spPr>
        <p:txBody>
          <a:bodyPr>
            <a:normAutofit/>
          </a:bodyPr>
          <a:lstStyle/>
          <a:p>
            <a:pPr algn="ctr"/>
            <a:r>
              <a:rPr lang="en-IN" sz="3200" b="1" i="1" dirty="0"/>
              <a:t>Presentation </a:t>
            </a:r>
            <a:r>
              <a:rPr lang="en-IN" sz="3200" b="1" i="1" dirty="0" smtClean="0"/>
              <a:t>23</a:t>
            </a:r>
            <a:r>
              <a:rPr lang="en-IN" sz="3600" b="1" i="1" dirty="0" smtClean="0"/>
              <a:t/>
            </a:r>
            <a:br>
              <a:rPr lang="en-IN" sz="3600" b="1" i="1" dirty="0" smtClean="0"/>
            </a:br>
            <a:r>
              <a:rPr lang="en-IN" sz="3600" b="1" i="1" dirty="0"/>
              <a:t/>
            </a:r>
            <a:br>
              <a:rPr lang="en-IN" sz="3600" b="1" i="1" dirty="0"/>
            </a:br>
            <a:r>
              <a:rPr lang="en-IN" sz="2800" b="1" dirty="0" smtClean="0"/>
              <a:t>Dictionary:</a:t>
            </a:r>
            <a:br>
              <a:rPr lang="en-IN" sz="2800" b="1" dirty="0" smtClean="0"/>
            </a:br>
            <a:r>
              <a:rPr lang="en-IN" sz="2800" dirty="0" smtClean="0"/>
              <a:t>pop(), </a:t>
            </a:r>
            <a:r>
              <a:rPr lang="en-IN" sz="2800" dirty="0" err="1" smtClean="0"/>
              <a:t>popitem</a:t>
            </a:r>
            <a:r>
              <a:rPr lang="en-IN" sz="2800" dirty="0" smtClean="0"/>
              <a:t>(), Merge two dictionaries </a:t>
            </a:r>
            <a:r>
              <a:rPr lang="en-US" sz="2800" b="1" dirty="0"/>
              <a:t/>
            </a:r>
            <a:br>
              <a:rPr lang="en-US" sz="2800" b="1" dirty="0"/>
            </a:br>
            <a:r>
              <a:rPr lang="en-IN" sz="2800" b="1" dirty="0" smtClean="0"/>
              <a:t/>
            </a:r>
            <a:br>
              <a:rPr lang="en-IN" sz="2800" b="1" dirty="0" smtClean="0"/>
            </a:br>
            <a:endParaRPr lang="en-IN" sz="2800" cap="small" dirty="0"/>
          </a:p>
        </p:txBody>
      </p:sp>
    </p:spTree>
    <p:extLst>
      <p:ext uri="{BB962C8B-B14F-4D97-AF65-F5344CB8AC3E}">
        <p14:creationId xmlns:p14="http://schemas.microsoft.com/office/powerpoint/2010/main" val="42058665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93307"/>
            <a:ext cx="11274612" cy="6671388"/>
          </a:xfrm>
        </p:spPr>
        <p:txBody>
          <a:bodyPr>
            <a:normAutofit lnSpcReduction="10000"/>
          </a:bodyPr>
          <a:lstStyle/>
          <a:p>
            <a:pPr marL="0" indent="0">
              <a:buNone/>
            </a:pPr>
            <a:r>
              <a:rPr lang="en-IN" sz="2400" b="1" dirty="0" smtClean="0"/>
              <a:t>REMOVING METHODS FROM DICTIONARY</a:t>
            </a:r>
          </a:p>
          <a:p>
            <a:pPr marL="0" indent="0">
              <a:buNone/>
            </a:pPr>
            <a:r>
              <a:rPr lang="en-IN" sz="2400" b="1" dirty="0" smtClean="0"/>
              <a:t>1. Pop():</a:t>
            </a:r>
          </a:p>
          <a:p>
            <a:r>
              <a:rPr lang="en-IN" sz="2000" dirty="0" smtClean="0"/>
              <a:t>It removes the specified item from dictionary and returns the value as output</a:t>
            </a:r>
          </a:p>
          <a:p>
            <a:pPr marL="0" indent="0">
              <a:buNone/>
            </a:pPr>
            <a:r>
              <a:rPr lang="en-IN" sz="2000" dirty="0"/>
              <a:t>	d = {‘apple’: 25, ‘b’: 22, ‘c’: 25, ‘d’: 33, ‘e’: 29}</a:t>
            </a:r>
          </a:p>
          <a:p>
            <a:pPr marL="0" indent="0">
              <a:buNone/>
            </a:pPr>
            <a:r>
              <a:rPr lang="en-IN" sz="2000" dirty="0" smtClean="0"/>
              <a:t>	</a:t>
            </a:r>
            <a:r>
              <a:rPr lang="en-IN" sz="2000" dirty="0" err="1" smtClean="0"/>
              <a:t>d.pop</a:t>
            </a:r>
            <a:r>
              <a:rPr lang="en-IN" sz="2000" dirty="0" smtClean="0"/>
              <a:t>(‘apple’)</a:t>
            </a:r>
          </a:p>
          <a:p>
            <a:pPr marL="0" indent="0">
              <a:buNone/>
            </a:pPr>
            <a:r>
              <a:rPr lang="en-IN" sz="2000" dirty="0"/>
              <a:t>	</a:t>
            </a:r>
            <a:r>
              <a:rPr lang="en-IN" sz="2000" dirty="0" smtClean="0"/>
              <a:t>25</a:t>
            </a:r>
          </a:p>
          <a:p>
            <a:pPr marL="0" indent="0">
              <a:buNone/>
            </a:pPr>
            <a:r>
              <a:rPr lang="en-IN" sz="2000" dirty="0"/>
              <a:t>	</a:t>
            </a:r>
            <a:r>
              <a:rPr lang="en-IN" sz="2000" dirty="0" smtClean="0"/>
              <a:t>d</a:t>
            </a:r>
          </a:p>
          <a:p>
            <a:pPr marL="0" indent="0">
              <a:buNone/>
            </a:pPr>
            <a:r>
              <a:rPr lang="en-IN" sz="2000" dirty="0"/>
              <a:t>	</a:t>
            </a:r>
            <a:r>
              <a:rPr lang="en-IN" sz="2000" dirty="0" smtClean="0"/>
              <a:t>{‘b</a:t>
            </a:r>
            <a:r>
              <a:rPr lang="en-IN" sz="2000" dirty="0"/>
              <a:t>’: 22, ‘c’: 25, ‘d’: 33, ‘e’: 29}</a:t>
            </a:r>
          </a:p>
          <a:p>
            <a:pPr marL="0" indent="0">
              <a:buNone/>
            </a:pPr>
            <a:endParaRPr lang="en-IN" sz="2000" dirty="0" smtClean="0"/>
          </a:p>
          <a:p>
            <a:pPr marL="0" indent="0">
              <a:buNone/>
            </a:pPr>
            <a:r>
              <a:rPr lang="en-IN" sz="2000" dirty="0"/>
              <a:t>	d = {‘apple’: 25, ‘b’: 22, ‘c’: 25, ‘d’: 33, ‘e’: 29}</a:t>
            </a:r>
          </a:p>
          <a:p>
            <a:pPr marL="0" indent="0">
              <a:buNone/>
            </a:pPr>
            <a:r>
              <a:rPr lang="en-IN" sz="2000" dirty="0" smtClean="0"/>
              <a:t>	</a:t>
            </a:r>
            <a:r>
              <a:rPr lang="en-IN" sz="2000" dirty="0" err="1" smtClean="0"/>
              <a:t>d.pop</a:t>
            </a:r>
            <a:r>
              <a:rPr lang="en-IN" sz="2000" dirty="0" smtClean="0"/>
              <a:t>()</a:t>
            </a:r>
          </a:p>
          <a:p>
            <a:pPr marL="0" indent="0">
              <a:buNone/>
            </a:pPr>
            <a:r>
              <a:rPr lang="en-IN" sz="2000" dirty="0"/>
              <a:t>	</a:t>
            </a:r>
            <a:r>
              <a:rPr lang="en-IN" sz="2000" dirty="0" smtClean="0"/>
              <a:t>Type error: pop expects </a:t>
            </a:r>
            <a:r>
              <a:rPr lang="en-IN" sz="2000" dirty="0" err="1" smtClean="0"/>
              <a:t>atleast</a:t>
            </a:r>
            <a:r>
              <a:rPr lang="en-IN" sz="2000" dirty="0" smtClean="0"/>
              <a:t> 1, got 0</a:t>
            </a:r>
          </a:p>
          <a:p>
            <a:pPr marL="0" indent="0">
              <a:buNone/>
            </a:pPr>
            <a:r>
              <a:rPr lang="en-IN" sz="2000" b="1" dirty="0" smtClean="0"/>
              <a:t>NOTE:</a:t>
            </a:r>
            <a:r>
              <a:rPr lang="en-IN" sz="2000" dirty="0" smtClean="0"/>
              <a:t> in pop() </a:t>
            </a:r>
            <a:r>
              <a:rPr lang="en-IN" sz="2000" dirty="0" smtClean="0">
                <a:sym typeface="Wingdings" pitchFamily="2" charset="2"/>
              </a:rPr>
              <a:t> the 1</a:t>
            </a:r>
            <a:r>
              <a:rPr lang="en-IN" sz="2000" baseline="30000" dirty="0" smtClean="0">
                <a:sym typeface="Wingdings" pitchFamily="2" charset="2"/>
              </a:rPr>
              <a:t>st</a:t>
            </a:r>
            <a:r>
              <a:rPr lang="en-IN" sz="2000" dirty="0" smtClean="0">
                <a:sym typeface="Wingdings" pitchFamily="2" charset="2"/>
              </a:rPr>
              <a:t> argument is key, and 2</a:t>
            </a:r>
            <a:r>
              <a:rPr lang="en-IN" sz="2000" baseline="30000" dirty="0" smtClean="0">
                <a:sym typeface="Wingdings" pitchFamily="2" charset="2"/>
              </a:rPr>
              <a:t>nd</a:t>
            </a:r>
            <a:r>
              <a:rPr lang="en-IN" sz="2000" dirty="0" smtClean="0">
                <a:sym typeface="Wingdings" pitchFamily="2" charset="2"/>
              </a:rPr>
              <a:t> argument is message</a:t>
            </a:r>
          </a:p>
          <a:p>
            <a:pPr marL="0" indent="0">
              <a:buNone/>
            </a:pPr>
            <a:r>
              <a:rPr lang="en-IN" sz="2000" b="1" dirty="0" smtClean="0"/>
              <a:t>	</a:t>
            </a:r>
            <a:r>
              <a:rPr lang="en-IN" sz="2000" dirty="0" err="1" smtClean="0"/>
              <a:t>d.pop</a:t>
            </a:r>
            <a:r>
              <a:rPr lang="en-IN" sz="2000" dirty="0" smtClean="0"/>
              <a:t>(‘f’, ‘key is not present in dictionary’)</a:t>
            </a:r>
          </a:p>
          <a:p>
            <a:pPr marL="0" indent="0">
              <a:buNone/>
            </a:pPr>
            <a:r>
              <a:rPr lang="en-IN" sz="2000" dirty="0"/>
              <a:t>	</a:t>
            </a:r>
            <a:r>
              <a:rPr lang="en-IN" sz="2000" dirty="0" smtClean="0"/>
              <a:t>‘key is not present in dictionary’</a:t>
            </a:r>
            <a:endParaRPr lang="en-IN" sz="2000" dirty="0"/>
          </a:p>
        </p:txBody>
      </p:sp>
    </p:spTree>
    <p:extLst>
      <p:ext uri="{BB962C8B-B14F-4D97-AF65-F5344CB8AC3E}">
        <p14:creationId xmlns:p14="http://schemas.microsoft.com/office/powerpoint/2010/main" val="30436723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1146179134"/>
              </p:ext>
            </p:extLst>
          </p:nvPr>
        </p:nvGraphicFramePr>
        <p:xfrm>
          <a:off x="93306" y="847012"/>
          <a:ext cx="3859213" cy="5291138"/>
        </p:xfrm>
        <a:graphic>
          <a:graphicData uri="http://schemas.openxmlformats.org/presentationml/2006/ole">
            <mc:AlternateContent xmlns:mc="http://schemas.openxmlformats.org/markup-compatibility/2006">
              <mc:Choice xmlns:v="urn:schemas-microsoft-com:vml" Requires="v">
                <p:oleObj spid="_x0000_s1297" name="Worksheet" r:id="rId5" imgW="7467458" imgH="10241186" progId="Excel.Sheet.12">
                  <p:embed/>
                </p:oleObj>
              </mc:Choice>
              <mc:Fallback>
                <p:oleObj name="Worksheet" r:id="rId5" imgW="7467458" imgH="10241186" progId="Excel.Sheet.12">
                  <p:embed/>
                  <p:pic>
                    <p:nvPicPr>
                      <p:cNvPr id="0" name=""/>
                      <p:cNvPicPr/>
                      <p:nvPr/>
                    </p:nvPicPr>
                    <p:blipFill>
                      <a:blip r:embed="rId6"/>
                      <a:stretch>
                        <a:fillRect/>
                      </a:stretch>
                    </p:blipFill>
                    <p:spPr>
                      <a:xfrm>
                        <a:off x="93306" y="847012"/>
                        <a:ext cx="3859213" cy="5291138"/>
                      </a:xfrm>
                      <a:prstGeom prst="rect">
                        <a:avLst/>
                      </a:prstGeom>
                    </p:spPr>
                  </p:pic>
                </p:oleObj>
              </mc:Fallback>
            </mc:AlternateContent>
          </a:graphicData>
        </a:graphic>
      </p:graphicFrame>
      <p:graphicFrame>
        <p:nvGraphicFramePr>
          <p:cNvPr id="3" name="Object 2"/>
          <p:cNvGraphicFramePr>
            <a:graphicFrameLocks noGrp="1" noChangeAspect="1"/>
          </p:cNvGraphicFramePr>
          <p:nvPr>
            <p:extLst>
              <p:ext uri="{D42A27DB-BD31-4B8C-83A1-F6EECF244321}">
                <p14:modId xmlns:p14="http://schemas.microsoft.com/office/powerpoint/2010/main" val="523588133"/>
              </p:ext>
            </p:extLst>
          </p:nvPr>
        </p:nvGraphicFramePr>
        <p:xfrm>
          <a:off x="3864234" y="867746"/>
          <a:ext cx="4203700" cy="5290457"/>
        </p:xfrm>
        <a:graphic>
          <a:graphicData uri="http://schemas.openxmlformats.org/presentationml/2006/ole">
            <mc:AlternateContent xmlns:mc="http://schemas.openxmlformats.org/markup-compatibility/2006">
              <mc:Choice xmlns:v="urn:schemas-microsoft-com:vml" Requires="v">
                <p:oleObj spid="_x0000_s1298" name="Worksheet" r:id="rId7" imgW="7467458" imgH="10241186" progId="Excel.Sheet.12">
                  <p:embed/>
                </p:oleObj>
              </mc:Choice>
              <mc:Fallback>
                <p:oleObj name="Worksheet" r:id="rId7" imgW="7467458" imgH="10241186" progId="Excel.Sheet.12">
                  <p:embed/>
                  <p:pic>
                    <p:nvPicPr>
                      <p:cNvPr id="0" name="Content Placeholder 3"/>
                      <p:cNvPicPr>
                        <a:picLocks noGrp="1" noChangeAspect="1" noChangeArrowheads="1"/>
                      </p:cNvPicPr>
                      <p:nvPr/>
                    </p:nvPicPr>
                    <p:blipFill>
                      <a:blip r:embed="rId8"/>
                      <a:srcRect/>
                      <a:stretch>
                        <a:fillRect/>
                      </a:stretch>
                    </p:blipFill>
                    <p:spPr bwMode="auto">
                      <a:xfrm>
                        <a:off x="3864234" y="867746"/>
                        <a:ext cx="4203700" cy="5290457"/>
                      </a:xfrm>
                      <a:prstGeom prst="rect">
                        <a:avLst/>
                      </a:prstGeom>
                      <a:noFill/>
                      <a:ln>
                        <a:noFill/>
                      </a:ln>
                    </p:spPr>
                  </p:pic>
                </p:oleObj>
              </mc:Fallback>
            </mc:AlternateContent>
          </a:graphicData>
        </a:graphic>
      </p:graphicFrame>
      <p:graphicFrame>
        <p:nvGraphicFramePr>
          <p:cNvPr id="2" name="Object 1"/>
          <p:cNvGraphicFramePr>
            <a:graphicFrameLocks noGrp="1" noChangeAspect="1"/>
          </p:cNvGraphicFramePr>
          <p:nvPr>
            <p:extLst>
              <p:ext uri="{D42A27DB-BD31-4B8C-83A1-F6EECF244321}">
                <p14:modId xmlns:p14="http://schemas.microsoft.com/office/powerpoint/2010/main" val="3909917790"/>
              </p:ext>
            </p:extLst>
          </p:nvPr>
        </p:nvGraphicFramePr>
        <p:xfrm>
          <a:off x="7988300" y="852650"/>
          <a:ext cx="4076182" cy="5289550"/>
        </p:xfrm>
        <a:graphic>
          <a:graphicData uri="http://schemas.openxmlformats.org/presentationml/2006/ole">
            <mc:AlternateContent xmlns:mc="http://schemas.openxmlformats.org/markup-compatibility/2006">
              <mc:Choice xmlns:v="urn:schemas-microsoft-com:vml" Requires="v">
                <p:oleObj spid="_x0000_s1299" name="Worksheet" r:id="rId9" imgW="7467458" imgH="10241186" progId="Excel.Sheet.12">
                  <p:embed/>
                </p:oleObj>
              </mc:Choice>
              <mc:Fallback>
                <p:oleObj name="Worksheet" r:id="rId9" imgW="7467458" imgH="10241186" progId="Excel.Sheet.12">
                  <p:embed/>
                  <p:pic>
                    <p:nvPicPr>
                      <p:cNvPr id="0" name="Object 2"/>
                      <p:cNvPicPr>
                        <a:picLocks noGrp="1" noChangeAspect="1" noChangeArrowheads="1"/>
                      </p:cNvPicPr>
                      <p:nvPr/>
                    </p:nvPicPr>
                    <p:blipFill>
                      <a:blip r:embed="rId10"/>
                      <a:srcRect/>
                      <a:stretch>
                        <a:fillRect/>
                      </a:stretch>
                    </p:blipFill>
                    <p:spPr bwMode="auto">
                      <a:xfrm>
                        <a:off x="7988300" y="852650"/>
                        <a:ext cx="4076182" cy="528955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90591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0702" y="484544"/>
            <a:ext cx="11274612" cy="6102868"/>
          </a:xfrm>
        </p:spPr>
        <p:txBody>
          <a:bodyPr>
            <a:normAutofit/>
          </a:bodyPr>
          <a:lstStyle/>
          <a:p>
            <a:r>
              <a:rPr lang="en-IN" sz="2000" dirty="0" smtClean="0">
                <a:latin typeface="Times New Roman" pitchFamily="18" charset="0"/>
                <a:cs typeface="Times New Roman" pitchFamily="18" charset="0"/>
              </a:rPr>
              <a:t>We cannot assign any values to keywords</a:t>
            </a:r>
          </a:p>
          <a:p>
            <a:pPr>
              <a:buFont typeface="Wingdings" pitchFamily="2" charset="2"/>
              <a:buChar char="Ø"/>
            </a:pPr>
            <a:r>
              <a:rPr lang="en-IN" sz="2000" dirty="0" smtClean="0">
                <a:latin typeface="Times New Roman" pitchFamily="18" charset="0"/>
                <a:cs typeface="Times New Roman" pitchFamily="18" charset="0"/>
              </a:rPr>
              <a:t>for = 123</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a:t>
            </a:r>
            <a:r>
              <a:rPr lang="en-IN" sz="2000" dirty="0" err="1">
                <a:latin typeface="Times New Roman" pitchFamily="18" charset="0"/>
                <a:cs typeface="Times New Roman" pitchFamily="18" charset="0"/>
              </a:rPr>
              <a:t>S</a:t>
            </a:r>
            <a:r>
              <a:rPr lang="en-IN" sz="2000" dirty="0" err="1" smtClean="0">
                <a:latin typeface="Times New Roman" pitchFamily="18" charset="0"/>
                <a:cs typeface="Times New Roman" pitchFamily="18" charset="0"/>
              </a:rPr>
              <a:t>yntaxError</a:t>
            </a:r>
            <a:endParaRPr lang="en-IN" sz="2000" dirty="0">
              <a:latin typeface="Times New Roman" pitchFamily="18" charset="0"/>
              <a:cs typeface="Times New Roman" pitchFamily="18" charset="0"/>
            </a:endParaRPr>
          </a:p>
          <a:p>
            <a:pPr>
              <a:buFont typeface="Wingdings" pitchFamily="2" charset="2"/>
              <a:buChar char="Ø"/>
            </a:pPr>
            <a:r>
              <a:rPr lang="en-IN" sz="2000" dirty="0" smtClean="0">
                <a:latin typeface="Times New Roman" pitchFamily="18" charset="0"/>
                <a:cs typeface="Times New Roman" pitchFamily="18" charset="0"/>
              </a:rPr>
              <a:t>None = 123</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SyntaxError</a:t>
            </a:r>
            <a:endParaRPr lang="en-IN" sz="2000" dirty="0" smtClean="0">
              <a:latin typeface="Times New Roman" pitchFamily="18" charset="0"/>
              <a:cs typeface="Times New Roman" pitchFamily="18" charset="0"/>
            </a:endParaRPr>
          </a:p>
          <a:p>
            <a:pPr>
              <a:buFont typeface="Wingdings" pitchFamily="2" charset="2"/>
              <a:buChar char="Ø"/>
            </a:pPr>
            <a:r>
              <a:rPr lang="en-IN" sz="2000" dirty="0" smtClean="0">
                <a:latin typeface="Times New Roman" pitchFamily="18" charset="0"/>
                <a:cs typeface="Times New Roman" pitchFamily="18" charset="0"/>
              </a:rPr>
              <a:t>globe = 123</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SyntaxError</a:t>
            </a:r>
            <a:endParaRPr lang="en-IN" sz="2000" dirty="0" smtClean="0">
              <a:latin typeface="Times New Roman" pitchFamily="18" charset="0"/>
              <a:cs typeface="Times New Roman" pitchFamily="18" charset="0"/>
            </a:endParaRPr>
          </a:p>
          <a:p>
            <a:pPr>
              <a:buFont typeface="Wingdings" pitchFamily="2" charset="2"/>
              <a:buChar char="Ø"/>
            </a:pPr>
            <a:r>
              <a:rPr lang="en-IN" sz="2000" dirty="0" smtClean="0">
                <a:latin typeface="Times New Roman" pitchFamily="18" charset="0"/>
                <a:cs typeface="Times New Roman" pitchFamily="18" charset="0"/>
              </a:rPr>
              <a:t>yield = 123</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SyntaxError</a:t>
            </a:r>
            <a:endParaRPr lang="en-IN" sz="2000" dirty="0" smtClean="0">
              <a:latin typeface="Times New Roman" pitchFamily="18" charset="0"/>
              <a:cs typeface="Times New Roman" pitchFamily="18" charset="0"/>
            </a:endParaRPr>
          </a:p>
          <a:p>
            <a:pPr>
              <a:buFont typeface="Wingdings" pitchFamily="2" charset="2"/>
              <a:buChar char="Ø"/>
            </a:pPr>
            <a:r>
              <a:rPr lang="en-IN" sz="2000" dirty="0" smtClean="0">
                <a:latin typeface="Times New Roman" pitchFamily="18" charset="0"/>
                <a:cs typeface="Times New Roman" pitchFamily="18" charset="0"/>
              </a:rPr>
              <a:t>while = 123</a:t>
            </a:r>
          </a:p>
          <a:p>
            <a:pPr marL="0"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SyntaxError</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25892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10548"/>
            <a:ext cx="11274612" cy="6447452"/>
          </a:xfrm>
        </p:spPr>
        <p:txBody>
          <a:bodyPr>
            <a:normAutofit lnSpcReduction="10000"/>
          </a:bodyPr>
          <a:lstStyle/>
          <a:p>
            <a:pPr marL="0" indent="0">
              <a:buNone/>
            </a:pPr>
            <a:r>
              <a:rPr lang="en-IN" sz="2400" b="1" dirty="0" smtClean="0"/>
              <a:t>2. </a:t>
            </a:r>
            <a:r>
              <a:rPr lang="en-IN" sz="2400" b="1" dirty="0" err="1" smtClean="0"/>
              <a:t>Popitem</a:t>
            </a:r>
            <a:r>
              <a:rPr lang="en-IN" sz="2400" b="1" dirty="0" smtClean="0"/>
              <a:t>():</a:t>
            </a:r>
          </a:p>
          <a:p>
            <a:r>
              <a:rPr lang="en-IN" sz="2400" dirty="0" smtClean="0"/>
              <a:t>It removes the item that was inserted at last into the dictionary</a:t>
            </a:r>
          </a:p>
          <a:p>
            <a:pPr marL="0" indent="0">
              <a:buNone/>
            </a:pPr>
            <a:r>
              <a:rPr lang="en-IN" sz="2400" dirty="0"/>
              <a:t>	</a:t>
            </a:r>
            <a:r>
              <a:rPr lang="en-IN" sz="2000" dirty="0"/>
              <a:t>d = {‘apple’: 25, ‘b’: 22, ‘c’: 25, ‘d’: 33, ‘e’: 29}</a:t>
            </a:r>
          </a:p>
          <a:p>
            <a:pPr marL="0" indent="0">
              <a:buNone/>
            </a:pPr>
            <a:r>
              <a:rPr lang="en-IN" sz="2000" dirty="0" smtClean="0"/>
              <a:t>	</a:t>
            </a:r>
            <a:r>
              <a:rPr lang="en-IN" sz="2000" dirty="0" err="1" smtClean="0"/>
              <a:t>d.popitem</a:t>
            </a:r>
            <a:r>
              <a:rPr lang="en-IN" sz="2000" dirty="0" smtClean="0"/>
              <a:t>()</a:t>
            </a:r>
          </a:p>
          <a:p>
            <a:pPr marL="0" indent="0">
              <a:buNone/>
            </a:pPr>
            <a:r>
              <a:rPr lang="en-IN" sz="2000" dirty="0"/>
              <a:t>	</a:t>
            </a:r>
            <a:r>
              <a:rPr lang="en-IN" sz="2000" dirty="0" smtClean="0"/>
              <a:t>(</a:t>
            </a:r>
            <a:r>
              <a:rPr lang="en-IN" sz="2000" dirty="0"/>
              <a:t>‘e</a:t>
            </a:r>
            <a:r>
              <a:rPr lang="en-IN" sz="2000" dirty="0" smtClean="0"/>
              <a:t>’, 29)</a:t>
            </a:r>
          </a:p>
          <a:p>
            <a:pPr marL="0" indent="0">
              <a:buNone/>
            </a:pPr>
            <a:r>
              <a:rPr lang="en-IN" sz="2000" dirty="0" smtClean="0"/>
              <a:t>	{‘</a:t>
            </a:r>
            <a:r>
              <a:rPr lang="en-IN" sz="2000" dirty="0"/>
              <a:t>apple’: 25, ‘b’: 22, ‘c’: 25, ‘d’: </a:t>
            </a:r>
            <a:r>
              <a:rPr lang="en-IN" sz="2000" dirty="0" smtClean="0"/>
              <a:t>33}</a:t>
            </a:r>
          </a:p>
          <a:p>
            <a:pPr marL="0" indent="0">
              <a:buNone/>
            </a:pPr>
            <a:r>
              <a:rPr lang="en-IN" sz="2000" b="1" dirty="0" smtClean="0"/>
              <a:t>NOTE: </a:t>
            </a:r>
            <a:r>
              <a:rPr lang="en-IN" sz="2000" dirty="0" smtClean="0"/>
              <a:t>it takes no argument, it will pop both key and value present at last in a dictionary and returns popped key value in a tuple</a:t>
            </a:r>
          </a:p>
          <a:p>
            <a:pPr marL="0" indent="0">
              <a:buNone/>
            </a:pPr>
            <a:r>
              <a:rPr lang="en-IN" sz="2000" dirty="0" smtClean="0"/>
              <a:t>	</a:t>
            </a:r>
            <a:r>
              <a:rPr lang="en-IN" sz="2000" dirty="0" err="1" smtClean="0"/>
              <a:t>d.popitem</a:t>
            </a:r>
            <a:r>
              <a:rPr lang="en-IN" sz="2000" dirty="0"/>
              <a:t>()</a:t>
            </a:r>
          </a:p>
          <a:p>
            <a:pPr marL="0" indent="0">
              <a:buNone/>
            </a:pPr>
            <a:r>
              <a:rPr lang="en-IN" sz="2000" dirty="0" smtClean="0"/>
              <a:t>	(</a:t>
            </a:r>
            <a:r>
              <a:rPr lang="en-IN" sz="2000" dirty="0"/>
              <a:t>'d', 33)</a:t>
            </a:r>
          </a:p>
          <a:p>
            <a:pPr marL="0" indent="0">
              <a:buNone/>
            </a:pPr>
            <a:r>
              <a:rPr lang="en-IN" sz="2000" dirty="0" smtClean="0"/>
              <a:t>	</a:t>
            </a:r>
            <a:r>
              <a:rPr lang="en-IN" sz="2000" dirty="0" err="1" smtClean="0"/>
              <a:t>d.popitem</a:t>
            </a:r>
            <a:r>
              <a:rPr lang="en-IN" sz="2000" dirty="0"/>
              <a:t>()</a:t>
            </a:r>
          </a:p>
          <a:p>
            <a:pPr marL="0" indent="0">
              <a:buNone/>
            </a:pPr>
            <a:r>
              <a:rPr lang="en-IN" sz="2000" dirty="0" smtClean="0"/>
              <a:t>	(</a:t>
            </a:r>
            <a:r>
              <a:rPr lang="en-IN" sz="2000" dirty="0"/>
              <a:t>'c', 25)</a:t>
            </a:r>
          </a:p>
          <a:p>
            <a:pPr marL="0" indent="0">
              <a:buNone/>
            </a:pPr>
            <a:r>
              <a:rPr lang="en-IN" sz="2000" dirty="0" smtClean="0"/>
              <a:t>	</a:t>
            </a:r>
            <a:r>
              <a:rPr lang="en-IN" sz="2000" dirty="0" err="1" smtClean="0"/>
              <a:t>d.popitem</a:t>
            </a:r>
            <a:r>
              <a:rPr lang="en-IN" sz="2000" dirty="0"/>
              <a:t>()</a:t>
            </a:r>
          </a:p>
          <a:p>
            <a:pPr marL="0" indent="0">
              <a:buNone/>
            </a:pPr>
            <a:r>
              <a:rPr lang="en-IN" sz="2000" dirty="0" smtClean="0"/>
              <a:t>	(</a:t>
            </a:r>
            <a:r>
              <a:rPr lang="en-IN" sz="2000" dirty="0"/>
              <a:t>'b', 22</a:t>
            </a:r>
            <a:r>
              <a:rPr lang="en-IN" sz="2000" dirty="0" smtClean="0"/>
              <a:t>)</a:t>
            </a:r>
            <a:endParaRPr lang="en-IN" sz="2000" dirty="0"/>
          </a:p>
        </p:txBody>
      </p:sp>
      <p:sp>
        <p:nvSpPr>
          <p:cNvPr id="4" name="TextBox 3"/>
          <p:cNvSpPr txBox="1"/>
          <p:nvPr/>
        </p:nvSpPr>
        <p:spPr>
          <a:xfrm>
            <a:off x="3928188" y="4012163"/>
            <a:ext cx="6904653" cy="2215991"/>
          </a:xfrm>
          <a:prstGeom prst="rect">
            <a:avLst/>
          </a:prstGeom>
          <a:noFill/>
        </p:spPr>
        <p:txBody>
          <a:bodyPr wrap="square" rtlCol="0">
            <a:spAutoFit/>
          </a:bodyPr>
          <a:lstStyle/>
          <a:p>
            <a:pPr>
              <a:lnSpc>
                <a:spcPct val="150000"/>
              </a:lnSpc>
            </a:pPr>
            <a:r>
              <a:rPr lang="en-IN" sz="2000" dirty="0" smtClean="0"/>
              <a:t>		</a:t>
            </a:r>
            <a:r>
              <a:rPr lang="en-IN" sz="2000" dirty="0" err="1" smtClean="0"/>
              <a:t>d.popitem</a:t>
            </a:r>
            <a:r>
              <a:rPr lang="en-IN" sz="2000" dirty="0"/>
              <a:t>()</a:t>
            </a:r>
          </a:p>
          <a:p>
            <a:pPr>
              <a:lnSpc>
                <a:spcPct val="150000"/>
              </a:lnSpc>
            </a:pPr>
            <a:r>
              <a:rPr lang="en-IN" sz="2000" dirty="0" smtClean="0"/>
              <a:t>		(</a:t>
            </a:r>
            <a:r>
              <a:rPr lang="en-IN" sz="2000" dirty="0"/>
              <a:t>'apple', 25)</a:t>
            </a:r>
          </a:p>
          <a:p>
            <a:pPr>
              <a:lnSpc>
                <a:spcPct val="150000"/>
              </a:lnSpc>
            </a:pPr>
            <a:r>
              <a:rPr lang="en-IN" sz="2000" dirty="0" smtClean="0"/>
              <a:t>		</a:t>
            </a:r>
            <a:r>
              <a:rPr lang="en-IN" sz="2000" dirty="0" err="1" smtClean="0"/>
              <a:t>d.popitem</a:t>
            </a:r>
            <a:r>
              <a:rPr lang="en-IN" sz="2000" dirty="0"/>
              <a:t>()</a:t>
            </a:r>
          </a:p>
          <a:p>
            <a:pPr>
              <a:lnSpc>
                <a:spcPct val="150000"/>
              </a:lnSpc>
            </a:pPr>
            <a:r>
              <a:rPr lang="en-IN" sz="2000" dirty="0" smtClean="0"/>
              <a:t>		</a:t>
            </a:r>
            <a:r>
              <a:rPr lang="en-IN" sz="2000" dirty="0" err="1" smtClean="0"/>
              <a:t>KeyError</a:t>
            </a:r>
            <a:r>
              <a:rPr lang="en-IN" sz="2000" dirty="0"/>
              <a:t>: '</a:t>
            </a:r>
            <a:r>
              <a:rPr lang="en-IN" sz="2000" dirty="0" err="1"/>
              <a:t>popitem</a:t>
            </a:r>
            <a:r>
              <a:rPr lang="en-IN" sz="2000" dirty="0"/>
              <a:t>(): dictionary is </a:t>
            </a:r>
            <a:r>
              <a:rPr lang="en-IN" sz="2000" dirty="0" smtClean="0"/>
              <a:t>empty</a:t>
            </a:r>
            <a:r>
              <a:rPr lang="en-IN" sz="2000" dirty="0"/>
              <a:t>'</a:t>
            </a:r>
          </a:p>
          <a:p>
            <a:endParaRPr lang="en-IN" dirty="0"/>
          </a:p>
        </p:txBody>
      </p:sp>
      <p:cxnSp>
        <p:nvCxnSpPr>
          <p:cNvPr id="6" name="Elbow Connector 5"/>
          <p:cNvCxnSpPr/>
          <p:nvPr/>
        </p:nvCxnSpPr>
        <p:spPr>
          <a:xfrm flipV="1">
            <a:off x="2939143" y="4394718"/>
            <a:ext cx="2547257" cy="207603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08214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19878"/>
            <a:ext cx="11274612" cy="6223518"/>
          </a:xfrm>
        </p:spPr>
        <p:txBody>
          <a:bodyPr>
            <a:normAutofit/>
          </a:bodyPr>
          <a:lstStyle/>
          <a:p>
            <a:pPr marL="0" indent="0">
              <a:buNone/>
            </a:pPr>
            <a:r>
              <a:rPr lang="en-IN" b="1" dirty="0" smtClean="0"/>
              <a:t>MERGE TWO DICTIONARIES</a:t>
            </a:r>
          </a:p>
          <a:p>
            <a:pPr marL="0" indent="0">
              <a:buNone/>
            </a:pPr>
            <a:endParaRPr lang="en-IN" sz="1600" b="1" dirty="0" smtClean="0"/>
          </a:p>
          <a:p>
            <a:pPr marL="0" indent="0">
              <a:buNone/>
            </a:pPr>
            <a:r>
              <a:rPr lang="en-IN" sz="2000" dirty="0"/>
              <a:t>	d = {‘apple’: 25, ‘b’: 22, ‘c’: 25, ‘d’: 33, ‘e’: 29}</a:t>
            </a:r>
          </a:p>
          <a:p>
            <a:pPr marL="0" indent="0">
              <a:buNone/>
            </a:pPr>
            <a:r>
              <a:rPr lang="en-IN" sz="2000" dirty="0" smtClean="0"/>
              <a:t>	m = {‘f’: 35, ‘g’: 40, ‘h’: 45}</a:t>
            </a:r>
          </a:p>
          <a:p>
            <a:pPr marL="0" indent="0">
              <a:buNone/>
            </a:pPr>
            <a:r>
              <a:rPr lang="en-IN" sz="2000" dirty="0"/>
              <a:t>	</a:t>
            </a:r>
            <a:r>
              <a:rPr lang="en-IN" sz="2000" dirty="0" err="1" smtClean="0"/>
              <a:t>d_m</a:t>
            </a:r>
            <a:r>
              <a:rPr lang="en-IN" sz="2000" dirty="0" smtClean="0"/>
              <a:t> = {*d, *m}</a:t>
            </a:r>
          </a:p>
          <a:p>
            <a:pPr marL="0" indent="0">
              <a:buNone/>
            </a:pPr>
            <a:r>
              <a:rPr lang="en-IN" sz="2000" dirty="0"/>
              <a:t>	</a:t>
            </a:r>
            <a:r>
              <a:rPr lang="en-IN" sz="2000" dirty="0" smtClean="0"/>
              <a:t>{‘</a:t>
            </a:r>
            <a:r>
              <a:rPr lang="en-IN" sz="2000" dirty="0"/>
              <a:t>apple</a:t>
            </a:r>
            <a:r>
              <a:rPr lang="en-IN" sz="2000" dirty="0" smtClean="0"/>
              <a:t>’, </a:t>
            </a:r>
            <a:r>
              <a:rPr lang="en-IN" sz="2000" dirty="0"/>
              <a:t>‘b</a:t>
            </a:r>
            <a:r>
              <a:rPr lang="en-IN" sz="2000" dirty="0" smtClean="0"/>
              <a:t>’, </a:t>
            </a:r>
            <a:r>
              <a:rPr lang="en-IN" sz="2000" dirty="0"/>
              <a:t>‘c</a:t>
            </a:r>
            <a:r>
              <a:rPr lang="en-IN" sz="2000" dirty="0" smtClean="0"/>
              <a:t>’, </a:t>
            </a:r>
            <a:r>
              <a:rPr lang="en-IN" sz="2000" dirty="0"/>
              <a:t>‘d</a:t>
            </a:r>
            <a:r>
              <a:rPr lang="en-IN" sz="2000" dirty="0" smtClean="0"/>
              <a:t>’, </a:t>
            </a:r>
            <a:r>
              <a:rPr lang="en-IN" sz="2000" dirty="0"/>
              <a:t>‘e</a:t>
            </a:r>
            <a:r>
              <a:rPr lang="en-IN" sz="2000" dirty="0" smtClean="0"/>
              <a:t>’, ‘f’, </a:t>
            </a:r>
            <a:r>
              <a:rPr lang="en-IN" sz="2000" dirty="0"/>
              <a:t>‘g</a:t>
            </a:r>
            <a:r>
              <a:rPr lang="en-IN" sz="2000" dirty="0" smtClean="0"/>
              <a:t>’, </a:t>
            </a:r>
            <a:r>
              <a:rPr lang="en-IN" sz="2000" dirty="0"/>
              <a:t>‘h</a:t>
            </a:r>
            <a:r>
              <a:rPr lang="en-IN" sz="2000" dirty="0" smtClean="0"/>
              <a:t>’}</a:t>
            </a:r>
          </a:p>
          <a:p>
            <a:pPr marL="0" indent="0">
              <a:buNone/>
            </a:pPr>
            <a:r>
              <a:rPr lang="en-IN" sz="2000" b="1" dirty="0" smtClean="0"/>
              <a:t>NOTE: </a:t>
            </a:r>
            <a:r>
              <a:rPr lang="en-IN" sz="2000" dirty="0" smtClean="0"/>
              <a:t>if we use single (*) it will unpack only the keys from both dictionaries</a:t>
            </a:r>
          </a:p>
          <a:p>
            <a:pPr marL="0" indent="0">
              <a:buNone/>
            </a:pPr>
            <a:r>
              <a:rPr lang="en-IN" sz="2000" b="1" dirty="0"/>
              <a:t>	</a:t>
            </a:r>
            <a:r>
              <a:rPr lang="en-IN" sz="2000" dirty="0" smtClean="0"/>
              <a:t>if we want to unpack both key and values then we use (**)</a:t>
            </a:r>
          </a:p>
          <a:p>
            <a:pPr marL="0" indent="0">
              <a:buNone/>
            </a:pPr>
            <a:r>
              <a:rPr lang="en-IN" sz="2000" b="1" dirty="0"/>
              <a:t>	</a:t>
            </a:r>
            <a:r>
              <a:rPr lang="en-IN" sz="2000" dirty="0"/>
              <a:t>d = {‘apple’: 25, ‘b’: 22, ‘c’: 25, ‘d’: 33, ‘e’: 29}</a:t>
            </a:r>
          </a:p>
          <a:p>
            <a:pPr marL="0" indent="0">
              <a:buNone/>
            </a:pPr>
            <a:r>
              <a:rPr lang="en-IN" sz="2000" dirty="0"/>
              <a:t>	m = {‘f’: 35, ‘g’: 40, ‘h’: 45}</a:t>
            </a:r>
          </a:p>
          <a:p>
            <a:pPr marL="0" indent="0">
              <a:buNone/>
            </a:pPr>
            <a:r>
              <a:rPr lang="en-IN" sz="2000" dirty="0"/>
              <a:t>	</a:t>
            </a:r>
            <a:r>
              <a:rPr lang="en-IN" sz="2000" dirty="0" err="1"/>
              <a:t>d_m</a:t>
            </a:r>
            <a:r>
              <a:rPr lang="en-IN" sz="2000" dirty="0"/>
              <a:t> = </a:t>
            </a:r>
            <a:r>
              <a:rPr lang="en-IN" sz="2000" dirty="0" smtClean="0"/>
              <a:t>{**d</a:t>
            </a:r>
            <a:r>
              <a:rPr lang="en-IN" sz="2000" dirty="0"/>
              <a:t>, </a:t>
            </a:r>
            <a:r>
              <a:rPr lang="en-IN" sz="2000" dirty="0" smtClean="0"/>
              <a:t>**</a:t>
            </a:r>
            <a:r>
              <a:rPr lang="en-IN" sz="2000" dirty="0"/>
              <a:t>m}</a:t>
            </a:r>
          </a:p>
          <a:p>
            <a:pPr marL="0" indent="0">
              <a:buNone/>
            </a:pPr>
            <a:r>
              <a:rPr lang="en-IN" sz="2000" dirty="0"/>
              <a:t>	{‘apple</a:t>
            </a:r>
            <a:r>
              <a:rPr lang="en-IN" sz="2000" dirty="0" smtClean="0"/>
              <a:t>’: 25, </a:t>
            </a:r>
            <a:r>
              <a:rPr lang="en-IN" sz="2000" dirty="0"/>
              <a:t>‘b</a:t>
            </a:r>
            <a:r>
              <a:rPr lang="en-IN" sz="2000" dirty="0" smtClean="0"/>
              <a:t>’: 22, </a:t>
            </a:r>
            <a:r>
              <a:rPr lang="en-IN" sz="2000" dirty="0"/>
              <a:t>‘c</a:t>
            </a:r>
            <a:r>
              <a:rPr lang="en-IN" sz="2000" dirty="0" smtClean="0"/>
              <a:t>’: 25, </a:t>
            </a:r>
            <a:r>
              <a:rPr lang="en-IN" sz="2000" dirty="0"/>
              <a:t>‘d</a:t>
            </a:r>
            <a:r>
              <a:rPr lang="en-IN" sz="2000" dirty="0" smtClean="0"/>
              <a:t>’: 33, </a:t>
            </a:r>
            <a:r>
              <a:rPr lang="en-IN" sz="2000" dirty="0"/>
              <a:t>‘e</a:t>
            </a:r>
            <a:r>
              <a:rPr lang="en-IN" sz="2000" dirty="0" smtClean="0"/>
              <a:t>’: 29, </a:t>
            </a:r>
            <a:r>
              <a:rPr lang="en-IN" sz="2000" dirty="0"/>
              <a:t>‘f</a:t>
            </a:r>
            <a:r>
              <a:rPr lang="en-IN" sz="2000" dirty="0" smtClean="0"/>
              <a:t>’: 35, </a:t>
            </a:r>
            <a:r>
              <a:rPr lang="en-IN" sz="2000" dirty="0"/>
              <a:t>‘g</a:t>
            </a:r>
            <a:r>
              <a:rPr lang="en-IN" sz="2000" dirty="0" smtClean="0"/>
              <a:t>’: 40, </a:t>
            </a:r>
            <a:r>
              <a:rPr lang="en-IN" sz="2000" dirty="0"/>
              <a:t>‘h</a:t>
            </a:r>
            <a:r>
              <a:rPr lang="en-IN" sz="2000" dirty="0" smtClean="0"/>
              <a:t>’: 45}</a:t>
            </a:r>
            <a:endParaRPr lang="en-IN" sz="2000" dirty="0"/>
          </a:p>
          <a:p>
            <a:pPr marL="0" indent="0">
              <a:buNone/>
            </a:pPr>
            <a:endParaRPr lang="en-IN" sz="2000" b="1" dirty="0"/>
          </a:p>
          <a:p>
            <a:pPr marL="0" indent="0">
              <a:buNone/>
            </a:pPr>
            <a:endParaRPr lang="en-IN" sz="2000" dirty="0"/>
          </a:p>
        </p:txBody>
      </p:sp>
    </p:spTree>
    <p:extLst>
      <p:ext uri="{BB962C8B-B14F-4D97-AF65-F5344CB8AC3E}">
        <p14:creationId xmlns:p14="http://schemas.microsoft.com/office/powerpoint/2010/main" val="357098067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195943"/>
            <a:ext cx="11857714" cy="6662058"/>
          </a:xfrm>
        </p:spPr>
        <p:txBody>
          <a:bodyPr>
            <a:normAutofit/>
          </a:bodyPr>
          <a:lstStyle/>
          <a:p>
            <a:pPr marL="0" indent="0">
              <a:buNone/>
            </a:pPr>
            <a:r>
              <a:rPr lang="en-IN" sz="2400" b="1" dirty="0" smtClean="0"/>
              <a:t>Another way:</a:t>
            </a:r>
          </a:p>
          <a:p>
            <a:pPr marL="0" indent="0">
              <a:buNone/>
            </a:pPr>
            <a:r>
              <a:rPr lang="en-IN" sz="2400" dirty="0"/>
              <a:t>	</a:t>
            </a:r>
            <a:r>
              <a:rPr lang="en-IN" sz="2000" dirty="0"/>
              <a:t>d = {‘apple’: 25, ‘b’: 22, ‘c’: 25, ‘d’: 33, ‘e’: 29}</a:t>
            </a:r>
          </a:p>
          <a:p>
            <a:pPr marL="0" indent="0">
              <a:buNone/>
            </a:pPr>
            <a:r>
              <a:rPr lang="en-IN" sz="2000" dirty="0"/>
              <a:t>	m = {‘f’: 35, ‘g’: 40, ‘h’: 45}</a:t>
            </a:r>
          </a:p>
          <a:p>
            <a:pPr marL="0" indent="0">
              <a:buNone/>
            </a:pPr>
            <a:r>
              <a:rPr lang="en-IN" sz="2000" dirty="0"/>
              <a:t>	</a:t>
            </a:r>
            <a:r>
              <a:rPr lang="en-IN" sz="2000" dirty="0" err="1" smtClean="0"/>
              <a:t>d_m</a:t>
            </a:r>
            <a:r>
              <a:rPr lang="en-IN" sz="2000" dirty="0" smtClean="0"/>
              <a:t> = d | m</a:t>
            </a:r>
            <a:endParaRPr lang="en-IN" sz="2000" dirty="0"/>
          </a:p>
          <a:p>
            <a:pPr marL="0" indent="0">
              <a:buNone/>
            </a:pPr>
            <a:r>
              <a:rPr lang="en-IN" sz="2000" dirty="0"/>
              <a:t>	{‘apple’: 25, ‘b’: 22, ‘c’: 25, ‘d’: 33, ‘e’: 29, ‘f’: 35, ‘g’: 40, ‘h’: 45</a:t>
            </a:r>
            <a:r>
              <a:rPr lang="en-IN" sz="2000" dirty="0" smtClean="0"/>
              <a:t>}</a:t>
            </a:r>
          </a:p>
          <a:p>
            <a:pPr marL="0" indent="0">
              <a:buNone/>
            </a:pPr>
            <a:endParaRPr lang="en-IN" sz="2000" dirty="0" smtClean="0"/>
          </a:p>
          <a:p>
            <a:pPr marL="0" indent="0">
              <a:buNone/>
            </a:pPr>
            <a:r>
              <a:rPr lang="en-IN" sz="2000" dirty="0"/>
              <a:t>	d = {‘apple’: 25, ‘b’: 22, ‘c’: 25, ‘d’: 33, ‘e’: 29}</a:t>
            </a:r>
          </a:p>
          <a:p>
            <a:pPr marL="0" indent="0">
              <a:buNone/>
            </a:pPr>
            <a:r>
              <a:rPr lang="en-IN" sz="2000" dirty="0"/>
              <a:t>	m = {‘f’: 35, ‘g’: 40, ‘h’: 45</a:t>
            </a:r>
            <a:r>
              <a:rPr lang="en-IN" sz="2000" dirty="0" smtClean="0"/>
              <a:t>}</a:t>
            </a:r>
            <a:endParaRPr lang="en-IN" sz="2000" dirty="0"/>
          </a:p>
          <a:p>
            <a:pPr marL="0" indent="0">
              <a:buNone/>
            </a:pPr>
            <a:r>
              <a:rPr lang="en-IN" sz="2000" dirty="0" smtClean="0"/>
              <a:t>	n = {‘i’: ‘apple’, ‘j’: ‘ball’, ‘k’: ‘cat’}</a:t>
            </a:r>
          </a:p>
          <a:p>
            <a:pPr marL="0" indent="0">
              <a:buNone/>
            </a:pPr>
            <a:r>
              <a:rPr lang="en-IN" sz="2000" dirty="0"/>
              <a:t>	</a:t>
            </a:r>
            <a:r>
              <a:rPr lang="en-IN" sz="2000" dirty="0" smtClean="0"/>
              <a:t>0 = {‘l’: ‘dog’, ‘m’: ‘elephant’}</a:t>
            </a:r>
          </a:p>
          <a:p>
            <a:pPr marL="0" indent="0">
              <a:buNone/>
            </a:pPr>
            <a:r>
              <a:rPr lang="en-IN" sz="2000" dirty="0"/>
              <a:t>	</a:t>
            </a:r>
            <a:r>
              <a:rPr lang="en-IN" sz="2000" dirty="0" smtClean="0"/>
              <a:t>s = d | m | n | o</a:t>
            </a:r>
          </a:p>
          <a:p>
            <a:pPr marL="0" indent="0">
              <a:buNone/>
            </a:pPr>
            <a:r>
              <a:rPr lang="en-IN" sz="2000" dirty="0"/>
              <a:t>	</a:t>
            </a:r>
            <a:r>
              <a:rPr lang="en-IN" sz="2000" dirty="0" smtClean="0"/>
              <a:t>s</a:t>
            </a:r>
          </a:p>
          <a:p>
            <a:pPr marL="0" indent="0">
              <a:buNone/>
            </a:pPr>
            <a:r>
              <a:rPr lang="en-IN" sz="2000" dirty="0" smtClean="0"/>
              <a:t>	{‘</a:t>
            </a:r>
            <a:r>
              <a:rPr lang="en-IN" sz="2000" dirty="0"/>
              <a:t>apple’: 25, ‘b’: 22, ‘c’: 25, ‘d’: 33, ‘e’: </a:t>
            </a:r>
            <a:r>
              <a:rPr lang="en-IN" sz="2000" dirty="0" smtClean="0"/>
              <a:t>29, ‘</a:t>
            </a:r>
            <a:r>
              <a:rPr lang="en-IN" sz="2000" dirty="0"/>
              <a:t>f’: 35, ‘g’: 40, ‘h’: </a:t>
            </a:r>
            <a:r>
              <a:rPr lang="en-IN" sz="2000" dirty="0" smtClean="0"/>
              <a:t>45, ‘i’: </a:t>
            </a:r>
            <a:r>
              <a:rPr lang="en-IN" sz="2000" dirty="0"/>
              <a:t>‘apple’, </a:t>
            </a:r>
            <a:r>
              <a:rPr lang="en-IN" sz="2000" dirty="0" smtClean="0"/>
              <a:t>‘j’: </a:t>
            </a:r>
            <a:r>
              <a:rPr lang="en-IN" sz="2000" dirty="0"/>
              <a:t>‘ball’, </a:t>
            </a:r>
            <a:r>
              <a:rPr lang="en-IN" sz="2000" dirty="0" smtClean="0"/>
              <a:t>‘k’: ‘</a:t>
            </a:r>
            <a:r>
              <a:rPr lang="en-IN" sz="2000" dirty="0"/>
              <a:t>cat</a:t>
            </a:r>
            <a:r>
              <a:rPr lang="en-IN" sz="2000" dirty="0" smtClean="0"/>
              <a:t>’,  									      ‘l’: </a:t>
            </a:r>
            <a:r>
              <a:rPr lang="en-IN" sz="2000" dirty="0"/>
              <a:t>‘dog’, </a:t>
            </a:r>
            <a:r>
              <a:rPr lang="en-IN" sz="2000" dirty="0" smtClean="0"/>
              <a:t>‘m’: </a:t>
            </a:r>
            <a:r>
              <a:rPr lang="en-IN" sz="2000" dirty="0"/>
              <a:t>‘elephant’}</a:t>
            </a:r>
          </a:p>
          <a:p>
            <a:pPr marL="0" indent="0">
              <a:buNone/>
            </a:pPr>
            <a:endParaRPr lang="en-IN" sz="2000" dirty="0"/>
          </a:p>
          <a:p>
            <a:pPr marL="0" indent="0">
              <a:buNone/>
            </a:pPr>
            <a:endParaRPr lang="en-IN" sz="2000" dirty="0" smtClean="0"/>
          </a:p>
          <a:p>
            <a:pPr marL="0" indent="0">
              <a:buNone/>
            </a:pPr>
            <a:endParaRPr lang="en-IN" sz="2000" dirty="0"/>
          </a:p>
        </p:txBody>
      </p:sp>
    </p:spTree>
    <p:extLst>
      <p:ext uri="{BB962C8B-B14F-4D97-AF65-F5344CB8AC3E}">
        <p14:creationId xmlns:p14="http://schemas.microsoft.com/office/powerpoint/2010/main" val="9123485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646" t="6837" r="4420" b="12060"/>
          <a:stretch/>
        </p:blipFill>
        <p:spPr bwMode="auto">
          <a:xfrm>
            <a:off x="1778841" y="1125403"/>
            <a:ext cx="8970024" cy="5600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449363" y="0"/>
            <a:ext cx="11274612" cy="1325563"/>
          </a:xfrm>
        </p:spPr>
        <p:txBody>
          <a:bodyPr/>
          <a:lstStyle/>
          <a:p>
            <a:pPr algn="ctr"/>
            <a:r>
              <a:rPr lang="en-IN" b="1" dirty="0" smtClean="0"/>
              <a:t>DATA TYPES RIVISION</a:t>
            </a:r>
            <a:endParaRPr lang="en-IN" b="1" dirty="0"/>
          </a:p>
        </p:txBody>
      </p:sp>
    </p:spTree>
    <p:extLst>
      <p:ext uri="{BB962C8B-B14F-4D97-AF65-F5344CB8AC3E}">
        <p14:creationId xmlns:p14="http://schemas.microsoft.com/office/powerpoint/2010/main" val="132888073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1274612" cy="6174999"/>
          </a:xfrm>
        </p:spPr>
        <p:txBody>
          <a:bodyPr>
            <a:normAutofit/>
          </a:bodyPr>
          <a:lstStyle/>
          <a:p>
            <a:pPr algn="ctr"/>
            <a:r>
              <a:rPr lang="en-IN" sz="3200" b="1" dirty="0" smtClean="0"/>
              <a:t>Presentation 24</a:t>
            </a:r>
            <a:r>
              <a:rPr lang="en-IN" sz="3600" b="1" dirty="0" smtClean="0"/>
              <a:t/>
            </a:r>
            <a:br>
              <a:rPr lang="en-IN" sz="3600" b="1" dirty="0" smtClean="0"/>
            </a:br>
            <a:r>
              <a:rPr lang="en-IN" sz="3600" b="1" dirty="0"/>
              <a:t/>
            </a:r>
            <a:br>
              <a:rPr lang="en-IN" sz="3600" b="1" dirty="0"/>
            </a:br>
            <a:r>
              <a:rPr lang="en-IN" sz="3200" b="1" dirty="0" smtClean="0"/>
              <a:t>Type casting</a:t>
            </a:r>
            <a:r>
              <a:rPr lang="en-IN" sz="3600" b="1" dirty="0" smtClean="0"/>
              <a:t/>
            </a:r>
            <a:br>
              <a:rPr lang="en-IN" sz="3600" b="1" dirty="0" smtClean="0"/>
            </a:br>
            <a:r>
              <a:rPr lang="en-IN" sz="3600" b="1" dirty="0" smtClean="0"/>
              <a:t/>
            </a:r>
            <a:br>
              <a:rPr lang="en-IN" sz="3600" b="1" dirty="0" smtClean="0"/>
            </a:br>
            <a:r>
              <a:rPr lang="en-IN" sz="2400" b="1" dirty="0" smtClean="0"/>
              <a:t>individua</a:t>
            </a:r>
            <a:r>
              <a:rPr lang="en-IN" sz="2400" b="1" dirty="0"/>
              <a:t>l</a:t>
            </a:r>
            <a:r>
              <a:rPr lang="en-IN" sz="2400" b="1" dirty="0" smtClean="0"/>
              <a:t> data type: </a:t>
            </a:r>
            <a:r>
              <a:rPr lang="en-IN" sz="2400" dirty="0" err="1"/>
              <a:t>I</a:t>
            </a:r>
            <a:r>
              <a:rPr lang="en-IN" sz="2400" dirty="0" err="1" smtClean="0"/>
              <a:t>nt</a:t>
            </a:r>
            <a:r>
              <a:rPr lang="en-IN" sz="2400" dirty="0" smtClean="0"/>
              <a:t>(), Float(), Complex(), Bool()</a:t>
            </a:r>
            <a:br>
              <a:rPr lang="en-IN" sz="2400" dirty="0" smtClean="0"/>
            </a:br>
            <a:r>
              <a:rPr lang="en-IN" sz="2400" b="1" dirty="0" smtClean="0"/>
              <a:t>Collection data type: </a:t>
            </a:r>
            <a:r>
              <a:rPr lang="en-IN" sz="2400" dirty="0" smtClean="0"/>
              <a:t>String()</a:t>
            </a:r>
            <a:endParaRPr lang="en-IN" sz="3200" dirty="0"/>
          </a:p>
        </p:txBody>
      </p:sp>
    </p:spTree>
    <p:extLst>
      <p:ext uri="{BB962C8B-B14F-4D97-AF65-F5344CB8AC3E}">
        <p14:creationId xmlns:p14="http://schemas.microsoft.com/office/powerpoint/2010/main" val="143935059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331" y="83976"/>
            <a:ext cx="10895106" cy="1325563"/>
          </a:xfrm>
        </p:spPr>
        <p:txBody>
          <a:bodyPr>
            <a:normAutofit/>
          </a:bodyPr>
          <a:lstStyle/>
          <a:p>
            <a:r>
              <a:rPr lang="en-IN" b="1" dirty="0" smtClean="0"/>
              <a:t>TYPE CASTING</a:t>
            </a:r>
            <a:endParaRPr lang="en-IN"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151" y="1418253"/>
            <a:ext cx="6129750" cy="5136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32" y="1483567"/>
            <a:ext cx="3943565" cy="5079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3454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34" y="1239173"/>
            <a:ext cx="5692775" cy="406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397" y="824041"/>
            <a:ext cx="5295900" cy="489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565575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992" y="775995"/>
            <a:ext cx="6913412" cy="4943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8455" y="1261964"/>
            <a:ext cx="3681412"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079454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900" y="627982"/>
            <a:ext cx="6411009" cy="55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542" y="627982"/>
            <a:ext cx="3137547" cy="558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52666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3" y="1073020"/>
            <a:ext cx="11568465" cy="5784980"/>
          </a:xfrm>
        </p:spPr>
        <p:txBody>
          <a:bodyPr>
            <a:normAutofit/>
          </a:bodyPr>
          <a:lstStyle/>
          <a:p>
            <a:pPr marL="0" indent="0">
              <a:lnSpc>
                <a:spcPct val="100000"/>
              </a:lnSpc>
              <a:buNone/>
            </a:pPr>
            <a:r>
              <a:rPr lang="en-IN" sz="2000" dirty="0" smtClean="0"/>
              <a:t>	</a:t>
            </a:r>
            <a:endParaRPr lang="en-IN" sz="2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109" y="330070"/>
            <a:ext cx="5779763" cy="631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3585" y="397556"/>
            <a:ext cx="5459900" cy="4417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3585" y="4799806"/>
            <a:ext cx="5459900" cy="121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9749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0895106" cy="6016379"/>
          </a:xfrm>
        </p:spPr>
        <p:txBody>
          <a:bodyPr>
            <a:normAutofit/>
          </a:bodyPr>
          <a:lstStyle/>
          <a:p>
            <a:pPr algn="ctr"/>
            <a:r>
              <a:rPr lang="en-IN" sz="3600" b="1" i="1" dirty="0" smtClean="0">
                <a:latin typeface="Times New Roman" pitchFamily="18" charset="0"/>
                <a:cs typeface="Times New Roman" pitchFamily="18" charset="0"/>
              </a:rPr>
              <a:t>Presentation 3</a:t>
            </a:r>
            <a:br>
              <a:rPr lang="en-IN" sz="3600" b="1" i="1" dirty="0" smtClean="0">
                <a:latin typeface="Times New Roman" pitchFamily="18" charset="0"/>
                <a:cs typeface="Times New Roman" pitchFamily="18" charset="0"/>
              </a:rPr>
            </a:br>
            <a:r>
              <a:rPr lang="en-IN" sz="3600" b="1" i="1" dirty="0">
                <a:latin typeface="Times New Roman" pitchFamily="18" charset="0"/>
                <a:cs typeface="Times New Roman" pitchFamily="18" charset="0"/>
              </a:rPr>
              <a:t/>
            </a:r>
            <a:br>
              <a:rPr lang="en-IN" sz="3600" b="1" i="1" dirty="0">
                <a:latin typeface="Times New Roman" pitchFamily="18" charset="0"/>
                <a:cs typeface="Times New Roman" pitchFamily="18" charset="0"/>
              </a:rPr>
            </a:br>
            <a:r>
              <a:rPr lang="en-IN" sz="3600" b="1" dirty="0" smtClean="0">
                <a:latin typeface="Times New Roman" pitchFamily="18" charset="0"/>
                <a:cs typeface="Times New Roman" pitchFamily="18" charset="0"/>
              </a:rPr>
              <a:t>Variables</a:t>
            </a:r>
            <a:br>
              <a:rPr lang="en-IN" sz="3600" b="1" dirty="0" smtClean="0">
                <a:latin typeface="Times New Roman" pitchFamily="18" charset="0"/>
                <a:cs typeface="Times New Roman" pitchFamily="18" charset="0"/>
              </a:rPr>
            </a:br>
            <a:r>
              <a:rPr lang="en-IN" sz="3600" b="1" dirty="0" smtClean="0">
                <a:latin typeface="Times New Roman" pitchFamily="18" charset="0"/>
                <a:cs typeface="Times New Roman" pitchFamily="18" charset="0"/>
              </a:rPr>
              <a:t>Memory location</a:t>
            </a:r>
            <a:br>
              <a:rPr lang="en-IN" sz="3600" b="1" dirty="0" smtClean="0">
                <a:latin typeface="Times New Roman" pitchFamily="18" charset="0"/>
                <a:cs typeface="Times New Roman" pitchFamily="18" charset="0"/>
              </a:rPr>
            </a:br>
            <a:endParaRPr lang="en-IN" sz="3600" b="1" dirty="0">
              <a:latin typeface="Times New Roman" pitchFamily="18" charset="0"/>
              <a:cs typeface="Times New Roman" pitchFamily="18" charset="0"/>
            </a:endParaRPr>
          </a:p>
        </p:txBody>
      </p:sp>
    </p:spTree>
    <p:extLst>
      <p:ext uri="{BB962C8B-B14F-4D97-AF65-F5344CB8AC3E}">
        <p14:creationId xmlns:p14="http://schemas.microsoft.com/office/powerpoint/2010/main" val="16008852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767" y="618929"/>
            <a:ext cx="5838114" cy="528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7149" y="618928"/>
            <a:ext cx="3878720" cy="52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44259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0895106" cy="5792444"/>
          </a:xfrm>
        </p:spPr>
        <p:txBody>
          <a:bodyPr>
            <a:normAutofit/>
          </a:bodyPr>
          <a:lstStyle/>
          <a:p>
            <a:pPr algn="ctr"/>
            <a:r>
              <a:rPr lang="en-IN" sz="3200" b="1" dirty="0"/>
              <a:t>Presentation </a:t>
            </a:r>
            <a:r>
              <a:rPr lang="en-IN" sz="3200" b="1" dirty="0" smtClean="0"/>
              <a:t>25</a:t>
            </a:r>
            <a:r>
              <a:rPr lang="en-IN" sz="3600" b="1" dirty="0"/>
              <a:t/>
            </a:r>
            <a:br>
              <a:rPr lang="en-IN" sz="3600" b="1" dirty="0"/>
            </a:br>
            <a:r>
              <a:rPr lang="en-IN" sz="3600" b="1" dirty="0"/>
              <a:t/>
            </a:r>
            <a:br>
              <a:rPr lang="en-IN" sz="3600" b="1" dirty="0"/>
            </a:br>
            <a:r>
              <a:rPr lang="en-IN" sz="3200" b="1" dirty="0"/>
              <a:t>Type </a:t>
            </a:r>
            <a:r>
              <a:rPr lang="en-IN" sz="3200" b="1" dirty="0" smtClean="0"/>
              <a:t>casting</a:t>
            </a:r>
            <a:br>
              <a:rPr lang="en-IN" sz="3200" b="1" dirty="0" smtClean="0"/>
            </a:br>
            <a:r>
              <a:rPr lang="en-IN" sz="3600" b="1" dirty="0"/>
              <a:t/>
            </a:r>
            <a:br>
              <a:rPr lang="en-IN" sz="3600" b="1" dirty="0"/>
            </a:br>
            <a:r>
              <a:rPr lang="en-IN" sz="2400" b="1" dirty="0"/>
              <a:t>Collection data type</a:t>
            </a:r>
            <a:r>
              <a:rPr lang="en-IN" sz="2400" b="1" dirty="0" smtClean="0"/>
              <a:t>: </a:t>
            </a:r>
            <a:r>
              <a:rPr lang="en-IN" sz="2400" dirty="0" smtClean="0"/>
              <a:t>List(), Tuple(), Set(), </a:t>
            </a:r>
            <a:r>
              <a:rPr lang="en-IN" sz="2400" dirty="0" err="1" smtClean="0"/>
              <a:t>Dict</a:t>
            </a:r>
            <a:r>
              <a:rPr lang="en-IN" sz="2400" dirty="0" smtClean="0"/>
              <a:t>()</a:t>
            </a:r>
            <a:r>
              <a:rPr lang="en-IN" sz="2400" b="1" dirty="0" smtClean="0"/>
              <a:t> </a:t>
            </a:r>
            <a:endParaRPr lang="en-IN" sz="2400" dirty="0"/>
          </a:p>
        </p:txBody>
      </p:sp>
    </p:spTree>
    <p:extLst>
      <p:ext uri="{BB962C8B-B14F-4D97-AF65-F5344CB8AC3E}">
        <p14:creationId xmlns:p14="http://schemas.microsoft.com/office/powerpoint/2010/main" val="132888112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969" y="277813"/>
            <a:ext cx="5349875" cy="630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0481" y="285750"/>
            <a:ext cx="8500187" cy="628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484701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970" y="302351"/>
            <a:ext cx="4409556" cy="6312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3959" y="284811"/>
            <a:ext cx="3454400" cy="6330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71776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043" y="272918"/>
            <a:ext cx="4056224" cy="6277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704" y="272917"/>
            <a:ext cx="3128184" cy="6277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4234" y="2064397"/>
            <a:ext cx="2911670" cy="2208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9252798"/>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28" y="419327"/>
            <a:ext cx="4566840" cy="5104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440" y="419326"/>
            <a:ext cx="2525065" cy="6318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1546" y="419326"/>
            <a:ext cx="4545241" cy="5104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4326558"/>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0895106" cy="5792444"/>
          </a:xfrm>
        </p:spPr>
        <p:txBody>
          <a:bodyPr>
            <a:normAutofit/>
          </a:bodyPr>
          <a:lstStyle/>
          <a:p>
            <a:pPr algn="ctr"/>
            <a:r>
              <a:rPr lang="en-IN" sz="3200" b="1" dirty="0"/>
              <a:t>Presentation </a:t>
            </a:r>
            <a:r>
              <a:rPr lang="en-IN" sz="3200" b="1" dirty="0" smtClean="0"/>
              <a:t>26</a:t>
            </a:r>
            <a:r>
              <a:rPr lang="en-IN" sz="3600" b="1" dirty="0"/>
              <a:t/>
            </a:r>
            <a:br>
              <a:rPr lang="en-IN" sz="3600" b="1" dirty="0"/>
            </a:br>
            <a:r>
              <a:rPr lang="en-IN" sz="3600" b="1" dirty="0"/>
              <a:t/>
            </a:r>
            <a:br>
              <a:rPr lang="en-IN" sz="3600" b="1" dirty="0"/>
            </a:br>
            <a:r>
              <a:rPr lang="en-IN" sz="3200" b="1" dirty="0" smtClean="0"/>
              <a:t>Operators</a:t>
            </a:r>
            <a:br>
              <a:rPr lang="en-IN" sz="3200" b="1" dirty="0" smtClean="0"/>
            </a:br>
            <a:r>
              <a:rPr lang="en-IN" sz="3600" b="1" dirty="0"/>
              <a:t/>
            </a:r>
            <a:br>
              <a:rPr lang="en-IN" sz="3600" b="1" dirty="0"/>
            </a:br>
            <a:r>
              <a:rPr lang="en-IN" sz="2800" dirty="0" smtClean="0"/>
              <a:t>Arithmetic operator</a:t>
            </a:r>
            <a:endParaRPr lang="en-IN" sz="2400" dirty="0"/>
          </a:p>
        </p:txBody>
      </p:sp>
    </p:spTree>
    <p:extLst>
      <p:ext uri="{BB962C8B-B14F-4D97-AF65-F5344CB8AC3E}">
        <p14:creationId xmlns:p14="http://schemas.microsoft.com/office/powerpoint/2010/main" val="24562433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371" y="-371358"/>
            <a:ext cx="11274612" cy="1325563"/>
          </a:xfrm>
        </p:spPr>
        <p:txBody>
          <a:bodyPr>
            <a:normAutofit/>
          </a:bodyPr>
          <a:lstStyle/>
          <a:p>
            <a:pPr algn="ctr"/>
            <a:r>
              <a:rPr lang="en-IN" sz="4000" b="1" dirty="0" smtClean="0"/>
              <a:t>OPERATORS</a:t>
            </a:r>
            <a:endParaRPr lang="en-IN" sz="4000"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922" y="696037"/>
            <a:ext cx="5988441" cy="608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620750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543" y="1110342"/>
            <a:ext cx="10292669" cy="391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61753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687" y="437989"/>
            <a:ext cx="8287753" cy="6118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4747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25" y="0"/>
            <a:ext cx="10895106" cy="1325563"/>
          </a:xfrm>
        </p:spPr>
        <p:txBody>
          <a:bodyPr>
            <a:normAutofit/>
          </a:bodyPr>
          <a:lstStyle/>
          <a:p>
            <a:r>
              <a:rPr lang="en-IN" sz="4000" b="1" dirty="0" smtClean="0"/>
              <a:t>VARIABLES</a:t>
            </a:r>
            <a:endParaRPr lang="en-IN" sz="4000" b="1" dirty="0"/>
          </a:p>
        </p:txBody>
      </p:sp>
      <p:sp>
        <p:nvSpPr>
          <p:cNvPr id="3" name="Content Placeholder 2"/>
          <p:cNvSpPr>
            <a:spLocks noGrp="1"/>
          </p:cNvSpPr>
          <p:nvPr>
            <p:ph idx="1"/>
          </p:nvPr>
        </p:nvSpPr>
        <p:spPr>
          <a:xfrm>
            <a:off x="486685" y="1137687"/>
            <a:ext cx="11274612" cy="5524370"/>
          </a:xfrm>
        </p:spPr>
        <p:txBody>
          <a:bodyPr>
            <a:normAutofit/>
          </a:bodyPr>
          <a:lstStyle/>
          <a:p>
            <a:pPr>
              <a:lnSpc>
                <a:spcPct val="100000"/>
              </a:lnSpc>
            </a:pPr>
            <a:r>
              <a:rPr lang="en-IN" sz="2000" dirty="0" smtClean="0"/>
              <a:t>A variable is a named memory location which is used to store some values or data and can be changed whenever we required</a:t>
            </a:r>
          </a:p>
          <a:p>
            <a:pPr>
              <a:lnSpc>
                <a:spcPct val="100000"/>
              </a:lnSpc>
            </a:pPr>
            <a:r>
              <a:rPr lang="en-IN" sz="2000" dirty="0" smtClean="0"/>
              <a:t>It is name given to a memory location</a:t>
            </a:r>
          </a:p>
          <a:p>
            <a:pPr>
              <a:lnSpc>
                <a:spcPct val="100000"/>
              </a:lnSpc>
            </a:pPr>
            <a:r>
              <a:rPr lang="en-IN" sz="2000" dirty="0" smtClean="0"/>
              <a:t>A variable can hold object of different </a:t>
            </a:r>
            <a:r>
              <a:rPr lang="en-IN" sz="2000" dirty="0" err="1" smtClean="0"/>
              <a:t>datatypes</a:t>
            </a:r>
            <a:endParaRPr lang="en-IN" sz="2000" dirty="0" smtClean="0"/>
          </a:p>
          <a:p>
            <a:pPr>
              <a:lnSpc>
                <a:spcPct val="100000"/>
              </a:lnSpc>
            </a:pPr>
            <a:r>
              <a:rPr lang="en-IN" sz="2000" dirty="0" smtClean="0"/>
              <a:t>All variables should be in lower case </a:t>
            </a:r>
          </a:p>
          <a:p>
            <a:pPr>
              <a:lnSpc>
                <a:spcPct val="100000"/>
              </a:lnSpc>
            </a:pPr>
            <a:r>
              <a:rPr lang="en-IN" sz="2000" dirty="0" smtClean="0"/>
              <a:t>If there are more than one word in variable then we use underscore to separate them</a:t>
            </a:r>
          </a:p>
          <a:p>
            <a:pPr>
              <a:lnSpc>
                <a:spcPct val="100000"/>
              </a:lnSpc>
              <a:buFont typeface="Wingdings" pitchFamily="2" charset="2"/>
              <a:buChar char="Ø"/>
            </a:pPr>
            <a:r>
              <a:rPr lang="en-IN" sz="2000" dirty="0"/>
              <a:t>	</a:t>
            </a:r>
            <a:r>
              <a:rPr lang="en-IN" sz="2000" dirty="0" smtClean="0"/>
              <a:t>a = 3569			c = 4+5j</a:t>
            </a:r>
          </a:p>
          <a:p>
            <a:pPr marL="0" indent="0">
              <a:lnSpc>
                <a:spcPct val="100000"/>
              </a:lnSpc>
              <a:buNone/>
            </a:pPr>
            <a:r>
              <a:rPr lang="en-IN" sz="2000" dirty="0"/>
              <a:t>	</a:t>
            </a:r>
            <a:r>
              <a:rPr lang="en-IN" sz="2000" dirty="0" smtClean="0"/>
              <a:t>a				c</a:t>
            </a:r>
          </a:p>
          <a:p>
            <a:pPr marL="0" indent="0">
              <a:lnSpc>
                <a:spcPct val="100000"/>
              </a:lnSpc>
              <a:buNone/>
            </a:pPr>
            <a:r>
              <a:rPr lang="en-IN" sz="2000" dirty="0"/>
              <a:t>	</a:t>
            </a:r>
            <a:r>
              <a:rPr lang="en-IN" sz="2000" dirty="0" smtClean="0"/>
              <a:t>3569				(4+5j)</a:t>
            </a:r>
          </a:p>
          <a:p>
            <a:pPr>
              <a:lnSpc>
                <a:spcPct val="100000"/>
              </a:lnSpc>
              <a:buFont typeface="Wingdings" pitchFamily="2" charset="2"/>
              <a:buChar char="Ø"/>
            </a:pPr>
            <a:r>
              <a:rPr lang="en-IN" sz="2000" dirty="0"/>
              <a:t>	</a:t>
            </a:r>
            <a:r>
              <a:rPr lang="en-IN" sz="2000" dirty="0" smtClean="0"/>
              <a:t>b = 12.63			d = ‘python’</a:t>
            </a:r>
            <a:endParaRPr lang="en-IN" sz="1200" dirty="0"/>
          </a:p>
          <a:p>
            <a:pPr marL="0" indent="0">
              <a:lnSpc>
                <a:spcPct val="100000"/>
              </a:lnSpc>
              <a:buNone/>
            </a:pPr>
            <a:r>
              <a:rPr lang="en-IN" sz="1200" dirty="0"/>
              <a:t>	</a:t>
            </a:r>
            <a:r>
              <a:rPr lang="en-IN" sz="2000" dirty="0" smtClean="0"/>
              <a:t>b				d</a:t>
            </a:r>
          </a:p>
          <a:p>
            <a:pPr marL="0" indent="0">
              <a:lnSpc>
                <a:spcPct val="100000"/>
              </a:lnSpc>
              <a:buNone/>
            </a:pPr>
            <a:r>
              <a:rPr lang="en-IN" sz="2000" dirty="0"/>
              <a:t>	</a:t>
            </a:r>
            <a:r>
              <a:rPr lang="en-IN" sz="2000" dirty="0" smtClean="0"/>
              <a:t>12.63				‘python’</a:t>
            </a:r>
            <a:endParaRPr lang="en-IN" sz="1200" dirty="0" smtClean="0"/>
          </a:p>
        </p:txBody>
      </p:sp>
    </p:spTree>
    <p:extLst>
      <p:ext uri="{BB962C8B-B14F-4D97-AF65-F5344CB8AC3E}">
        <p14:creationId xmlns:p14="http://schemas.microsoft.com/office/powerpoint/2010/main" val="12343984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665" y="522028"/>
            <a:ext cx="9237307" cy="5946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151570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257" y="120262"/>
            <a:ext cx="4272869" cy="6525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0223" y="954444"/>
            <a:ext cx="5893124" cy="5400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3403929"/>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715" y="435947"/>
            <a:ext cx="4410001" cy="564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34277"/>
          <a:stretch/>
        </p:blipFill>
        <p:spPr bwMode="auto">
          <a:xfrm>
            <a:off x="5793603" y="103394"/>
            <a:ext cx="4208813" cy="4186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75725"/>
          <a:stretch/>
        </p:blipFill>
        <p:spPr bwMode="auto">
          <a:xfrm>
            <a:off x="5793604" y="4290364"/>
            <a:ext cx="4208812" cy="1933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695528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29" y="811213"/>
            <a:ext cx="4082043" cy="4451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1861" y="217163"/>
            <a:ext cx="3860605" cy="6565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8025" y="2596631"/>
            <a:ext cx="3863975" cy="135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291383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98" t="-355" r="-264" b="32025"/>
          <a:stretch/>
        </p:blipFill>
        <p:spPr bwMode="auto">
          <a:xfrm>
            <a:off x="1091681" y="681134"/>
            <a:ext cx="4882604" cy="5271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84789" r="33145"/>
          <a:stretch/>
        </p:blipFill>
        <p:spPr bwMode="auto">
          <a:xfrm>
            <a:off x="6783355" y="2340059"/>
            <a:ext cx="3312368" cy="1170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93309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272" y="417545"/>
            <a:ext cx="4971111" cy="5988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4437" y="417545"/>
            <a:ext cx="6089609" cy="5988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704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097" y="372447"/>
            <a:ext cx="5056543" cy="613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7841788"/>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1274612" cy="5680477"/>
          </a:xfrm>
        </p:spPr>
        <p:txBody>
          <a:bodyPr>
            <a:normAutofit/>
          </a:bodyPr>
          <a:lstStyle/>
          <a:p>
            <a:pPr algn="ctr"/>
            <a:r>
              <a:rPr lang="en-IN" sz="3600" b="1" dirty="0"/>
              <a:t>Presentation </a:t>
            </a:r>
            <a:r>
              <a:rPr lang="en-IN" sz="3600" b="1" dirty="0" smtClean="0"/>
              <a:t>27</a:t>
            </a:r>
            <a:r>
              <a:rPr lang="en-IN" sz="4000" b="1" dirty="0"/>
              <a:t/>
            </a:r>
            <a:br>
              <a:rPr lang="en-IN" sz="4000" b="1" dirty="0"/>
            </a:br>
            <a:r>
              <a:rPr lang="en-IN" sz="4000" b="1" dirty="0"/>
              <a:t/>
            </a:r>
            <a:br>
              <a:rPr lang="en-IN" sz="4000" b="1" dirty="0"/>
            </a:br>
            <a:r>
              <a:rPr lang="en-IN" sz="3600" b="1" dirty="0"/>
              <a:t>Operators</a:t>
            </a:r>
            <a:br>
              <a:rPr lang="en-IN" sz="3600" b="1" dirty="0"/>
            </a:br>
            <a:r>
              <a:rPr lang="en-IN" sz="4000" b="1" dirty="0"/>
              <a:t/>
            </a:r>
            <a:br>
              <a:rPr lang="en-IN" sz="4000" b="1" dirty="0"/>
            </a:br>
            <a:r>
              <a:rPr lang="en-IN" sz="2800" dirty="0" smtClean="0"/>
              <a:t>Relational operator</a:t>
            </a:r>
            <a:br>
              <a:rPr lang="en-IN" sz="2800" dirty="0" smtClean="0"/>
            </a:br>
            <a:r>
              <a:rPr lang="en-IN" sz="2800" dirty="0" smtClean="0"/>
              <a:t>Equality operator</a:t>
            </a:r>
            <a:endParaRPr lang="en-IN" sz="3600" dirty="0"/>
          </a:p>
        </p:txBody>
      </p:sp>
    </p:spTree>
    <p:extLst>
      <p:ext uri="{BB962C8B-B14F-4D97-AF65-F5344CB8AC3E}">
        <p14:creationId xmlns:p14="http://schemas.microsoft.com/office/powerpoint/2010/main" val="1036088391"/>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100" y="169893"/>
            <a:ext cx="6066095" cy="6480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149424"/>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0585" y="123825"/>
            <a:ext cx="4010996" cy="6674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515" y="123825"/>
            <a:ext cx="4633912" cy="660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10869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261257"/>
            <a:ext cx="10895106" cy="1325563"/>
          </a:xfrm>
        </p:spPr>
        <p:txBody>
          <a:bodyPr>
            <a:normAutofit/>
          </a:bodyPr>
          <a:lstStyle/>
          <a:p>
            <a:r>
              <a:rPr lang="en-IN" sz="4000" b="1" dirty="0" smtClean="0"/>
              <a:t>Rules to create variables</a:t>
            </a:r>
            <a:endParaRPr lang="en-IN" sz="4000" b="1" dirty="0"/>
          </a:p>
        </p:txBody>
      </p:sp>
      <p:sp>
        <p:nvSpPr>
          <p:cNvPr id="3" name="Content Placeholder 2"/>
          <p:cNvSpPr>
            <a:spLocks noGrp="1"/>
          </p:cNvSpPr>
          <p:nvPr>
            <p:ph idx="1"/>
          </p:nvPr>
        </p:nvSpPr>
        <p:spPr>
          <a:xfrm>
            <a:off x="542670" y="829775"/>
            <a:ext cx="11274612" cy="6130861"/>
          </a:xfrm>
        </p:spPr>
        <p:txBody>
          <a:bodyPr>
            <a:noAutofit/>
          </a:bodyPr>
          <a:lstStyle/>
          <a:p>
            <a:pPr marL="0" indent="0">
              <a:buNone/>
            </a:pPr>
            <a:r>
              <a:rPr lang="en-IN" sz="4000" b="1" dirty="0" smtClean="0"/>
              <a:t>Rule 1</a:t>
            </a:r>
          </a:p>
          <a:p>
            <a:r>
              <a:rPr lang="en-IN" sz="2000" dirty="0" smtClean="0"/>
              <a:t>We should start variables name with an alphabets or underscore</a:t>
            </a:r>
            <a:endParaRPr lang="en-IN" sz="2000" dirty="0"/>
          </a:p>
          <a:p>
            <a:pPr>
              <a:buFont typeface="Wingdings" pitchFamily="2" charset="2"/>
              <a:buChar char="Ø"/>
            </a:pPr>
            <a:r>
              <a:rPr lang="en-IN" sz="2000" dirty="0"/>
              <a:t>	</a:t>
            </a:r>
            <a:r>
              <a:rPr lang="en-IN" sz="2000" dirty="0" smtClean="0"/>
              <a:t>a = 1234			_</a:t>
            </a:r>
            <a:r>
              <a:rPr lang="en-IN" sz="2000" dirty="0" err="1" smtClean="0"/>
              <a:t>abd</a:t>
            </a:r>
            <a:r>
              <a:rPr lang="en-IN" sz="2000" dirty="0" smtClean="0"/>
              <a:t> = 114</a:t>
            </a:r>
          </a:p>
          <a:p>
            <a:pPr marL="0" indent="0">
              <a:buNone/>
            </a:pPr>
            <a:r>
              <a:rPr lang="en-IN" sz="2000" dirty="0"/>
              <a:t>	</a:t>
            </a:r>
            <a:r>
              <a:rPr lang="en-IN" sz="2000" dirty="0" smtClean="0"/>
              <a:t>a				_</a:t>
            </a:r>
            <a:r>
              <a:rPr lang="en-IN" sz="2000" dirty="0" err="1" smtClean="0"/>
              <a:t>abd</a:t>
            </a:r>
            <a:endParaRPr lang="en-IN" sz="2000" dirty="0" smtClean="0"/>
          </a:p>
          <a:p>
            <a:pPr marL="0" indent="0">
              <a:buNone/>
            </a:pPr>
            <a:r>
              <a:rPr lang="en-IN" sz="2000" dirty="0"/>
              <a:t>	</a:t>
            </a:r>
            <a:r>
              <a:rPr lang="en-IN" sz="2000" dirty="0" smtClean="0"/>
              <a:t>1234				114</a:t>
            </a:r>
          </a:p>
          <a:p>
            <a:pPr>
              <a:buFont typeface="Wingdings" pitchFamily="2" charset="2"/>
              <a:buChar char="Ø"/>
            </a:pPr>
            <a:r>
              <a:rPr lang="en-IN" sz="2000" dirty="0"/>
              <a:t>	</a:t>
            </a:r>
            <a:r>
              <a:rPr lang="en-IN" sz="2000" dirty="0" err="1" smtClean="0"/>
              <a:t>acd</a:t>
            </a:r>
            <a:r>
              <a:rPr lang="en-IN" sz="2000" dirty="0" smtClean="0"/>
              <a:t> = 12356</a:t>
            </a:r>
          </a:p>
          <a:p>
            <a:pPr marL="0" indent="0">
              <a:buNone/>
            </a:pPr>
            <a:r>
              <a:rPr lang="en-IN" sz="2000" dirty="0"/>
              <a:t>	</a:t>
            </a:r>
            <a:r>
              <a:rPr lang="en-IN" sz="2000" dirty="0" err="1" smtClean="0"/>
              <a:t>acd</a:t>
            </a:r>
            <a:endParaRPr lang="en-IN" sz="2000" dirty="0" smtClean="0"/>
          </a:p>
          <a:p>
            <a:pPr marL="0" indent="0">
              <a:buNone/>
            </a:pPr>
            <a:r>
              <a:rPr lang="en-IN" sz="2000" dirty="0"/>
              <a:t>	</a:t>
            </a:r>
            <a:r>
              <a:rPr lang="en-IN" sz="2000" dirty="0" smtClean="0"/>
              <a:t>12356</a:t>
            </a:r>
          </a:p>
          <a:p>
            <a:pPr>
              <a:buFont typeface="Wingdings" pitchFamily="2" charset="2"/>
              <a:buChar char="Ø"/>
            </a:pPr>
            <a:r>
              <a:rPr lang="en-IN" sz="2000" dirty="0"/>
              <a:t>	</a:t>
            </a:r>
            <a:r>
              <a:rPr lang="en-IN" sz="2000" dirty="0" smtClean="0"/>
              <a:t>_ = 786</a:t>
            </a:r>
          </a:p>
          <a:p>
            <a:pPr marL="0" indent="0">
              <a:buNone/>
            </a:pPr>
            <a:r>
              <a:rPr lang="en-IN" sz="2000" dirty="0"/>
              <a:t>	</a:t>
            </a:r>
            <a:r>
              <a:rPr lang="en-IN" sz="2000" dirty="0" smtClean="0"/>
              <a:t>_</a:t>
            </a:r>
          </a:p>
          <a:p>
            <a:pPr marL="0" indent="0">
              <a:buNone/>
            </a:pPr>
            <a:r>
              <a:rPr lang="en-IN" sz="2000" dirty="0"/>
              <a:t>	</a:t>
            </a:r>
            <a:r>
              <a:rPr lang="en-IN" sz="2000" dirty="0" smtClean="0"/>
              <a:t>786</a:t>
            </a:r>
            <a:endParaRPr lang="en-IN" sz="2000" dirty="0"/>
          </a:p>
        </p:txBody>
      </p:sp>
    </p:spTree>
    <p:extLst>
      <p:ext uri="{BB962C8B-B14F-4D97-AF65-F5344CB8AC3E}">
        <p14:creationId xmlns:p14="http://schemas.microsoft.com/office/powerpoint/2010/main" val="317922223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280" y="115887"/>
            <a:ext cx="4181475" cy="674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190" y="1618082"/>
            <a:ext cx="4967920" cy="2935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0680472"/>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897" y="241041"/>
            <a:ext cx="3851373" cy="4530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800" r="8123"/>
          <a:stretch/>
        </p:blipFill>
        <p:spPr bwMode="auto">
          <a:xfrm>
            <a:off x="1469130" y="4771670"/>
            <a:ext cx="3828458" cy="1927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b="23636"/>
          <a:stretch/>
        </p:blipFill>
        <p:spPr bwMode="auto">
          <a:xfrm>
            <a:off x="5650625" y="241040"/>
            <a:ext cx="5075147" cy="5494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3679" t="88952"/>
          <a:stretch/>
        </p:blipFill>
        <p:spPr bwMode="auto">
          <a:xfrm>
            <a:off x="5650625" y="5756935"/>
            <a:ext cx="5075147" cy="92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3229762"/>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240729"/>
            <a:ext cx="11274612" cy="1325563"/>
          </a:xfrm>
        </p:spPr>
        <p:txBody>
          <a:bodyPr>
            <a:normAutofit/>
          </a:bodyPr>
          <a:lstStyle/>
          <a:p>
            <a:r>
              <a:rPr lang="en-IN" sz="2800" b="1" dirty="0" smtClean="0"/>
              <a:t>Equality operator</a:t>
            </a:r>
            <a:endParaRPr lang="en-IN" sz="2800" b="1"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9816" y="746352"/>
            <a:ext cx="4090437" cy="6055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794" y="746352"/>
            <a:ext cx="5154476" cy="6055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3302596"/>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1274612" cy="6492240"/>
          </a:xfrm>
        </p:spPr>
        <p:txBody>
          <a:bodyPr>
            <a:normAutofit/>
          </a:bodyPr>
          <a:lstStyle/>
          <a:p>
            <a:pPr algn="ctr"/>
            <a:r>
              <a:rPr lang="en-IN" sz="3600" b="1" dirty="0"/>
              <a:t>Presentation </a:t>
            </a:r>
            <a:r>
              <a:rPr lang="en-IN" sz="3600" b="1" dirty="0" smtClean="0"/>
              <a:t>28</a:t>
            </a:r>
            <a:r>
              <a:rPr lang="en-IN" sz="4000" b="1" dirty="0"/>
              <a:t/>
            </a:r>
            <a:br>
              <a:rPr lang="en-IN" sz="4000" b="1" dirty="0"/>
            </a:br>
            <a:r>
              <a:rPr lang="en-IN" sz="4000" b="1" dirty="0"/>
              <a:t/>
            </a:r>
            <a:br>
              <a:rPr lang="en-IN" sz="4000" b="1" dirty="0"/>
            </a:br>
            <a:r>
              <a:rPr lang="en-IN" sz="3600" b="1" dirty="0"/>
              <a:t>Operators</a:t>
            </a:r>
            <a:br>
              <a:rPr lang="en-IN" sz="3600" b="1" dirty="0"/>
            </a:br>
            <a:r>
              <a:rPr lang="en-IN" sz="4000" b="1" dirty="0"/>
              <a:t/>
            </a:r>
            <a:br>
              <a:rPr lang="en-IN" sz="4000" b="1" dirty="0"/>
            </a:br>
            <a:r>
              <a:rPr lang="en-IN" sz="2800" dirty="0" smtClean="0"/>
              <a:t>Logical operator</a:t>
            </a:r>
            <a:br>
              <a:rPr lang="en-IN" sz="2800" dirty="0" smtClean="0"/>
            </a:br>
            <a:r>
              <a:rPr lang="en-IN" sz="2800" dirty="0"/>
              <a:t>A</a:t>
            </a:r>
            <a:r>
              <a:rPr lang="en-IN" sz="2800" dirty="0" smtClean="0"/>
              <a:t>ssignment operator</a:t>
            </a:r>
            <a:br>
              <a:rPr lang="en-IN" sz="2800" dirty="0" smtClean="0"/>
            </a:br>
            <a:r>
              <a:rPr lang="en-IN" sz="2800" dirty="0" smtClean="0"/>
              <a:t>Membership operator</a:t>
            </a:r>
            <a:br>
              <a:rPr lang="en-IN" sz="2800" dirty="0" smtClean="0"/>
            </a:br>
            <a:r>
              <a:rPr lang="en-IN" sz="2800" dirty="0" smtClean="0"/>
              <a:t>Identity operator</a:t>
            </a:r>
            <a:endParaRPr lang="en-IN" sz="3600" dirty="0"/>
          </a:p>
        </p:txBody>
      </p:sp>
    </p:spTree>
    <p:extLst>
      <p:ext uri="{BB962C8B-B14F-4D97-AF65-F5344CB8AC3E}">
        <p14:creationId xmlns:p14="http://schemas.microsoft.com/office/powerpoint/2010/main" val="109762137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5" y="328599"/>
            <a:ext cx="3851177" cy="6340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128" y="328598"/>
            <a:ext cx="4019224" cy="6340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404" r="5757"/>
          <a:stretch/>
        </p:blipFill>
        <p:spPr bwMode="auto">
          <a:xfrm>
            <a:off x="8173616" y="328599"/>
            <a:ext cx="3778898" cy="6340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576827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207" y="395288"/>
            <a:ext cx="4739966" cy="6201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8021" y="805381"/>
            <a:ext cx="5849433" cy="4634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78494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17" r="4296"/>
          <a:stretch/>
        </p:blipFill>
        <p:spPr bwMode="auto">
          <a:xfrm>
            <a:off x="205272" y="1363046"/>
            <a:ext cx="3862875" cy="3115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490" y="301917"/>
            <a:ext cx="4140588" cy="6401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9914" y="301917"/>
            <a:ext cx="3604135" cy="6401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655042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1274612" cy="5680477"/>
          </a:xfrm>
        </p:spPr>
        <p:txBody>
          <a:bodyPr>
            <a:normAutofit/>
          </a:bodyPr>
          <a:lstStyle/>
          <a:p>
            <a:pPr algn="ctr"/>
            <a:r>
              <a:rPr lang="en-IN" sz="3600" b="1" dirty="0"/>
              <a:t>Presentation </a:t>
            </a:r>
            <a:r>
              <a:rPr lang="en-IN" sz="3600" b="1" dirty="0" smtClean="0"/>
              <a:t>29</a:t>
            </a:r>
            <a:r>
              <a:rPr lang="en-IN" sz="4000" b="1" dirty="0"/>
              <a:t/>
            </a:r>
            <a:br>
              <a:rPr lang="en-IN" sz="4000" b="1" dirty="0"/>
            </a:br>
            <a:r>
              <a:rPr lang="en-IN" sz="4000" b="1" dirty="0"/>
              <a:t/>
            </a:r>
            <a:br>
              <a:rPr lang="en-IN" sz="4000" b="1" dirty="0"/>
            </a:br>
            <a:r>
              <a:rPr lang="en-IN" sz="3600" b="1" dirty="0"/>
              <a:t>Operators</a:t>
            </a:r>
            <a:br>
              <a:rPr lang="en-IN" sz="3600" b="1" dirty="0"/>
            </a:br>
            <a:r>
              <a:rPr lang="en-IN" sz="4000" b="1" dirty="0"/>
              <a:t/>
            </a:r>
            <a:br>
              <a:rPr lang="en-IN" sz="4000" b="1" dirty="0"/>
            </a:br>
            <a:r>
              <a:rPr lang="en-IN" sz="2800" dirty="0" smtClean="0"/>
              <a:t>Identity operator</a:t>
            </a:r>
            <a:br>
              <a:rPr lang="en-IN" sz="2800" dirty="0" smtClean="0"/>
            </a:br>
            <a:r>
              <a:rPr lang="en-IN" sz="2800" dirty="0" smtClean="0"/>
              <a:t>Bitwise operator</a:t>
            </a:r>
            <a:br>
              <a:rPr lang="en-IN" sz="2800" dirty="0" smtClean="0"/>
            </a:br>
            <a:endParaRPr lang="en-IN" sz="3600" dirty="0"/>
          </a:p>
        </p:txBody>
      </p:sp>
    </p:spTree>
    <p:extLst>
      <p:ext uri="{BB962C8B-B14F-4D97-AF65-F5344CB8AC3E}">
        <p14:creationId xmlns:p14="http://schemas.microsoft.com/office/powerpoint/2010/main" val="3812747121"/>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826"/>
          <a:stretch/>
        </p:blipFill>
        <p:spPr bwMode="auto">
          <a:xfrm>
            <a:off x="163514" y="271463"/>
            <a:ext cx="4608512" cy="6468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71463"/>
            <a:ext cx="3203694" cy="6468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2450" y="271461"/>
            <a:ext cx="3922060" cy="5834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756814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263" y="136655"/>
            <a:ext cx="3462449" cy="6531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175" y="136655"/>
            <a:ext cx="2895600" cy="6439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6594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mn-lt"/>
              </a:rPr>
              <a:t>Rule 2</a:t>
            </a:r>
            <a:endParaRPr lang="en-IN" b="1" dirty="0">
              <a:latin typeface="+mn-lt"/>
            </a:endParaRPr>
          </a:p>
        </p:txBody>
      </p:sp>
      <p:sp>
        <p:nvSpPr>
          <p:cNvPr id="3" name="Content Placeholder 2"/>
          <p:cNvSpPr>
            <a:spLocks noGrp="1"/>
          </p:cNvSpPr>
          <p:nvPr>
            <p:ph idx="1"/>
          </p:nvPr>
        </p:nvSpPr>
        <p:spPr>
          <a:xfrm>
            <a:off x="458694" y="1417605"/>
            <a:ext cx="11274612" cy="5244452"/>
          </a:xfrm>
        </p:spPr>
        <p:txBody>
          <a:bodyPr>
            <a:normAutofit/>
          </a:bodyPr>
          <a:lstStyle/>
          <a:p>
            <a:r>
              <a:rPr lang="en-IN" sz="2000" dirty="0" smtClean="0"/>
              <a:t>A variable can contain only A-Z, a-z, 0-9, _</a:t>
            </a:r>
          </a:p>
          <a:p>
            <a:pPr>
              <a:buFont typeface="Wingdings" pitchFamily="2" charset="2"/>
              <a:buChar char="Ø"/>
            </a:pPr>
            <a:r>
              <a:rPr lang="en-IN" sz="2000" dirty="0"/>
              <a:t>	</a:t>
            </a:r>
            <a:r>
              <a:rPr lang="en-IN" sz="2000" dirty="0" smtClean="0"/>
              <a:t>acd123 = 5555			_acd123 = 3333</a:t>
            </a:r>
          </a:p>
          <a:p>
            <a:pPr marL="0" indent="0">
              <a:buNone/>
            </a:pPr>
            <a:r>
              <a:rPr lang="en-IN" sz="2000" dirty="0"/>
              <a:t>	</a:t>
            </a:r>
            <a:r>
              <a:rPr lang="en-IN" sz="2000" dirty="0" smtClean="0"/>
              <a:t>acd123				_acd123</a:t>
            </a:r>
          </a:p>
          <a:p>
            <a:pPr marL="0" indent="0">
              <a:buNone/>
            </a:pPr>
            <a:r>
              <a:rPr lang="en-IN" sz="2000" dirty="0"/>
              <a:t>	</a:t>
            </a:r>
            <a:r>
              <a:rPr lang="en-IN" sz="2000" dirty="0" smtClean="0"/>
              <a:t>5555				3333</a:t>
            </a:r>
          </a:p>
          <a:p>
            <a:pPr>
              <a:buFont typeface="Wingdings" pitchFamily="2" charset="2"/>
              <a:buChar char="Ø"/>
            </a:pPr>
            <a:r>
              <a:rPr lang="en-IN" sz="2000" dirty="0"/>
              <a:t>	</a:t>
            </a:r>
            <a:r>
              <a:rPr lang="en-IN" sz="2000" dirty="0" smtClean="0"/>
              <a:t>ACD123 = 6666</a:t>
            </a:r>
          </a:p>
          <a:p>
            <a:pPr marL="0" indent="0">
              <a:buNone/>
            </a:pPr>
            <a:r>
              <a:rPr lang="en-IN" sz="2000" dirty="0"/>
              <a:t>	</a:t>
            </a:r>
            <a:r>
              <a:rPr lang="en-IN" sz="2000" dirty="0" smtClean="0"/>
              <a:t>ACD</a:t>
            </a:r>
          </a:p>
          <a:p>
            <a:pPr marL="0" indent="0">
              <a:buNone/>
            </a:pPr>
            <a:r>
              <a:rPr lang="en-IN" sz="2000" dirty="0"/>
              <a:t>	</a:t>
            </a:r>
            <a:r>
              <a:rPr lang="en-IN" sz="2000" dirty="0" smtClean="0"/>
              <a:t>6666</a:t>
            </a:r>
          </a:p>
          <a:p>
            <a:pPr>
              <a:buFont typeface="Wingdings" pitchFamily="2" charset="2"/>
              <a:buChar char="Ø"/>
            </a:pPr>
            <a:r>
              <a:rPr lang="en-IN" sz="2000" dirty="0" smtClean="0"/>
              <a:t>	_</a:t>
            </a:r>
            <a:r>
              <a:rPr lang="en-IN" sz="2000" dirty="0" err="1" smtClean="0"/>
              <a:t>acd</a:t>
            </a:r>
            <a:r>
              <a:rPr lang="en-IN" sz="2000" dirty="0" smtClean="0"/>
              <a:t> = 4444</a:t>
            </a:r>
          </a:p>
          <a:p>
            <a:pPr marL="0" indent="0">
              <a:buNone/>
            </a:pPr>
            <a:r>
              <a:rPr lang="en-IN" sz="2000" dirty="0"/>
              <a:t>	</a:t>
            </a:r>
            <a:r>
              <a:rPr lang="en-IN" sz="2000" dirty="0" smtClean="0"/>
              <a:t>_</a:t>
            </a:r>
            <a:r>
              <a:rPr lang="en-IN" sz="2000" dirty="0" err="1" smtClean="0"/>
              <a:t>acd</a:t>
            </a:r>
            <a:endParaRPr lang="en-IN" sz="2000" dirty="0" smtClean="0"/>
          </a:p>
          <a:p>
            <a:pPr marL="0" indent="0">
              <a:buNone/>
            </a:pPr>
            <a:r>
              <a:rPr lang="en-IN" sz="2000" dirty="0"/>
              <a:t>	</a:t>
            </a:r>
            <a:r>
              <a:rPr lang="en-IN" sz="2000" dirty="0" smtClean="0"/>
              <a:t>4444</a:t>
            </a:r>
          </a:p>
          <a:p>
            <a:pPr marL="0" indent="0">
              <a:buNone/>
            </a:pPr>
            <a:endParaRPr lang="en-IN" sz="2000" dirty="0"/>
          </a:p>
        </p:txBody>
      </p:sp>
    </p:spTree>
    <p:extLst>
      <p:ext uri="{BB962C8B-B14F-4D97-AF65-F5344CB8AC3E}">
        <p14:creationId xmlns:p14="http://schemas.microsoft.com/office/powerpoint/2010/main" val="356909938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588" y="325438"/>
            <a:ext cx="3836987" cy="6347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1738" y="258763"/>
            <a:ext cx="4145215" cy="6347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75580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399" y="211138"/>
            <a:ext cx="3609975" cy="639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9263" y="287338"/>
            <a:ext cx="4214812" cy="6327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218942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200" y="330200"/>
            <a:ext cx="3517900" cy="6207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9238" y="330200"/>
            <a:ext cx="4457372" cy="6207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242162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1274612" cy="5680477"/>
          </a:xfrm>
        </p:spPr>
        <p:txBody>
          <a:bodyPr>
            <a:normAutofit/>
          </a:bodyPr>
          <a:lstStyle/>
          <a:p>
            <a:pPr algn="ctr"/>
            <a:r>
              <a:rPr lang="en-IN" sz="3600" b="1" dirty="0"/>
              <a:t>Presentation </a:t>
            </a:r>
            <a:r>
              <a:rPr lang="en-IN" sz="3600" b="1" dirty="0" smtClean="0"/>
              <a:t>30</a:t>
            </a:r>
            <a:r>
              <a:rPr lang="en-IN" sz="4000" b="1" dirty="0"/>
              <a:t/>
            </a:r>
            <a:br>
              <a:rPr lang="en-IN" sz="4000" b="1" dirty="0"/>
            </a:br>
            <a:r>
              <a:rPr lang="en-IN" sz="4000" b="1" dirty="0"/>
              <a:t/>
            </a:r>
            <a:br>
              <a:rPr lang="en-IN" sz="4000" b="1" dirty="0"/>
            </a:br>
            <a:r>
              <a:rPr lang="en-IN" sz="3600" b="1" dirty="0" smtClean="0"/>
              <a:t>Programs</a:t>
            </a:r>
            <a:r>
              <a:rPr lang="en-IN" sz="3600" b="1" dirty="0"/>
              <a:t/>
            </a:r>
            <a:br>
              <a:rPr lang="en-IN" sz="3600" b="1" dirty="0"/>
            </a:br>
            <a:r>
              <a:rPr lang="en-IN" sz="4000" b="1" dirty="0"/>
              <a:t/>
            </a:r>
            <a:br>
              <a:rPr lang="en-IN" sz="4000" b="1" dirty="0"/>
            </a:br>
            <a:r>
              <a:rPr lang="en-IN" sz="2800" dirty="0" smtClean="0"/>
              <a:t/>
            </a:r>
            <a:br>
              <a:rPr lang="en-IN" sz="2800" dirty="0" smtClean="0"/>
            </a:br>
            <a:endParaRPr lang="en-IN" sz="3600" dirty="0"/>
          </a:p>
        </p:txBody>
      </p:sp>
    </p:spTree>
    <p:extLst>
      <p:ext uri="{BB962C8B-B14F-4D97-AF65-F5344CB8AC3E}">
        <p14:creationId xmlns:p14="http://schemas.microsoft.com/office/powerpoint/2010/main" val="1034889525"/>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299" y="771524"/>
            <a:ext cx="9127121" cy="4724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5058" y="5586410"/>
            <a:ext cx="3680161"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71525" y="108466"/>
            <a:ext cx="4857750" cy="400110"/>
          </a:xfrm>
          <a:prstGeom prst="rect">
            <a:avLst/>
          </a:prstGeom>
          <a:noFill/>
        </p:spPr>
        <p:txBody>
          <a:bodyPr wrap="square" rtlCol="0">
            <a:spAutoFit/>
          </a:bodyPr>
          <a:lstStyle/>
          <a:p>
            <a:r>
              <a:rPr lang="en-IN" sz="2000" b="1" dirty="0" smtClean="0"/>
              <a:t>IF STATEMENT</a:t>
            </a:r>
            <a:endParaRPr lang="en-IN" sz="2000" b="1" dirty="0"/>
          </a:p>
        </p:txBody>
      </p:sp>
    </p:spTree>
    <p:extLst>
      <p:ext uri="{BB962C8B-B14F-4D97-AF65-F5344CB8AC3E}">
        <p14:creationId xmlns:p14="http://schemas.microsoft.com/office/powerpoint/2010/main" val="354489768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49" y="730665"/>
            <a:ext cx="5846771" cy="5879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1988" y="2692377"/>
            <a:ext cx="4541837" cy="1925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14350" y="104775"/>
            <a:ext cx="4924425" cy="400110"/>
          </a:xfrm>
          <a:prstGeom prst="rect">
            <a:avLst/>
          </a:prstGeom>
          <a:noFill/>
        </p:spPr>
        <p:txBody>
          <a:bodyPr wrap="square" rtlCol="0">
            <a:spAutoFit/>
          </a:bodyPr>
          <a:lstStyle/>
          <a:p>
            <a:r>
              <a:rPr lang="en-IN" sz="2000" b="1" dirty="0" smtClean="0"/>
              <a:t>IF ELSE STATEMENT</a:t>
            </a:r>
            <a:endParaRPr lang="en-IN" sz="2000" b="1" dirty="0"/>
          </a:p>
        </p:txBody>
      </p:sp>
    </p:spTree>
    <p:extLst>
      <p:ext uri="{BB962C8B-B14F-4D97-AF65-F5344CB8AC3E}">
        <p14:creationId xmlns:p14="http://schemas.microsoft.com/office/powerpoint/2010/main" val="228378030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73" r="2766" b="1735"/>
          <a:stretch/>
        </p:blipFill>
        <p:spPr bwMode="auto">
          <a:xfrm>
            <a:off x="104775" y="455614"/>
            <a:ext cx="7077075" cy="593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2349" y="2312988"/>
            <a:ext cx="4521989" cy="321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850359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72500"/>
          <a:stretch/>
        </p:blipFill>
        <p:spPr bwMode="auto">
          <a:xfrm>
            <a:off x="6690914" y="5438774"/>
            <a:ext cx="4692505"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t="43751" b="29583"/>
          <a:stretch/>
        </p:blipFill>
        <p:spPr bwMode="auto">
          <a:xfrm>
            <a:off x="664238" y="5438774"/>
            <a:ext cx="4839162"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72744" y="152400"/>
            <a:ext cx="5137456" cy="400110"/>
          </a:xfrm>
          <a:prstGeom prst="rect">
            <a:avLst/>
          </a:prstGeom>
          <a:noFill/>
        </p:spPr>
        <p:txBody>
          <a:bodyPr wrap="square" rtlCol="0">
            <a:spAutoFit/>
          </a:bodyPr>
          <a:lstStyle/>
          <a:p>
            <a:r>
              <a:rPr lang="en-IN" sz="2000" b="1" dirty="0" smtClean="0"/>
              <a:t>ELIF STATEMENT</a:t>
            </a:r>
            <a:endParaRPr lang="en-IN" sz="2000" b="1" dirty="0"/>
          </a:p>
        </p:txBody>
      </p:sp>
      <p:pic>
        <p:nvPicPr>
          <p:cNvPr id="512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435" y="859631"/>
            <a:ext cx="5720767" cy="4331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288" y="859631"/>
            <a:ext cx="5853759" cy="4331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418625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561974"/>
            <a:ext cx="7091068" cy="571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6343" y="2386013"/>
            <a:ext cx="4377500" cy="189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214078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376238"/>
            <a:ext cx="11101387" cy="636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2959" y="1949688"/>
            <a:ext cx="3480441" cy="355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4709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291116"/>
            <a:ext cx="10895106" cy="1325563"/>
          </a:xfrm>
        </p:spPr>
        <p:txBody>
          <a:bodyPr>
            <a:normAutofit/>
          </a:bodyPr>
          <a:lstStyle/>
          <a:p>
            <a:r>
              <a:rPr lang="en-IN" sz="4000" b="1" dirty="0" smtClean="0">
                <a:latin typeface="+mn-lt"/>
              </a:rPr>
              <a:t>Rule 3</a:t>
            </a:r>
            <a:endParaRPr lang="en-IN" sz="4000" b="1" dirty="0">
              <a:latin typeface="+mn-lt"/>
            </a:endParaRPr>
          </a:p>
        </p:txBody>
      </p:sp>
      <p:sp>
        <p:nvSpPr>
          <p:cNvPr id="3" name="Content Placeholder 2"/>
          <p:cNvSpPr>
            <a:spLocks noGrp="1"/>
          </p:cNvSpPr>
          <p:nvPr>
            <p:ph idx="1"/>
          </p:nvPr>
        </p:nvSpPr>
        <p:spPr>
          <a:xfrm>
            <a:off x="468024" y="1389613"/>
            <a:ext cx="11274612" cy="5337758"/>
          </a:xfrm>
        </p:spPr>
        <p:txBody>
          <a:bodyPr>
            <a:normAutofit/>
          </a:bodyPr>
          <a:lstStyle/>
          <a:p>
            <a:r>
              <a:rPr lang="en-IN" sz="2000" dirty="0" smtClean="0"/>
              <a:t>We cannot start variable name with numbers </a:t>
            </a:r>
          </a:p>
          <a:p>
            <a:pPr>
              <a:buFont typeface="Wingdings" pitchFamily="2" charset="2"/>
              <a:buChar char="Ø"/>
            </a:pPr>
            <a:r>
              <a:rPr lang="en-IN" sz="2000" dirty="0"/>
              <a:t>	</a:t>
            </a:r>
            <a:r>
              <a:rPr lang="en-IN" sz="2000" dirty="0" smtClean="0"/>
              <a:t>123 = 3333</a:t>
            </a:r>
          </a:p>
          <a:p>
            <a:pPr marL="0" indent="0">
              <a:buNone/>
            </a:pPr>
            <a:r>
              <a:rPr lang="en-IN" sz="2000" dirty="0"/>
              <a:t>	</a:t>
            </a:r>
            <a:r>
              <a:rPr lang="en-IN" sz="2000" dirty="0" smtClean="0"/>
              <a:t>123</a:t>
            </a:r>
          </a:p>
          <a:p>
            <a:pPr marL="0" indent="0">
              <a:buNone/>
            </a:pPr>
            <a:r>
              <a:rPr lang="en-IN" sz="2000" dirty="0"/>
              <a:t>	</a:t>
            </a:r>
            <a:r>
              <a:rPr lang="en-IN" sz="2000" dirty="0" smtClean="0"/>
              <a:t>syntax error</a:t>
            </a:r>
          </a:p>
          <a:p>
            <a:pPr>
              <a:buFont typeface="Wingdings" pitchFamily="2" charset="2"/>
              <a:buChar char="Ø"/>
            </a:pPr>
            <a:r>
              <a:rPr lang="en-IN" sz="2000" dirty="0"/>
              <a:t>	</a:t>
            </a:r>
            <a:r>
              <a:rPr lang="en-IN" sz="2000" dirty="0" smtClean="0"/>
              <a:t>12bbb = 4444</a:t>
            </a:r>
          </a:p>
          <a:p>
            <a:pPr marL="0" indent="0">
              <a:buNone/>
            </a:pPr>
            <a:r>
              <a:rPr lang="en-IN" sz="2000" dirty="0"/>
              <a:t>	</a:t>
            </a:r>
            <a:r>
              <a:rPr lang="en-IN" sz="2000" dirty="0" smtClean="0"/>
              <a:t>12bbb</a:t>
            </a:r>
          </a:p>
          <a:p>
            <a:pPr marL="0" indent="0">
              <a:buNone/>
            </a:pPr>
            <a:r>
              <a:rPr lang="en-IN" sz="2000" dirty="0"/>
              <a:t>	</a:t>
            </a:r>
            <a:r>
              <a:rPr lang="en-IN" sz="2000" dirty="0" smtClean="0"/>
              <a:t>syntax error</a:t>
            </a:r>
          </a:p>
          <a:p>
            <a:pPr>
              <a:buFont typeface="Wingdings" pitchFamily="2" charset="2"/>
              <a:buChar char="Ø"/>
            </a:pPr>
            <a:r>
              <a:rPr lang="en-IN" sz="2000" dirty="0"/>
              <a:t>	</a:t>
            </a:r>
            <a:r>
              <a:rPr lang="en-IN" sz="2000" dirty="0" smtClean="0"/>
              <a:t>abc123 = 2</a:t>
            </a:r>
          </a:p>
          <a:p>
            <a:pPr marL="0" indent="0">
              <a:buNone/>
            </a:pPr>
            <a:r>
              <a:rPr lang="en-IN" sz="2000" dirty="0"/>
              <a:t>	</a:t>
            </a:r>
            <a:r>
              <a:rPr lang="en-IN" sz="2000" dirty="0" smtClean="0"/>
              <a:t>abc123</a:t>
            </a:r>
          </a:p>
          <a:p>
            <a:pPr marL="0" indent="0">
              <a:buNone/>
            </a:pPr>
            <a:r>
              <a:rPr lang="en-IN" sz="2000" dirty="0" smtClean="0"/>
              <a:t>	2</a:t>
            </a:r>
          </a:p>
        </p:txBody>
      </p:sp>
    </p:spTree>
    <p:extLst>
      <p:ext uri="{BB962C8B-B14F-4D97-AF65-F5344CB8AC3E}">
        <p14:creationId xmlns:p14="http://schemas.microsoft.com/office/powerpoint/2010/main" val="111188369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635000"/>
            <a:ext cx="7411872" cy="602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90513" y="85725"/>
            <a:ext cx="6719887" cy="400110"/>
          </a:xfrm>
          <a:prstGeom prst="rect">
            <a:avLst/>
          </a:prstGeom>
          <a:noFill/>
        </p:spPr>
        <p:txBody>
          <a:bodyPr wrap="square" rtlCol="0">
            <a:spAutoFit/>
          </a:bodyPr>
          <a:lstStyle/>
          <a:p>
            <a:r>
              <a:rPr lang="en-IN" sz="2000" b="1" dirty="0" smtClean="0"/>
              <a:t>NESTED IF</a:t>
            </a:r>
            <a:endParaRPr lang="en-IN" sz="2000" b="1"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0663" y="3021012"/>
            <a:ext cx="4316153" cy="185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32395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63" y="533400"/>
            <a:ext cx="6921426"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2037" y="3212306"/>
            <a:ext cx="4130523"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88031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Tree>
    <p:extLst>
      <p:ext uri="{BB962C8B-B14F-4D97-AF65-F5344CB8AC3E}">
        <p14:creationId xmlns:p14="http://schemas.microsoft.com/office/powerpoint/2010/main" val="22327962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049" y="36047"/>
            <a:ext cx="5851526" cy="461665"/>
          </a:xfrm>
          <a:prstGeom prst="rect">
            <a:avLst/>
          </a:prstGeom>
          <a:noFill/>
        </p:spPr>
        <p:txBody>
          <a:bodyPr wrap="square" rtlCol="0">
            <a:spAutoFit/>
          </a:bodyPr>
          <a:lstStyle/>
          <a:p>
            <a:r>
              <a:rPr lang="en-IN" sz="2400" b="1" dirty="0" smtClean="0"/>
              <a:t>CONTROL STATEMENT </a:t>
            </a:r>
            <a:r>
              <a:rPr lang="en-IN" sz="2000" b="1" dirty="0" smtClean="0"/>
              <a:t>– WHILE LOOP</a:t>
            </a:r>
            <a:endParaRPr lang="en-IN" sz="2000" b="1"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49" y="660000"/>
            <a:ext cx="7385665" cy="611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1813" y="1717183"/>
            <a:ext cx="2401887" cy="3997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6676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219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latin typeface="+mn-lt"/>
              </a:rPr>
              <a:t>Rule 4</a:t>
            </a:r>
            <a:endParaRPr lang="en-IN" sz="4000" b="1" dirty="0">
              <a:latin typeface="+mn-lt"/>
            </a:endParaRPr>
          </a:p>
        </p:txBody>
      </p:sp>
      <p:sp>
        <p:nvSpPr>
          <p:cNvPr id="3" name="Content Placeholder 2"/>
          <p:cNvSpPr>
            <a:spLocks noGrp="1"/>
          </p:cNvSpPr>
          <p:nvPr>
            <p:ph idx="1"/>
          </p:nvPr>
        </p:nvSpPr>
        <p:spPr>
          <a:xfrm>
            <a:off x="458694" y="1529572"/>
            <a:ext cx="11274612" cy="5207130"/>
          </a:xfrm>
        </p:spPr>
        <p:txBody>
          <a:bodyPr>
            <a:normAutofit/>
          </a:bodyPr>
          <a:lstStyle/>
          <a:p>
            <a:r>
              <a:rPr lang="en-IN" sz="2000" dirty="0" smtClean="0"/>
              <a:t>We cannot have special characters with variable names !@#$%^&amp;*</a:t>
            </a:r>
          </a:p>
          <a:p>
            <a:pPr>
              <a:buFont typeface="Wingdings" pitchFamily="2" charset="2"/>
              <a:buChar char="Ø"/>
            </a:pPr>
            <a:r>
              <a:rPr lang="en-IN" sz="2000" dirty="0"/>
              <a:t>	</a:t>
            </a:r>
            <a:r>
              <a:rPr lang="en-IN" sz="2000" dirty="0" err="1" smtClean="0"/>
              <a:t>ab</a:t>
            </a:r>
            <a:r>
              <a:rPr lang="en-IN" sz="2000" dirty="0" smtClean="0"/>
              <a:t>! = 6</a:t>
            </a:r>
          </a:p>
          <a:p>
            <a:pPr marL="0" indent="0">
              <a:buNone/>
            </a:pPr>
            <a:r>
              <a:rPr lang="en-IN" sz="2000" dirty="0"/>
              <a:t>	</a:t>
            </a:r>
            <a:r>
              <a:rPr lang="en-IN" sz="2000" dirty="0" smtClean="0"/>
              <a:t>syntax error</a:t>
            </a:r>
          </a:p>
          <a:p>
            <a:pPr>
              <a:buFont typeface="Wingdings" pitchFamily="2" charset="2"/>
              <a:buChar char="Ø"/>
            </a:pPr>
            <a:r>
              <a:rPr lang="en-IN" sz="2000" dirty="0"/>
              <a:t>	</a:t>
            </a:r>
            <a:r>
              <a:rPr lang="en-IN" sz="2000" dirty="0" smtClean="0"/>
              <a:t>  </a:t>
            </a:r>
            <a:r>
              <a:rPr lang="en-IN" sz="2000" dirty="0" err="1" smtClean="0"/>
              <a:t>abc</a:t>
            </a:r>
            <a:r>
              <a:rPr lang="en-IN" sz="2000" dirty="0" smtClean="0"/>
              <a:t> = 5</a:t>
            </a:r>
            <a:endParaRPr lang="en-IN" sz="2000" dirty="0"/>
          </a:p>
          <a:p>
            <a:pPr marL="0" indent="0">
              <a:buNone/>
            </a:pPr>
            <a:r>
              <a:rPr lang="en-IN" sz="2000" dirty="0" smtClean="0"/>
              <a:t>	syntax error</a:t>
            </a:r>
          </a:p>
          <a:p>
            <a:pPr>
              <a:buFont typeface="Wingdings" pitchFamily="2" charset="2"/>
              <a:buChar char="Ø"/>
            </a:pPr>
            <a:r>
              <a:rPr lang="en-IN" sz="2000" dirty="0" smtClean="0"/>
              <a:t>	</a:t>
            </a:r>
            <a:r>
              <a:rPr lang="en-IN" sz="2000" dirty="0" err="1" smtClean="0"/>
              <a:t>ab</a:t>
            </a:r>
            <a:r>
              <a:rPr lang="en-IN" sz="2000" dirty="0" smtClean="0"/>
              <a:t> c = 5</a:t>
            </a:r>
          </a:p>
          <a:p>
            <a:pPr marL="0" indent="0">
              <a:buNone/>
            </a:pPr>
            <a:r>
              <a:rPr lang="en-IN" sz="2000" dirty="0"/>
              <a:t>	</a:t>
            </a:r>
            <a:r>
              <a:rPr lang="en-IN" sz="2000" dirty="0" smtClean="0"/>
              <a:t>syntax error</a:t>
            </a:r>
          </a:p>
          <a:p>
            <a:pPr>
              <a:buFont typeface="Wingdings" pitchFamily="2" charset="2"/>
              <a:buChar char="Ø"/>
            </a:pPr>
            <a:r>
              <a:rPr lang="en-IN" sz="2000" dirty="0"/>
              <a:t>	</a:t>
            </a:r>
            <a:r>
              <a:rPr lang="en-IN" sz="2000" dirty="0" err="1" smtClean="0"/>
              <a:t>ab_c</a:t>
            </a:r>
            <a:r>
              <a:rPr lang="en-IN" sz="2000" dirty="0" smtClean="0"/>
              <a:t> = 5</a:t>
            </a:r>
          </a:p>
          <a:p>
            <a:pPr marL="0" indent="0">
              <a:buNone/>
            </a:pPr>
            <a:r>
              <a:rPr lang="en-IN" sz="2000" dirty="0"/>
              <a:t>	</a:t>
            </a:r>
            <a:r>
              <a:rPr lang="en-IN" sz="2000" dirty="0" err="1" smtClean="0"/>
              <a:t>ab_c</a:t>
            </a:r>
            <a:endParaRPr lang="en-IN" sz="2000" dirty="0" smtClean="0"/>
          </a:p>
          <a:p>
            <a:pPr marL="0" indent="0">
              <a:buNone/>
            </a:pPr>
            <a:r>
              <a:rPr lang="en-IN" sz="2000" dirty="0"/>
              <a:t>	</a:t>
            </a:r>
            <a:r>
              <a:rPr lang="en-IN" sz="2000" dirty="0" smtClean="0"/>
              <a:t>5</a:t>
            </a:r>
            <a:endParaRPr lang="en-IN" sz="2000" dirty="0"/>
          </a:p>
        </p:txBody>
      </p:sp>
    </p:spTree>
    <p:extLst>
      <p:ext uri="{BB962C8B-B14F-4D97-AF65-F5344CB8AC3E}">
        <p14:creationId xmlns:p14="http://schemas.microsoft.com/office/powerpoint/2010/main" val="243148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latin typeface="+mn-lt"/>
              </a:rPr>
              <a:t>Rule 5</a:t>
            </a:r>
            <a:endParaRPr lang="en-IN" sz="4000" b="1" dirty="0">
              <a:latin typeface="+mn-lt"/>
            </a:endParaRPr>
          </a:p>
        </p:txBody>
      </p:sp>
      <p:sp>
        <p:nvSpPr>
          <p:cNvPr id="3" name="Content Placeholder 2"/>
          <p:cNvSpPr>
            <a:spLocks noGrp="1"/>
          </p:cNvSpPr>
          <p:nvPr>
            <p:ph idx="1"/>
          </p:nvPr>
        </p:nvSpPr>
        <p:spPr>
          <a:xfrm>
            <a:off x="440032" y="1482920"/>
            <a:ext cx="11274612" cy="4195763"/>
          </a:xfrm>
        </p:spPr>
        <p:txBody>
          <a:bodyPr>
            <a:normAutofit/>
          </a:bodyPr>
          <a:lstStyle/>
          <a:p>
            <a:r>
              <a:rPr lang="en-IN" sz="2000" dirty="0" smtClean="0"/>
              <a:t>Variables are case sensitive which means upper case characters are different and lower case characters are different</a:t>
            </a:r>
          </a:p>
          <a:p>
            <a:pPr>
              <a:buFont typeface="Wingdings" pitchFamily="2" charset="2"/>
              <a:buChar char="Ø"/>
            </a:pPr>
            <a:r>
              <a:rPr lang="en-IN" sz="2000" dirty="0"/>
              <a:t>	</a:t>
            </a:r>
            <a:r>
              <a:rPr lang="en-IN" sz="2000" dirty="0" smtClean="0"/>
              <a:t>mmm = 111</a:t>
            </a:r>
          </a:p>
          <a:p>
            <a:pPr>
              <a:buFont typeface="Wingdings" pitchFamily="2" charset="2"/>
              <a:buChar char="Ø"/>
            </a:pPr>
            <a:r>
              <a:rPr lang="en-IN" sz="2000" dirty="0"/>
              <a:t>	</a:t>
            </a:r>
            <a:r>
              <a:rPr lang="en-IN" sz="2000" dirty="0" smtClean="0"/>
              <a:t>MMM = 222</a:t>
            </a:r>
          </a:p>
          <a:p>
            <a:pPr>
              <a:buFont typeface="Wingdings" pitchFamily="2" charset="2"/>
              <a:buChar char="Ø"/>
            </a:pPr>
            <a:r>
              <a:rPr lang="en-IN" sz="2000" dirty="0"/>
              <a:t>	</a:t>
            </a:r>
            <a:r>
              <a:rPr lang="en-IN" sz="2000" dirty="0" smtClean="0"/>
              <a:t>mmm</a:t>
            </a:r>
          </a:p>
          <a:p>
            <a:pPr marL="0" indent="0">
              <a:buNone/>
            </a:pPr>
            <a:r>
              <a:rPr lang="en-IN" sz="2000" dirty="0"/>
              <a:t>	</a:t>
            </a:r>
            <a:r>
              <a:rPr lang="en-IN" sz="2000" dirty="0" smtClean="0"/>
              <a:t>111</a:t>
            </a:r>
          </a:p>
          <a:p>
            <a:pPr>
              <a:buFont typeface="Wingdings" pitchFamily="2" charset="2"/>
              <a:buChar char="Ø"/>
            </a:pPr>
            <a:r>
              <a:rPr lang="en-IN" sz="2000" dirty="0"/>
              <a:t>	</a:t>
            </a:r>
            <a:r>
              <a:rPr lang="en-IN" sz="2000" dirty="0" smtClean="0"/>
              <a:t>MMM</a:t>
            </a:r>
          </a:p>
          <a:p>
            <a:pPr marL="0" indent="0">
              <a:buNone/>
            </a:pPr>
            <a:r>
              <a:rPr lang="en-IN" sz="2000" dirty="0"/>
              <a:t>	</a:t>
            </a:r>
            <a:r>
              <a:rPr lang="en-IN" sz="2000" dirty="0" smtClean="0"/>
              <a:t>222</a:t>
            </a:r>
          </a:p>
          <a:p>
            <a:pPr marL="0" indent="0">
              <a:buNone/>
            </a:pPr>
            <a:r>
              <a:rPr lang="en-IN" sz="2000" dirty="0"/>
              <a:t>	</a:t>
            </a:r>
          </a:p>
        </p:txBody>
      </p:sp>
    </p:spTree>
    <p:extLst>
      <p:ext uri="{BB962C8B-B14F-4D97-AF65-F5344CB8AC3E}">
        <p14:creationId xmlns:p14="http://schemas.microsoft.com/office/powerpoint/2010/main" val="176553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latin typeface="+mn-lt"/>
              </a:rPr>
              <a:t>Rule 6</a:t>
            </a:r>
            <a:endParaRPr lang="en-IN" sz="4000" b="1" dirty="0">
              <a:latin typeface="+mn-lt"/>
            </a:endParaRPr>
          </a:p>
        </p:txBody>
      </p:sp>
      <p:sp>
        <p:nvSpPr>
          <p:cNvPr id="3" name="Content Placeholder 2"/>
          <p:cNvSpPr>
            <a:spLocks noGrp="1"/>
          </p:cNvSpPr>
          <p:nvPr>
            <p:ph idx="1"/>
          </p:nvPr>
        </p:nvSpPr>
        <p:spPr>
          <a:xfrm>
            <a:off x="477355" y="1464258"/>
            <a:ext cx="11274612" cy="5151146"/>
          </a:xfrm>
        </p:spPr>
        <p:txBody>
          <a:bodyPr>
            <a:normAutofit/>
          </a:bodyPr>
          <a:lstStyle/>
          <a:p>
            <a:r>
              <a:rPr lang="en-IN" sz="2000" dirty="0" smtClean="0"/>
              <a:t>Do not use reverse keyword as an variable name</a:t>
            </a:r>
          </a:p>
          <a:p>
            <a:pPr>
              <a:buFont typeface="Wingdings" pitchFamily="2" charset="2"/>
              <a:buChar char="Ø"/>
            </a:pPr>
            <a:r>
              <a:rPr lang="en-IN" sz="2000" dirty="0"/>
              <a:t>	</a:t>
            </a:r>
            <a:r>
              <a:rPr lang="en-IN" sz="2000" dirty="0" smtClean="0"/>
              <a:t>for = 2222</a:t>
            </a:r>
          </a:p>
          <a:p>
            <a:pPr marL="0" indent="0">
              <a:buNone/>
            </a:pPr>
            <a:r>
              <a:rPr lang="en-IN" sz="2000" dirty="0"/>
              <a:t>	</a:t>
            </a:r>
            <a:r>
              <a:rPr lang="en-IN" sz="2000" dirty="0" smtClean="0"/>
              <a:t>syntax error</a:t>
            </a:r>
          </a:p>
          <a:p>
            <a:pPr>
              <a:buFont typeface="Wingdings" pitchFamily="2" charset="2"/>
              <a:buChar char="Ø"/>
            </a:pPr>
            <a:r>
              <a:rPr lang="en-IN" sz="2000" dirty="0"/>
              <a:t>	</a:t>
            </a:r>
            <a:r>
              <a:rPr lang="en-IN" sz="2000" dirty="0" smtClean="0"/>
              <a:t>if = 1111</a:t>
            </a:r>
          </a:p>
          <a:p>
            <a:pPr marL="0" indent="0">
              <a:buNone/>
            </a:pPr>
            <a:r>
              <a:rPr lang="en-IN" sz="2000" dirty="0"/>
              <a:t>	</a:t>
            </a:r>
            <a:r>
              <a:rPr lang="en-IN" sz="2000" dirty="0" smtClean="0"/>
              <a:t>syntax error</a:t>
            </a:r>
          </a:p>
          <a:p>
            <a:pPr>
              <a:buFont typeface="Wingdings" pitchFamily="2" charset="2"/>
              <a:buChar char="Ø"/>
            </a:pPr>
            <a:r>
              <a:rPr lang="en-IN" sz="2000" dirty="0"/>
              <a:t>	</a:t>
            </a:r>
            <a:r>
              <a:rPr lang="en-IN" sz="2000" dirty="0" smtClean="0"/>
              <a:t>while = 3333</a:t>
            </a:r>
          </a:p>
          <a:p>
            <a:pPr marL="0" indent="0">
              <a:buNone/>
            </a:pPr>
            <a:r>
              <a:rPr lang="en-IN" sz="2000" dirty="0"/>
              <a:t>	</a:t>
            </a:r>
            <a:r>
              <a:rPr lang="en-IN" sz="2000" dirty="0" smtClean="0"/>
              <a:t>syntax error</a:t>
            </a:r>
          </a:p>
          <a:p>
            <a:pPr>
              <a:buFont typeface="Wingdings" pitchFamily="2" charset="2"/>
              <a:buChar char="Ø"/>
            </a:pPr>
            <a:r>
              <a:rPr lang="en-IN" sz="2000" dirty="0"/>
              <a:t>	</a:t>
            </a:r>
            <a:r>
              <a:rPr lang="en-IN" sz="2000" dirty="0" smtClean="0"/>
              <a:t>yield = 6666</a:t>
            </a:r>
          </a:p>
          <a:p>
            <a:pPr marL="0" indent="0">
              <a:buNone/>
            </a:pPr>
            <a:r>
              <a:rPr lang="en-IN" sz="2000" dirty="0"/>
              <a:t>	</a:t>
            </a:r>
            <a:r>
              <a:rPr lang="en-IN" sz="2000" dirty="0" smtClean="0"/>
              <a:t>syntax error</a:t>
            </a:r>
            <a:endParaRPr lang="en-IN" sz="2000" dirty="0"/>
          </a:p>
        </p:txBody>
      </p:sp>
    </p:spTree>
    <p:extLst>
      <p:ext uri="{BB962C8B-B14F-4D97-AF65-F5344CB8AC3E}">
        <p14:creationId xmlns:p14="http://schemas.microsoft.com/office/powerpoint/2010/main" val="1508781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372" y="0"/>
            <a:ext cx="10895106" cy="1325563"/>
          </a:xfrm>
        </p:spPr>
        <p:txBody>
          <a:bodyPr>
            <a:normAutofit/>
          </a:bodyPr>
          <a:lstStyle/>
          <a:p>
            <a:r>
              <a:rPr lang="en-IN" sz="4000" b="1" dirty="0" smtClean="0"/>
              <a:t>MEMORY LOCATION</a:t>
            </a:r>
            <a:endParaRPr lang="en-IN" sz="4000" b="1" dirty="0"/>
          </a:p>
        </p:txBody>
      </p:sp>
      <p:sp>
        <p:nvSpPr>
          <p:cNvPr id="3" name="Content Placeholder 2"/>
          <p:cNvSpPr>
            <a:spLocks noGrp="1"/>
          </p:cNvSpPr>
          <p:nvPr>
            <p:ph idx="1"/>
          </p:nvPr>
        </p:nvSpPr>
        <p:spPr>
          <a:xfrm>
            <a:off x="412041" y="1212330"/>
            <a:ext cx="11274612" cy="5645669"/>
          </a:xfrm>
        </p:spPr>
        <p:txBody>
          <a:bodyPr>
            <a:normAutofit/>
          </a:bodyPr>
          <a:lstStyle/>
          <a:p>
            <a:r>
              <a:rPr lang="en-IN" sz="2000" dirty="0" smtClean="0"/>
              <a:t>If we want to find memory address or location of an value we use id( )</a:t>
            </a:r>
          </a:p>
          <a:p>
            <a:pPr>
              <a:buFont typeface="Wingdings" pitchFamily="2" charset="2"/>
              <a:buChar char="Ø"/>
            </a:pPr>
            <a:r>
              <a:rPr lang="en-IN" sz="2000" dirty="0"/>
              <a:t>	</a:t>
            </a:r>
            <a:r>
              <a:rPr lang="en-IN" sz="2000" dirty="0" smtClean="0"/>
              <a:t>a = 					a = 56</a:t>
            </a:r>
          </a:p>
          <a:p>
            <a:pPr marL="0" indent="0">
              <a:buNone/>
            </a:pPr>
            <a:r>
              <a:rPr lang="en-IN" sz="2000" dirty="0"/>
              <a:t>	</a:t>
            </a:r>
            <a:r>
              <a:rPr lang="en-IN" sz="2000" dirty="0" smtClean="0"/>
              <a:t>syntax error				b = 47</a:t>
            </a:r>
          </a:p>
          <a:p>
            <a:pPr>
              <a:buFont typeface="Wingdings" pitchFamily="2" charset="2"/>
              <a:buChar char="Ø"/>
            </a:pPr>
            <a:r>
              <a:rPr lang="en-IN" sz="2000" dirty="0"/>
              <a:t>	</a:t>
            </a:r>
            <a:r>
              <a:rPr lang="en-IN" sz="2000" dirty="0" smtClean="0"/>
              <a:t>a = 1					c = 47</a:t>
            </a:r>
          </a:p>
          <a:p>
            <a:pPr marL="0" indent="0">
              <a:buNone/>
            </a:pPr>
            <a:r>
              <a:rPr lang="en-IN" sz="2000" dirty="0"/>
              <a:t>	</a:t>
            </a:r>
            <a:r>
              <a:rPr lang="en-IN" sz="2000" dirty="0" smtClean="0"/>
              <a:t>id(a)					id(a)</a:t>
            </a:r>
          </a:p>
          <a:p>
            <a:pPr marL="0" indent="0">
              <a:buNone/>
            </a:pPr>
            <a:r>
              <a:rPr lang="en-IN" sz="2000" dirty="0"/>
              <a:t>	</a:t>
            </a:r>
            <a:r>
              <a:rPr lang="en-IN" sz="2000" dirty="0" smtClean="0"/>
              <a:t>1483836293360			2522407438288</a:t>
            </a:r>
          </a:p>
          <a:p>
            <a:pPr>
              <a:buFont typeface="Wingdings" pitchFamily="2" charset="2"/>
              <a:buChar char="Ø"/>
            </a:pPr>
            <a:r>
              <a:rPr lang="en-IN" sz="2000" dirty="0"/>
              <a:t>	</a:t>
            </a:r>
            <a:r>
              <a:rPr lang="en-IN" sz="2000" dirty="0" smtClean="0"/>
              <a:t>b = 1					id(b)</a:t>
            </a:r>
          </a:p>
          <a:p>
            <a:pPr marL="0" indent="0">
              <a:buNone/>
            </a:pPr>
            <a:r>
              <a:rPr lang="en-IN" sz="2000" dirty="0"/>
              <a:t>	</a:t>
            </a:r>
            <a:r>
              <a:rPr lang="en-IN" sz="2000" dirty="0" smtClean="0"/>
              <a:t>id(b)					2500407438000</a:t>
            </a:r>
          </a:p>
          <a:p>
            <a:pPr marL="0" indent="0">
              <a:buNone/>
            </a:pPr>
            <a:r>
              <a:rPr lang="en-IN" sz="2000" dirty="0" smtClean="0"/>
              <a:t>	1483836293360			id(c)</a:t>
            </a:r>
          </a:p>
          <a:p>
            <a:pPr marL="0" indent="0">
              <a:buNone/>
            </a:pPr>
            <a:r>
              <a:rPr lang="en-IN" sz="2000" dirty="0"/>
              <a:t>	</a:t>
            </a:r>
            <a:r>
              <a:rPr lang="en-IN" sz="2000" dirty="0" smtClean="0"/>
              <a:t>c = 2					2500407438000</a:t>
            </a:r>
          </a:p>
          <a:p>
            <a:pPr marL="0" indent="0">
              <a:buNone/>
            </a:pPr>
            <a:r>
              <a:rPr lang="en-IN" sz="2000" dirty="0"/>
              <a:t>	</a:t>
            </a:r>
            <a:r>
              <a:rPr lang="en-IN" sz="2000" dirty="0" smtClean="0"/>
              <a:t>id(c)</a:t>
            </a:r>
          </a:p>
          <a:p>
            <a:pPr marL="0" indent="0">
              <a:buNone/>
            </a:pPr>
            <a:r>
              <a:rPr lang="en-IN" sz="2000" dirty="0" smtClean="0"/>
              <a:t>	1483836293392</a:t>
            </a:r>
            <a:endParaRPr lang="en-IN" sz="2000" dirty="0"/>
          </a:p>
          <a:p>
            <a:pPr marL="0" indent="0">
              <a:buNone/>
            </a:pPr>
            <a:endParaRPr lang="en-IN" sz="2000" dirty="0" smtClean="0"/>
          </a:p>
          <a:p>
            <a:pPr marL="0" indent="0">
              <a:buNone/>
            </a:pPr>
            <a:endParaRPr lang="en-IN" sz="2000" dirty="0"/>
          </a:p>
        </p:txBody>
      </p:sp>
    </p:spTree>
    <p:extLst>
      <p:ext uri="{BB962C8B-B14F-4D97-AF65-F5344CB8AC3E}">
        <p14:creationId xmlns:p14="http://schemas.microsoft.com/office/powerpoint/2010/main" val="1026580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 xmlns:a16="http://schemas.microsoft.com/office/drawing/2014/main" id="{2D924463-4DB7-437D-85B1-7EE5042DE52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 xmlns:a16="http://schemas.microsoft.com/office/drawing/2014/main" id="{C8884498-8C0E-4CE3-A52C-4D46CFCBD24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3" name="Group 22">
            <a:extLst>
              <a:ext uri="{FF2B5EF4-FFF2-40B4-BE49-F238E27FC236}">
                <a16:creationId xmlns="" xmlns:a16="http://schemas.microsoft.com/office/drawing/2014/main" id="{914B50A6-093B-4BEC-814D-28A439BF616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4881" y="0"/>
            <a:ext cx="7724071" cy="6858000"/>
            <a:chOff x="4464881" y="0"/>
            <a:chExt cx="7724071" cy="6858000"/>
          </a:xfrm>
        </p:grpSpPr>
        <p:pic>
          <p:nvPicPr>
            <p:cNvPr id="24" name="Picture 23">
              <a:extLst>
                <a:ext uri="{FF2B5EF4-FFF2-40B4-BE49-F238E27FC236}">
                  <a16:creationId xmlns="" xmlns:a16="http://schemas.microsoft.com/office/drawing/2014/main" id="{BA6B3FC4-8E9F-47E9-9E04-AFD4802BFE59}"/>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5" name="Picture 24">
              <a:extLst>
                <a:ext uri="{FF2B5EF4-FFF2-40B4-BE49-F238E27FC236}">
                  <a16:creationId xmlns="" xmlns:a16="http://schemas.microsoft.com/office/drawing/2014/main" id="{4C534277-E69B-4B16-8548-820EE896253D}"/>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p:cNvSpPr>
            <a:spLocks noGrp="1"/>
          </p:cNvSpPr>
          <p:nvPr>
            <p:ph type="ctrTitle"/>
          </p:nvPr>
        </p:nvSpPr>
        <p:spPr>
          <a:xfrm>
            <a:off x="747867" y="970384"/>
            <a:ext cx="10699314" cy="3051110"/>
          </a:xfrm>
        </p:spPr>
        <p:txBody>
          <a:bodyPr vert="horz" lIns="91440" tIns="45720" rIns="91440" bIns="45720" rtlCol="0" anchor="b">
            <a:noAutofit/>
          </a:bodyPr>
          <a:lstStyle/>
          <a:p>
            <a:r>
              <a:rPr lang="en-US" sz="3600" b="1" i="1" dirty="0" smtClean="0">
                <a:latin typeface="Times New Roman"/>
                <a:cs typeface="Sabon Next LT"/>
              </a:rPr>
              <a:t>Presentation 1</a:t>
            </a:r>
            <a:r>
              <a:rPr lang="en-US" sz="3600" b="1" dirty="0" smtClean="0">
                <a:latin typeface="Times New Roman"/>
                <a:cs typeface="Sabon Next LT"/>
              </a:rPr>
              <a:t/>
            </a:r>
            <a:br>
              <a:rPr lang="en-US" sz="3600" b="1" dirty="0" smtClean="0">
                <a:latin typeface="Times New Roman"/>
                <a:cs typeface="Sabon Next LT"/>
              </a:rPr>
            </a:br>
            <a:r>
              <a:rPr lang="en-US" sz="3600" b="1" dirty="0">
                <a:latin typeface="Times New Roman"/>
                <a:cs typeface="Sabon Next LT"/>
              </a:rPr>
              <a:t/>
            </a:r>
            <a:br>
              <a:rPr lang="en-US" sz="3600" b="1" dirty="0">
                <a:latin typeface="Times New Roman"/>
                <a:cs typeface="Sabon Next LT"/>
              </a:rPr>
            </a:br>
            <a:r>
              <a:rPr lang="en-US" sz="3600" b="1" dirty="0" smtClean="0">
                <a:latin typeface="Times New Roman"/>
                <a:cs typeface="Sabon Next LT"/>
              </a:rPr>
              <a:t>History, Introduction And Features</a:t>
            </a:r>
            <a:br>
              <a:rPr lang="en-US" sz="3600" b="1" dirty="0" smtClean="0">
                <a:latin typeface="Times New Roman"/>
                <a:cs typeface="Sabon Next LT"/>
              </a:rPr>
            </a:br>
            <a:r>
              <a:rPr lang="en-US" sz="3600" b="1" dirty="0" smtClean="0">
                <a:latin typeface="Times New Roman"/>
                <a:cs typeface="Sabon Next LT"/>
              </a:rPr>
              <a:t>Of Python</a:t>
            </a:r>
            <a:endParaRPr lang="en-US" sz="4800" b="1" dirty="0">
              <a:latin typeface="Times New Roman"/>
              <a:cs typeface="Sabon Next LT"/>
            </a:endParaRPr>
          </a:p>
        </p:txBody>
      </p:sp>
    </p:spTree>
    <p:extLst>
      <p:ext uri="{BB962C8B-B14F-4D97-AF65-F5344CB8AC3E}">
        <p14:creationId xmlns:p14="http://schemas.microsoft.com/office/powerpoint/2010/main" val="109857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0895106" cy="5699138"/>
          </a:xfrm>
        </p:spPr>
        <p:txBody>
          <a:bodyPr>
            <a:normAutofit/>
          </a:bodyPr>
          <a:lstStyle/>
          <a:p>
            <a:pPr algn="ctr"/>
            <a:r>
              <a:rPr lang="en-IN" sz="3200" b="1" i="1" dirty="0" smtClean="0"/>
              <a:t>Presentation 4</a:t>
            </a:r>
            <a:br>
              <a:rPr lang="en-IN" sz="3200" b="1" i="1" dirty="0" smtClean="0"/>
            </a:br>
            <a:r>
              <a:rPr lang="en-IN" sz="3200" b="1" i="1" dirty="0"/>
              <a:t/>
            </a:r>
            <a:br>
              <a:rPr lang="en-IN" sz="3200" b="1" i="1" dirty="0"/>
            </a:br>
            <a:r>
              <a:rPr lang="en-IN" sz="3200" b="1" dirty="0">
                <a:latin typeface="Times New Roman" pitchFamily="18" charset="0"/>
                <a:cs typeface="Times New Roman" pitchFamily="18" charset="0"/>
              </a:rPr>
              <a:t>Memory management</a:t>
            </a:r>
            <a:br>
              <a:rPr lang="en-IN" sz="3200" b="1" dirty="0">
                <a:latin typeface="Times New Roman" pitchFamily="18" charset="0"/>
                <a:cs typeface="Times New Roman" pitchFamily="18" charset="0"/>
              </a:rPr>
            </a:br>
            <a:r>
              <a:rPr lang="en-IN" sz="3200" b="1" dirty="0" err="1">
                <a:latin typeface="Times New Roman" pitchFamily="18" charset="0"/>
                <a:cs typeface="Times New Roman" pitchFamily="18" charset="0"/>
              </a:rPr>
              <a:t>Datatypes</a:t>
            </a:r>
            <a:endParaRPr lang="en-IN" sz="3200" b="1" i="1" dirty="0"/>
          </a:p>
        </p:txBody>
      </p:sp>
    </p:spTree>
    <p:extLst>
      <p:ext uri="{BB962C8B-B14F-4D97-AF65-F5344CB8AC3E}">
        <p14:creationId xmlns:p14="http://schemas.microsoft.com/office/powerpoint/2010/main" val="1642022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latin typeface="+mn-lt"/>
              </a:rPr>
              <a:t>MEMORY MANAGEMENT IN VARIABLES</a:t>
            </a:r>
            <a:endParaRPr lang="en-IN" sz="4000" b="1" dirty="0">
              <a:latin typeface="+mn-lt"/>
            </a:endParaRPr>
          </a:p>
        </p:txBody>
      </p:sp>
      <p:sp>
        <p:nvSpPr>
          <p:cNvPr id="3" name="Content Placeholder 2"/>
          <p:cNvSpPr>
            <a:spLocks noGrp="1"/>
          </p:cNvSpPr>
          <p:nvPr>
            <p:ph idx="1"/>
          </p:nvPr>
        </p:nvSpPr>
        <p:spPr>
          <a:xfrm>
            <a:off x="458695" y="1781499"/>
            <a:ext cx="11274612" cy="4983195"/>
          </a:xfrm>
        </p:spPr>
        <p:txBody>
          <a:bodyPr>
            <a:normAutofit/>
          </a:bodyPr>
          <a:lstStyle/>
          <a:p>
            <a:r>
              <a:rPr lang="en-IN" sz="2000" dirty="0" smtClean="0"/>
              <a:t>RAM is also called as Random Access Memory</a:t>
            </a:r>
          </a:p>
          <a:p>
            <a:r>
              <a:rPr lang="en-US" sz="2000" dirty="0" smtClean="0"/>
              <a:t>Is essentially </a:t>
            </a:r>
            <a:r>
              <a:rPr lang="en-US" sz="2000" dirty="0"/>
              <a:t>a piece of hardware that stores your computer's short-term memory while the computer is </a:t>
            </a:r>
            <a:r>
              <a:rPr lang="en-US" sz="2000" dirty="0" smtClean="0"/>
              <a:t>running.</a:t>
            </a:r>
          </a:p>
          <a:p>
            <a:r>
              <a:rPr lang="en-US" sz="2000" dirty="0" smtClean="0"/>
              <a:t>RAM contains of 2 parts </a:t>
            </a:r>
          </a:p>
          <a:p>
            <a:pPr marL="0" indent="0">
              <a:buNone/>
            </a:pPr>
            <a:r>
              <a:rPr lang="en-US" sz="2000" dirty="0"/>
              <a:t>	</a:t>
            </a:r>
            <a:r>
              <a:rPr lang="en-US" sz="2000" dirty="0" smtClean="0"/>
              <a:t>Stack</a:t>
            </a:r>
          </a:p>
          <a:p>
            <a:pPr marL="0" indent="0">
              <a:buNone/>
            </a:pPr>
            <a:r>
              <a:rPr lang="en-US" sz="2000" dirty="0"/>
              <a:t>	</a:t>
            </a:r>
            <a:r>
              <a:rPr lang="en-US" sz="2000" dirty="0" smtClean="0"/>
              <a:t>Heap</a:t>
            </a:r>
          </a:p>
          <a:p>
            <a:r>
              <a:rPr lang="en-US" sz="2000" dirty="0" smtClean="0"/>
              <a:t>Stack is used to store variables in organized manner</a:t>
            </a:r>
          </a:p>
          <a:p>
            <a:r>
              <a:rPr lang="en-US" sz="2000" dirty="0" smtClean="0"/>
              <a:t>Heap is used to store values or objects in randomly</a:t>
            </a:r>
          </a:p>
          <a:p>
            <a:r>
              <a:rPr lang="en-US" sz="2000" dirty="0" smtClean="0"/>
              <a:t>Mainframe is used for execution</a:t>
            </a:r>
          </a:p>
          <a:p>
            <a:endParaRPr lang="en-IN" sz="2000" dirty="0"/>
          </a:p>
        </p:txBody>
      </p:sp>
    </p:spTree>
    <p:extLst>
      <p:ext uri="{BB962C8B-B14F-4D97-AF65-F5344CB8AC3E}">
        <p14:creationId xmlns:p14="http://schemas.microsoft.com/office/powerpoint/2010/main" val="1158202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7665" y="1166327"/>
            <a:ext cx="9974425" cy="4702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5" name="Rounded Rectangle 4"/>
          <p:cNvSpPr/>
          <p:nvPr/>
        </p:nvSpPr>
        <p:spPr>
          <a:xfrm>
            <a:off x="1726163" y="1567542"/>
            <a:ext cx="3387013" cy="401216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6" name="Rounded Rectangle 5"/>
          <p:cNvSpPr/>
          <p:nvPr/>
        </p:nvSpPr>
        <p:spPr>
          <a:xfrm>
            <a:off x="5812971" y="1567542"/>
            <a:ext cx="4945225" cy="392818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7" name="Rectangle 6"/>
          <p:cNvSpPr/>
          <p:nvPr/>
        </p:nvSpPr>
        <p:spPr>
          <a:xfrm>
            <a:off x="2118049" y="4404049"/>
            <a:ext cx="2640563" cy="923731"/>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
        <p:nvSpPr>
          <p:cNvPr id="8" name="TextBox 7"/>
          <p:cNvSpPr txBox="1"/>
          <p:nvPr/>
        </p:nvSpPr>
        <p:spPr>
          <a:xfrm>
            <a:off x="2043404" y="1959429"/>
            <a:ext cx="2640563" cy="369332"/>
          </a:xfrm>
          <a:prstGeom prst="rect">
            <a:avLst/>
          </a:prstGeom>
          <a:noFill/>
        </p:spPr>
        <p:txBody>
          <a:bodyPr wrap="square" rtlCol="0">
            <a:spAutoFit/>
          </a:bodyPr>
          <a:lstStyle/>
          <a:p>
            <a:pPr algn="ctr"/>
            <a:r>
              <a:rPr lang="en-IN" dirty="0" smtClean="0"/>
              <a:t>STACK</a:t>
            </a:r>
            <a:endParaRPr lang="en-IN" dirty="0"/>
          </a:p>
        </p:txBody>
      </p:sp>
      <p:sp>
        <p:nvSpPr>
          <p:cNvPr id="9" name="TextBox 8"/>
          <p:cNvSpPr txBox="1"/>
          <p:nvPr/>
        </p:nvSpPr>
        <p:spPr>
          <a:xfrm>
            <a:off x="7100596" y="1875453"/>
            <a:ext cx="2472612" cy="369332"/>
          </a:xfrm>
          <a:prstGeom prst="rect">
            <a:avLst/>
          </a:prstGeom>
          <a:noFill/>
        </p:spPr>
        <p:txBody>
          <a:bodyPr wrap="square" rtlCol="0">
            <a:spAutoFit/>
          </a:bodyPr>
          <a:lstStyle/>
          <a:p>
            <a:pPr algn="ctr"/>
            <a:r>
              <a:rPr lang="en-IN" dirty="0" smtClean="0"/>
              <a:t>HEAP</a:t>
            </a:r>
            <a:endParaRPr lang="en-IN" dirty="0"/>
          </a:p>
        </p:txBody>
      </p:sp>
      <p:sp>
        <p:nvSpPr>
          <p:cNvPr id="10" name="TextBox 9"/>
          <p:cNvSpPr txBox="1"/>
          <p:nvPr/>
        </p:nvSpPr>
        <p:spPr>
          <a:xfrm>
            <a:off x="6419461" y="2556588"/>
            <a:ext cx="681135" cy="369332"/>
          </a:xfrm>
          <a:prstGeom prst="rect">
            <a:avLst/>
          </a:prstGeom>
          <a:noFill/>
        </p:spPr>
        <p:txBody>
          <a:bodyPr wrap="square" rtlCol="0">
            <a:spAutoFit/>
          </a:bodyPr>
          <a:lstStyle/>
          <a:p>
            <a:r>
              <a:rPr lang="en-IN" dirty="0" smtClean="0"/>
              <a:t>10</a:t>
            </a:r>
            <a:endParaRPr lang="en-IN" dirty="0"/>
          </a:p>
        </p:txBody>
      </p:sp>
      <p:sp>
        <p:nvSpPr>
          <p:cNvPr id="11" name="TextBox 10"/>
          <p:cNvSpPr txBox="1"/>
          <p:nvPr/>
        </p:nvSpPr>
        <p:spPr>
          <a:xfrm>
            <a:off x="8005665" y="3181739"/>
            <a:ext cx="699796" cy="369332"/>
          </a:xfrm>
          <a:prstGeom prst="rect">
            <a:avLst/>
          </a:prstGeom>
          <a:noFill/>
        </p:spPr>
        <p:txBody>
          <a:bodyPr wrap="square" rtlCol="0">
            <a:spAutoFit/>
          </a:bodyPr>
          <a:lstStyle/>
          <a:p>
            <a:r>
              <a:rPr lang="en-IN" dirty="0" smtClean="0"/>
              <a:t>20</a:t>
            </a:r>
            <a:endParaRPr lang="en-IN" dirty="0"/>
          </a:p>
        </p:txBody>
      </p:sp>
      <p:sp>
        <p:nvSpPr>
          <p:cNvPr id="12" name="TextBox 11"/>
          <p:cNvSpPr txBox="1"/>
          <p:nvPr/>
        </p:nvSpPr>
        <p:spPr>
          <a:xfrm>
            <a:off x="8854751" y="4404049"/>
            <a:ext cx="718457" cy="369332"/>
          </a:xfrm>
          <a:prstGeom prst="rect">
            <a:avLst/>
          </a:prstGeom>
          <a:noFill/>
        </p:spPr>
        <p:txBody>
          <a:bodyPr wrap="square" rtlCol="0">
            <a:spAutoFit/>
          </a:bodyPr>
          <a:lstStyle/>
          <a:p>
            <a:r>
              <a:rPr lang="en-IN" dirty="0" smtClean="0"/>
              <a:t>40</a:t>
            </a:r>
            <a:endParaRPr lang="en-IN" dirty="0"/>
          </a:p>
        </p:txBody>
      </p:sp>
      <p:sp>
        <p:nvSpPr>
          <p:cNvPr id="13" name="TextBox 12"/>
          <p:cNvSpPr txBox="1"/>
          <p:nvPr/>
        </p:nvSpPr>
        <p:spPr>
          <a:xfrm>
            <a:off x="2225350" y="4441371"/>
            <a:ext cx="2276670" cy="923330"/>
          </a:xfrm>
          <a:prstGeom prst="rect">
            <a:avLst/>
          </a:prstGeom>
          <a:noFill/>
        </p:spPr>
        <p:txBody>
          <a:bodyPr wrap="square" rtlCol="0">
            <a:spAutoFit/>
          </a:bodyPr>
          <a:lstStyle/>
          <a:p>
            <a:pPr algn="ctr"/>
            <a:r>
              <a:rPr lang="en-IN" dirty="0" smtClean="0"/>
              <a:t>MAINFRAME	a</a:t>
            </a:r>
          </a:p>
          <a:p>
            <a:pPr algn="ctr"/>
            <a:r>
              <a:rPr lang="en-IN" dirty="0" smtClean="0"/>
              <a:t>		b</a:t>
            </a:r>
          </a:p>
          <a:p>
            <a:pPr algn="ctr"/>
            <a:r>
              <a:rPr lang="en-IN" dirty="0" smtClean="0"/>
              <a:t>		c</a:t>
            </a:r>
            <a:endParaRPr lang="en-IN" dirty="0"/>
          </a:p>
        </p:txBody>
      </p:sp>
      <p:cxnSp>
        <p:nvCxnSpPr>
          <p:cNvPr id="15" name="Straight Connector 14"/>
          <p:cNvCxnSpPr/>
          <p:nvPr/>
        </p:nvCxnSpPr>
        <p:spPr>
          <a:xfrm flipV="1">
            <a:off x="4394718" y="2925920"/>
            <a:ext cx="1912776" cy="1662795"/>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a:stCxn id="13" idx="3"/>
          </p:cNvCxnSpPr>
          <p:nvPr/>
        </p:nvCxnSpPr>
        <p:spPr>
          <a:xfrm flipV="1">
            <a:off x="4502020" y="3573623"/>
            <a:ext cx="3307702" cy="132941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flipV="1">
            <a:off x="4502020" y="4773381"/>
            <a:ext cx="4072813" cy="405109"/>
          </a:xfrm>
          <a:prstGeom prst="line">
            <a:avLst/>
          </a:prstGeom>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4548673" y="1166327"/>
            <a:ext cx="1726163" cy="369332"/>
          </a:xfrm>
          <a:prstGeom prst="rect">
            <a:avLst/>
          </a:prstGeom>
          <a:noFill/>
        </p:spPr>
        <p:txBody>
          <a:bodyPr wrap="square" rtlCol="0">
            <a:spAutoFit/>
          </a:bodyPr>
          <a:lstStyle/>
          <a:p>
            <a:pPr algn="ctr"/>
            <a:r>
              <a:rPr lang="en-IN" b="1" dirty="0" smtClean="0"/>
              <a:t>RAM</a:t>
            </a:r>
            <a:endParaRPr lang="en-IN" b="1" dirty="0"/>
          </a:p>
        </p:txBody>
      </p:sp>
    </p:spTree>
    <p:extLst>
      <p:ext uri="{BB962C8B-B14F-4D97-AF65-F5344CB8AC3E}">
        <p14:creationId xmlns:p14="http://schemas.microsoft.com/office/powerpoint/2010/main" val="3206965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1372" y="708479"/>
            <a:ext cx="11274612" cy="6009562"/>
          </a:xfrm>
        </p:spPr>
        <p:txBody>
          <a:bodyPr>
            <a:normAutofit/>
          </a:bodyPr>
          <a:lstStyle/>
          <a:p>
            <a:r>
              <a:rPr lang="en-IN" sz="2000" dirty="0" smtClean="0"/>
              <a:t>Variables starts pointing towards respective values or objects and the reference count of each value will be 1</a:t>
            </a:r>
          </a:p>
          <a:p>
            <a:r>
              <a:rPr lang="en-IN" sz="2000" dirty="0" smtClean="0"/>
              <a:t>Python supports dynamic memory allocation</a:t>
            </a:r>
          </a:p>
          <a:p>
            <a:r>
              <a:rPr lang="en-IN" sz="2000" dirty="0" smtClean="0"/>
              <a:t>We can change the value for variables whenever we required</a:t>
            </a:r>
          </a:p>
          <a:p>
            <a:r>
              <a:rPr lang="en-IN" sz="2000" dirty="0" smtClean="0"/>
              <a:t>We will difference 10 from variable ‘a’ and start pointing towards ‘b’</a:t>
            </a:r>
          </a:p>
          <a:p>
            <a:r>
              <a:rPr lang="en-IN" sz="2000" dirty="0" smtClean="0"/>
              <a:t>The reference count of 20 becomes 2 and 10 becomes 0 because no variables pointing towards 10</a:t>
            </a:r>
          </a:p>
          <a:p>
            <a:r>
              <a:rPr lang="en-IN" sz="2000" dirty="0" smtClean="0"/>
              <a:t>When the reference count becomes 0 the garbage collection comes into picture and removes the value from memory and free up the space</a:t>
            </a:r>
          </a:p>
          <a:p>
            <a:r>
              <a:rPr lang="en-IN" sz="2000" dirty="0" smtClean="0"/>
              <a:t>This is how memory management happens in variables</a:t>
            </a:r>
            <a:endParaRPr lang="en-IN" sz="2000" dirty="0"/>
          </a:p>
        </p:txBody>
      </p:sp>
    </p:spTree>
    <p:extLst>
      <p:ext uri="{BB962C8B-B14F-4D97-AF65-F5344CB8AC3E}">
        <p14:creationId xmlns:p14="http://schemas.microsoft.com/office/powerpoint/2010/main" val="1899709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DATA TYPES</a:t>
            </a:r>
            <a:endParaRPr lang="en-IN" sz="4000" b="1" dirty="0"/>
          </a:p>
        </p:txBody>
      </p:sp>
      <p:sp>
        <p:nvSpPr>
          <p:cNvPr id="3" name="Content Placeholder 2"/>
          <p:cNvSpPr>
            <a:spLocks noGrp="1"/>
          </p:cNvSpPr>
          <p:nvPr>
            <p:ph idx="1"/>
          </p:nvPr>
        </p:nvSpPr>
        <p:spPr/>
        <p:txBody>
          <a:bodyPr>
            <a:normAutofit/>
          </a:bodyPr>
          <a:lstStyle/>
          <a:p>
            <a:r>
              <a:rPr lang="en-IN" sz="2000" dirty="0" smtClean="0"/>
              <a:t>Container tells us what kind of data is stored</a:t>
            </a:r>
          </a:p>
          <a:p>
            <a:r>
              <a:rPr lang="en-IN" sz="2000" dirty="0" smtClean="0"/>
              <a:t>Data types represents the type of data stored in a memory location</a:t>
            </a:r>
          </a:p>
          <a:p>
            <a:r>
              <a:rPr lang="en-IN" sz="2000" dirty="0" smtClean="0"/>
              <a:t>Variables can hold values and every value has a data type</a:t>
            </a:r>
          </a:p>
          <a:p>
            <a:r>
              <a:rPr lang="en-IN" sz="2000" dirty="0" smtClean="0"/>
              <a:t>Python is a dynamic type language, hence we do not need to define the type of data while declaring it</a:t>
            </a:r>
          </a:p>
          <a:p>
            <a:r>
              <a:rPr lang="en-IN" sz="2000" dirty="0" smtClean="0"/>
              <a:t>If we want to find the data type of value we use type( )</a:t>
            </a:r>
          </a:p>
          <a:p>
            <a:r>
              <a:rPr lang="en-IN" sz="2000" dirty="0" smtClean="0"/>
              <a:t>In python data types has been classified into 2 types</a:t>
            </a:r>
          </a:p>
          <a:p>
            <a:pPr marL="0" indent="0">
              <a:buNone/>
            </a:pPr>
            <a:r>
              <a:rPr lang="en-IN" sz="2000" dirty="0"/>
              <a:t>	</a:t>
            </a:r>
            <a:r>
              <a:rPr lang="en-IN" sz="2000" dirty="0" smtClean="0"/>
              <a:t>Individual </a:t>
            </a:r>
            <a:r>
              <a:rPr lang="en-IN" sz="2000" dirty="0" err="1" smtClean="0"/>
              <a:t>datatypes</a:t>
            </a:r>
            <a:r>
              <a:rPr lang="en-IN" sz="2000" dirty="0" smtClean="0"/>
              <a:t> / single value </a:t>
            </a:r>
            <a:r>
              <a:rPr lang="en-IN" sz="2000" dirty="0" err="1" smtClean="0"/>
              <a:t>datatypes</a:t>
            </a:r>
            <a:endParaRPr lang="en-IN" sz="2000" dirty="0" smtClean="0"/>
          </a:p>
          <a:p>
            <a:pPr marL="0" indent="0">
              <a:buNone/>
            </a:pPr>
            <a:r>
              <a:rPr lang="en-IN" sz="2000" dirty="0"/>
              <a:t>	</a:t>
            </a:r>
            <a:r>
              <a:rPr lang="en-IN" sz="2000" dirty="0" smtClean="0"/>
              <a:t>collection </a:t>
            </a:r>
            <a:r>
              <a:rPr lang="en-IN" sz="2000" dirty="0" err="1" smtClean="0"/>
              <a:t>datatypes</a:t>
            </a:r>
            <a:r>
              <a:rPr lang="en-IN" sz="2000" dirty="0" smtClean="0"/>
              <a:t> / container </a:t>
            </a:r>
            <a:r>
              <a:rPr lang="en-IN" sz="2000" dirty="0" err="1" smtClean="0"/>
              <a:t>datatypes</a:t>
            </a:r>
            <a:r>
              <a:rPr lang="en-IN" sz="2000" dirty="0" smtClean="0"/>
              <a:t> </a:t>
            </a:r>
            <a:endParaRPr lang="en-IN" sz="1600" dirty="0"/>
          </a:p>
          <a:p>
            <a:pPr marL="0" indent="0">
              <a:buNone/>
            </a:pPr>
            <a:endParaRPr lang="en-IN" sz="1800" dirty="0" smtClean="0"/>
          </a:p>
        </p:txBody>
      </p:sp>
    </p:spTree>
    <p:extLst>
      <p:ext uri="{BB962C8B-B14F-4D97-AF65-F5344CB8AC3E}">
        <p14:creationId xmlns:p14="http://schemas.microsoft.com/office/powerpoint/2010/main" val="1953982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85193"/>
            <a:ext cx="11274612" cy="5436086"/>
          </a:xfrm>
        </p:spPr>
        <p:txBody>
          <a:bodyPr>
            <a:normAutofit/>
          </a:bodyPr>
          <a:lstStyle/>
          <a:p>
            <a:pPr marL="0" indent="0" algn="ctr">
              <a:buNone/>
            </a:pPr>
            <a:r>
              <a:rPr lang="en-IN" sz="2000" dirty="0" smtClean="0"/>
              <a:t>Python Data types</a:t>
            </a:r>
          </a:p>
          <a:p>
            <a:pPr marL="0" indent="0" algn="ctr">
              <a:buNone/>
            </a:pPr>
            <a:endParaRPr lang="en-IN" sz="2000" dirty="0"/>
          </a:p>
          <a:p>
            <a:pPr marL="0" indent="0" algn="just">
              <a:buNone/>
            </a:pPr>
            <a:endParaRPr lang="en-IN" sz="2000" dirty="0" smtClean="0"/>
          </a:p>
          <a:p>
            <a:pPr marL="0" indent="0" algn="just">
              <a:buNone/>
            </a:pPr>
            <a:endParaRPr lang="en-IN" sz="2000" dirty="0"/>
          </a:p>
          <a:p>
            <a:pPr marL="0" indent="0" algn="just">
              <a:buNone/>
            </a:pPr>
            <a:r>
              <a:rPr lang="en-IN" sz="2000" dirty="0" smtClean="0"/>
              <a:t>Individual data types						collection data types</a:t>
            </a:r>
          </a:p>
          <a:p>
            <a:pPr marL="0" indent="0" algn="just">
              <a:buNone/>
            </a:pPr>
            <a:endParaRPr lang="en-IN" sz="2000" dirty="0"/>
          </a:p>
          <a:p>
            <a:pPr marL="0" indent="0" algn="just">
              <a:buNone/>
            </a:pPr>
            <a:r>
              <a:rPr lang="en-IN" sz="2000" dirty="0" smtClean="0"/>
              <a:t>1. Integer </a:t>
            </a:r>
            <a:r>
              <a:rPr lang="en-IN" sz="2000" dirty="0" smtClean="0">
                <a:sym typeface="Wingdings" pitchFamily="2" charset="2"/>
              </a:rPr>
              <a:t> </a:t>
            </a:r>
            <a:r>
              <a:rPr lang="en-IN" sz="2000" dirty="0" err="1" smtClean="0">
                <a:sym typeface="Wingdings" pitchFamily="2" charset="2"/>
              </a:rPr>
              <a:t>int</a:t>
            </a:r>
            <a:r>
              <a:rPr lang="en-IN" sz="2000" dirty="0" smtClean="0">
                <a:sym typeface="Wingdings" pitchFamily="2" charset="2"/>
              </a:rPr>
              <a:t>							1. string  </a:t>
            </a:r>
            <a:r>
              <a:rPr lang="en-IN" sz="2000" dirty="0" err="1" smtClean="0">
                <a:sym typeface="Wingdings" pitchFamily="2" charset="2"/>
              </a:rPr>
              <a:t>str</a:t>
            </a:r>
            <a:endParaRPr lang="en-IN" sz="2000" dirty="0" smtClean="0">
              <a:sym typeface="Wingdings" pitchFamily="2" charset="2"/>
            </a:endParaRPr>
          </a:p>
          <a:p>
            <a:pPr marL="0" indent="0" algn="just">
              <a:buNone/>
            </a:pPr>
            <a:r>
              <a:rPr lang="en-IN" sz="2000" dirty="0" smtClean="0">
                <a:sym typeface="Wingdings" pitchFamily="2" charset="2"/>
              </a:rPr>
              <a:t>2. Float  float							2. list  list</a:t>
            </a:r>
          </a:p>
          <a:p>
            <a:pPr marL="0" indent="0" algn="just">
              <a:buNone/>
            </a:pPr>
            <a:r>
              <a:rPr lang="en-IN" sz="2000" dirty="0" smtClean="0">
                <a:sym typeface="Wingdings" pitchFamily="2" charset="2"/>
              </a:rPr>
              <a:t>3. Complex  complex						3. tuple  tuple</a:t>
            </a:r>
          </a:p>
          <a:p>
            <a:pPr marL="0" indent="0" algn="just">
              <a:buNone/>
            </a:pPr>
            <a:r>
              <a:rPr lang="en-IN" sz="2000" dirty="0" smtClean="0">
                <a:sym typeface="Wingdings" pitchFamily="2" charset="2"/>
              </a:rPr>
              <a:t>4. Boolean  bool						4. set  set</a:t>
            </a:r>
          </a:p>
          <a:p>
            <a:pPr marL="0" indent="0" algn="just">
              <a:buNone/>
            </a:pPr>
            <a:r>
              <a:rPr lang="en-IN" sz="2000" dirty="0">
                <a:sym typeface="Wingdings" pitchFamily="2" charset="2"/>
              </a:rPr>
              <a:t>	</a:t>
            </a:r>
            <a:r>
              <a:rPr lang="en-IN" sz="2000" dirty="0" smtClean="0">
                <a:sym typeface="Wingdings" pitchFamily="2" charset="2"/>
              </a:rPr>
              <a:t>							5. dictionary  </a:t>
            </a:r>
            <a:r>
              <a:rPr lang="en-IN" sz="2000" dirty="0" err="1" smtClean="0">
                <a:sym typeface="Wingdings" pitchFamily="2" charset="2"/>
              </a:rPr>
              <a:t>dict</a:t>
            </a:r>
            <a:endParaRPr lang="en-IN" sz="2000" dirty="0"/>
          </a:p>
        </p:txBody>
      </p:sp>
      <p:sp>
        <p:nvSpPr>
          <p:cNvPr id="6" name="Down Arrow 5"/>
          <p:cNvSpPr/>
          <p:nvPr/>
        </p:nvSpPr>
        <p:spPr>
          <a:xfrm>
            <a:off x="1348273" y="2780522"/>
            <a:ext cx="326572" cy="4478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Down Arrow 7"/>
          <p:cNvSpPr/>
          <p:nvPr/>
        </p:nvSpPr>
        <p:spPr>
          <a:xfrm>
            <a:off x="8624596" y="2780522"/>
            <a:ext cx="326572" cy="4478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p:cNvCxnSpPr/>
          <p:nvPr/>
        </p:nvCxnSpPr>
        <p:spPr>
          <a:xfrm flipH="1">
            <a:off x="2752531" y="979714"/>
            <a:ext cx="2957804" cy="110101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a:off x="6288833" y="979714"/>
            <a:ext cx="2099387" cy="99837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06328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0895106" cy="5643154"/>
          </a:xfrm>
        </p:spPr>
        <p:txBody>
          <a:bodyPr>
            <a:normAutofit/>
          </a:bodyPr>
          <a:lstStyle/>
          <a:p>
            <a:pPr algn="ctr"/>
            <a:r>
              <a:rPr lang="en-IN" sz="3600" b="1" i="1" dirty="0" smtClean="0">
                <a:latin typeface="Times New Roman" pitchFamily="18" charset="0"/>
                <a:cs typeface="Times New Roman" pitchFamily="18" charset="0"/>
              </a:rPr>
              <a:t>Presentation 5</a:t>
            </a:r>
            <a:br>
              <a:rPr lang="en-IN" sz="3600" b="1" i="1" dirty="0" smtClean="0">
                <a:latin typeface="Times New Roman" pitchFamily="18" charset="0"/>
                <a:cs typeface="Times New Roman" pitchFamily="18" charset="0"/>
              </a:rPr>
            </a:br>
            <a:r>
              <a:rPr lang="en-IN" sz="3600" b="1" i="1" dirty="0">
                <a:latin typeface="Times New Roman" pitchFamily="18" charset="0"/>
                <a:cs typeface="Times New Roman" pitchFamily="18" charset="0"/>
              </a:rPr>
              <a:t/>
            </a:r>
            <a:br>
              <a:rPr lang="en-IN" sz="3600" b="1" i="1" dirty="0">
                <a:latin typeface="Times New Roman" pitchFamily="18" charset="0"/>
                <a:cs typeface="Times New Roman" pitchFamily="18" charset="0"/>
              </a:rPr>
            </a:br>
            <a:r>
              <a:rPr lang="en-IN" sz="2800" b="1" dirty="0" smtClean="0">
                <a:latin typeface="Times New Roman" pitchFamily="18" charset="0"/>
                <a:cs typeface="Times New Roman" pitchFamily="18" charset="0"/>
              </a:rPr>
              <a:t>Individual </a:t>
            </a:r>
            <a:r>
              <a:rPr lang="en-IN" sz="2800" b="1" dirty="0" err="1" smtClean="0">
                <a:latin typeface="Times New Roman" pitchFamily="18" charset="0"/>
                <a:cs typeface="Times New Roman" pitchFamily="18" charset="0"/>
              </a:rPr>
              <a:t>datatypes</a:t>
            </a:r>
            <a:r>
              <a:rPr lang="en-IN" sz="2800" b="1" dirty="0" smtClean="0">
                <a:latin typeface="Times New Roman" pitchFamily="18" charset="0"/>
                <a:cs typeface="Times New Roman" pitchFamily="18" charset="0"/>
              </a:rPr>
              <a:t/>
            </a:r>
            <a:br>
              <a:rPr lang="en-IN" sz="2800" b="1" dirty="0" smtClean="0">
                <a:latin typeface="Times New Roman" pitchFamily="18" charset="0"/>
                <a:cs typeface="Times New Roman" pitchFamily="18" charset="0"/>
              </a:rPr>
            </a:br>
            <a:r>
              <a:rPr lang="en-IN" sz="2800" b="1" dirty="0" smtClean="0">
                <a:latin typeface="Times New Roman" pitchFamily="18" charset="0"/>
                <a:cs typeface="Times New Roman" pitchFamily="18" charset="0"/>
              </a:rPr>
              <a:t/>
            </a:r>
            <a:br>
              <a:rPr lang="en-IN" sz="2800" b="1" dirty="0" smtClean="0">
                <a:latin typeface="Times New Roman" pitchFamily="18" charset="0"/>
                <a:cs typeface="Times New Roman" pitchFamily="18" charset="0"/>
              </a:rPr>
            </a:br>
            <a:r>
              <a:rPr lang="en-IN" sz="2800" b="1" dirty="0" smtClean="0">
                <a:latin typeface="Times New Roman" pitchFamily="18" charset="0"/>
                <a:cs typeface="Times New Roman" pitchFamily="18" charset="0"/>
              </a:rPr>
              <a:t/>
            </a:r>
            <a:br>
              <a:rPr lang="en-IN" sz="2800" b="1" dirty="0" smtClean="0">
                <a:latin typeface="Times New Roman" pitchFamily="18" charset="0"/>
                <a:cs typeface="Times New Roman" pitchFamily="18" charset="0"/>
              </a:rPr>
            </a:br>
            <a:r>
              <a:rPr lang="en-IN" sz="2800" b="1" dirty="0" smtClean="0">
                <a:latin typeface="Times New Roman" pitchFamily="18" charset="0"/>
                <a:cs typeface="Times New Roman" pitchFamily="18" charset="0"/>
              </a:rPr>
              <a:t>Operations done </a:t>
            </a:r>
            <a:r>
              <a:rPr lang="en-IN" sz="2800" b="1" dirty="0">
                <a:latin typeface="Times New Roman" pitchFamily="18" charset="0"/>
                <a:cs typeface="Times New Roman" pitchFamily="18" charset="0"/>
              </a:rPr>
              <a:t>o</a:t>
            </a:r>
            <a:r>
              <a:rPr lang="en-IN" sz="2800" b="1" dirty="0" smtClean="0">
                <a:latin typeface="Times New Roman" pitchFamily="18" charset="0"/>
                <a:cs typeface="Times New Roman" pitchFamily="18" charset="0"/>
              </a:rPr>
              <a:t>n Integer</a:t>
            </a:r>
            <a:br>
              <a:rPr lang="en-IN" sz="2800" b="1" dirty="0" smtClean="0">
                <a:latin typeface="Times New Roman" pitchFamily="18" charset="0"/>
                <a:cs typeface="Times New Roman" pitchFamily="18" charset="0"/>
              </a:rPr>
            </a:br>
            <a:r>
              <a:rPr lang="en-IN" sz="2800" b="1" dirty="0">
                <a:latin typeface="Times New Roman" pitchFamily="18" charset="0"/>
                <a:cs typeface="Times New Roman" pitchFamily="18" charset="0"/>
              </a:rPr>
              <a:t>Operations </a:t>
            </a:r>
            <a:r>
              <a:rPr lang="en-IN" sz="2800" b="1" dirty="0" smtClean="0">
                <a:latin typeface="Times New Roman" pitchFamily="18" charset="0"/>
                <a:cs typeface="Times New Roman" pitchFamily="18" charset="0"/>
              </a:rPr>
              <a:t>done </a:t>
            </a:r>
            <a:r>
              <a:rPr lang="en-IN" sz="2800" b="1" dirty="0">
                <a:latin typeface="Times New Roman" pitchFamily="18" charset="0"/>
                <a:cs typeface="Times New Roman" pitchFamily="18" charset="0"/>
              </a:rPr>
              <a:t>o</a:t>
            </a:r>
            <a:r>
              <a:rPr lang="en-IN" sz="2800" b="1" dirty="0" smtClean="0">
                <a:latin typeface="Times New Roman" pitchFamily="18" charset="0"/>
                <a:cs typeface="Times New Roman" pitchFamily="18" charset="0"/>
              </a:rPr>
              <a:t>n </a:t>
            </a:r>
            <a:r>
              <a:rPr lang="en-IN" sz="2800" b="1" dirty="0">
                <a:latin typeface="Times New Roman" pitchFamily="18" charset="0"/>
                <a:cs typeface="Times New Roman" pitchFamily="18" charset="0"/>
              </a:rPr>
              <a:t>Float</a:t>
            </a:r>
            <a:br>
              <a:rPr lang="en-IN" sz="2800" b="1" dirty="0">
                <a:latin typeface="Times New Roman" pitchFamily="18" charset="0"/>
                <a:cs typeface="Times New Roman" pitchFamily="18" charset="0"/>
              </a:rPr>
            </a:br>
            <a:endParaRPr lang="en-IN" sz="3600" b="1" dirty="0">
              <a:latin typeface="Times New Roman" pitchFamily="18" charset="0"/>
              <a:cs typeface="Times New Roman" pitchFamily="18" charset="0"/>
            </a:endParaRPr>
          </a:p>
        </p:txBody>
      </p:sp>
      <p:sp>
        <p:nvSpPr>
          <p:cNvPr id="3" name="Down Arrow 2"/>
          <p:cNvSpPr/>
          <p:nvPr/>
        </p:nvSpPr>
        <p:spPr>
          <a:xfrm>
            <a:off x="5779008" y="2889504"/>
            <a:ext cx="365760" cy="4114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33322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Individual </a:t>
            </a:r>
            <a:r>
              <a:rPr lang="en-IN" sz="4000" b="1" dirty="0" err="1" smtClean="0"/>
              <a:t>datatypes</a:t>
            </a:r>
            <a:endParaRPr lang="en-IN" sz="4000" b="1" dirty="0"/>
          </a:p>
        </p:txBody>
      </p:sp>
      <p:sp>
        <p:nvSpPr>
          <p:cNvPr id="3" name="Content Placeholder 2"/>
          <p:cNvSpPr>
            <a:spLocks noGrp="1"/>
          </p:cNvSpPr>
          <p:nvPr>
            <p:ph idx="1"/>
          </p:nvPr>
        </p:nvSpPr>
        <p:spPr>
          <a:xfrm>
            <a:off x="468025" y="1594887"/>
            <a:ext cx="11274612" cy="5151146"/>
          </a:xfrm>
        </p:spPr>
        <p:txBody>
          <a:bodyPr/>
          <a:lstStyle/>
          <a:p>
            <a:r>
              <a:rPr lang="en-IN" sz="2000" dirty="0" smtClean="0"/>
              <a:t>It specifies the data stored inside the memory location to be an integer</a:t>
            </a:r>
          </a:p>
          <a:p>
            <a:r>
              <a:rPr lang="en-IN" sz="2000" dirty="0" smtClean="0"/>
              <a:t>Integers can be positive or negative</a:t>
            </a:r>
          </a:p>
          <a:p>
            <a:endParaRPr lang="en-IN" sz="2000" dirty="0" smtClean="0"/>
          </a:p>
          <a:p>
            <a:pPr marL="0" indent="0">
              <a:buNone/>
            </a:pPr>
            <a:r>
              <a:rPr lang="en-IN" sz="2000" dirty="0"/>
              <a:t>	</a:t>
            </a:r>
            <a:r>
              <a:rPr lang="en-IN" sz="2000" dirty="0" smtClean="0"/>
              <a:t>a = 10					d = 023</a:t>
            </a:r>
          </a:p>
          <a:p>
            <a:pPr marL="0" indent="0">
              <a:buNone/>
            </a:pPr>
            <a:r>
              <a:rPr lang="en-IN" sz="2000" dirty="0"/>
              <a:t>	</a:t>
            </a:r>
            <a:r>
              <a:rPr lang="en-IN" sz="2000" dirty="0" smtClean="0"/>
              <a:t>type(a)					type(d)</a:t>
            </a:r>
          </a:p>
          <a:p>
            <a:pPr marL="0" indent="0">
              <a:buNone/>
            </a:pPr>
            <a:r>
              <a:rPr lang="en-IN" sz="2000" dirty="0"/>
              <a:t>	&lt;</a:t>
            </a:r>
            <a:r>
              <a:rPr lang="en-IN" sz="2000" dirty="0" smtClean="0"/>
              <a:t>class ‘</a:t>
            </a:r>
            <a:r>
              <a:rPr lang="en-IN" sz="2000" dirty="0" err="1" smtClean="0"/>
              <a:t>int</a:t>
            </a:r>
            <a:r>
              <a:rPr lang="en-IN" sz="2000" dirty="0" smtClean="0"/>
              <a:t>’&gt;				</a:t>
            </a:r>
            <a:r>
              <a:rPr lang="en-IN" sz="2000" dirty="0" err="1" smtClean="0"/>
              <a:t>syntaxerror</a:t>
            </a:r>
            <a:endParaRPr lang="en-IN" sz="2000" dirty="0" smtClean="0"/>
          </a:p>
          <a:p>
            <a:pPr marL="0" indent="0">
              <a:buNone/>
            </a:pPr>
            <a:endParaRPr lang="en-IN" sz="2000" dirty="0" smtClean="0"/>
          </a:p>
          <a:p>
            <a:pPr marL="0" indent="0">
              <a:buNone/>
            </a:pPr>
            <a:r>
              <a:rPr lang="en-IN" sz="2000" dirty="0"/>
              <a:t>	</a:t>
            </a:r>
            <a:r>
              <a:rPr lang="en-IN" sz="2000" dirty="0" smtClean="0"/>
              <a:t>b = 20					c = -30</a:t>
            </a:r>
          </a:p>
          <a:p>
            <a:pPr marL="0" indent="0">
              <a:buNone/>
            </a:pPr>
            <a:r>
              <a:rPr lang="en-IN" sz="2000" dirty="0"/>
              <a:t>	</a:t>
            </a:r>
            <a:r>
              <a:rPr lang="en-IN" sz="2000" dirty="0" smtClean="0"/>
              <a:t>type(b)					type(c)</a:t>
            </a:r>
          </a:p>
          <a:p>
            <a:pPr marL="0" indent="0">
              <a:buNone/>
            </a:pPr>
            <a:r>
              <a:rPr lang="en-IN" sz="2000" dirty="0"/>
              <a:t>	</a:t>
            </a:r>
            <a:r>
              <a:rPr lang="en-IN" sz="2000" dirty="0" smtClean="0"/>
              <a:t>&lt;</a:t>
            </a:r>
            <a:r>
              <a:rPr lang="en-IN" sz="2000" dirty="0" err="1" smtClean="0"/>
              <a:t>class’int</a:t>
            </a:r>
            <a:r>
              <a:rPr lang="en-IN" sz="2000" dirty="0" smtClean="0"/>
              <a:t>’&gt;				&lt;</a:t>
            </a:r>
            <a:r>
              <a:rPr lang="en-IN" sz="2000" dirty="0" err="1" smtClean="0"/>
              <a:t>class’int</a:t>
            </a:r>
            <a:r>
              <a:rPr lang="en-IN" sz="2000" dirty="0" smtClean="0"/>
              <a:t>’&gt;</a:t>
            </a:r>
          </a:p>
          <a:p>
            <a:pPr marL="0" indent="0">
              <a:buNone/>
            </a:pPr>
            <a:r>
              <a:rPr lang="en-IN" sz="2000" dirty="0"/>
              <a:t>	</a:t>
            </a:r>
            <a:endParaRPr lang="en-IN" dirty="0"/>
          </a:p>
        </p:txBody>
      </p:sp>
    </p:spTree>
    <p:extLst>
      <p:ext uri="{BB962C8B-B14F-4D97-AF65-F5344CB8AC3E}">
        <p14:creationId xmlns:p14="http://schemas.microsoft.com/office/powerpoint/2010/main" val="2809205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1. </a:t>
            </a:r>
            <a:r>
              <a:rPr lang="en-IN" sz="4000" b="1" dirty="0"/>
              <a:t>Operations Done On </a:t>
            </a:r>
            <a:r>
              <a:rPr lang="en-IN" sz="4000" b="1" dirty="0" smtClean="0"/>
              <a:t>Integer</a:t>
            </a:r>
            <a:endParaRPr lang="en-IN" sz="4000" b="1" dirty="0"/>
          </a:p>
        </p:txBody>
      </p:sp>
      <p:sp>
        <p:nvSpPr>
          <p:cNvPr id="3" name="Content Placeholder 2"/>
          <p:cNvSpPr>
            <a:spLocks noGrp="1"/>
          </p:cNvSpPr>
          <p:nvPr>
            <p:ph idx="1"/>
          </p:nvPr>
        </p:nvSpPr>
        <p:spPr>
          <a:xfrm>
            <a:off x="458694" y="1585556"/>
            <a:ext cx="11274612" cy="5272444"/>
          </a:xfrm>
        </p:spPr>
        <p:txBody>
          <a:bodyPr>
            <a:normAutofit/>
          </a:bodyPr>
          <a:lstStyle/>
          <a:p>
            <a:pPr marL="0" indent="0">
              <a:buNone/>
            </a:pPr>
            <a:r>
              <a:rPr lang="en-IN" sz="2000" b="1" dirty="0" smtClean="0"/>
              <a:t>FIRST WAY </a:t>
            </a:r>
            <a:r>
              <a:rPr lang="en-IN" sz="2000" b="1" dirty="0" smtClean="0">
                <a:sym typeface="Wingdings" pitchFamily="2" charset="2"/>
              </a:rPr>
              <a:t> By using variables			Second way  By using </a:t>
            </a:r>
            <a:r>
              <a:rPr lang="en-IN" sz="2000" b="1" dirty="0" err="1" smtClean="0">
                <a:sym typeface="Wingdings" pitchFamily="2" charset="2"/>
              </a:rPr>
              <a:t>Int</a:t>
            </a:r>
            <a:r>
              <a:rPr lang="en-IN" sz="2000" b="1" dirty="0" smtClean="0">
                <a:sym typeface="Wingdings" pitchFamily="2" charset="2"/>
              </a:rPr>
              <a:t>( )</a:t>
            </a:r>
          </a:p>
          <a:p>
            <a:pPr marL="0" indent="0">
              <a:buNone/>
            </a:pPr>
            <a:r>
              <a:rPr lang="en-IN" sz="2000" dirty="0">
                <a:sym typeface="Wingdings" pitchFamily="2" charset="2"/>
              </a:rPr>
              <a:t>	</a:t>
            </a:r>
            <a:r>
              <a:rPr lang="en-IN" sz="2000" dirty="0" smtClean="0">
                <a:sym typeface="Wingdings" pitchFamily="2" charset="2"/>
              </a:rPr>
              <a:t>a = 20							a = </a:t>
            </a:r>
            <a:r>
              <a:rPr lang="en-IN" sz="2000" dirty="0" err="1" smtClean="0">
                <a:sym typeface="Wingdings" pitchFamily="2" charset="2"/>
              </a:rPr>
              <a:t>int</a:t>
            </a:r>
            <a:r>
              <a:rPr lang="en-IN" sz="2000" dirty="0" smtClean="0">
                <a:sym typeface="Wingdings" pitchFamily="2" charset="2"/>
              </a:rPr>
              <a:t>(20)</a:t>
            </a:r>
          </a:p>
          <a:p>
            <a:pPr marL="0" indent="0">
              <a:buNone/>
            </a:pPr>
            <a:r>
              <a:rPr lang="en-IN" sz="2000" dirty="0">
                <a:sym typeface="Wingdings" pitchFamily="2" charset="2"/>
              </a:rPr>
              <a:t>	</a:t>
            </a:r>
            <a:r>
              <a:rPr lang="en-IN" sz="2000" dirty="0" smtClean="0">
                <a:sym typeface="Wingdings" pitchFamily="2" charset="2"/>
              </a:rPr>
              <a:t>a							a</a:t>
            </a:r>
          </a:p>
          <a:p>
            <a:pPr marL="0" indent="0">
              <a:buNone/>
            </a:pPr>
            <a:r>
              <a:rPr lang="en-IN" sz="2000" dirty="0">
                <a:sym typeface="Wingdings" pitchFamily="2" charset="2"/>
              </a:rPr>
              <a:t>	</a:t>
            </a:r>
            <a:r>
              <a:rPr lang="en-IN" sz="2000" dirty="0" smtClean="0">
                <a:sym typeface="Wingdings" pitchFamily="2" charset="2"/>
              </a:rPr>
              <a:t>20							20</a:t>
            </a:r>
          </a:p>
          <a:p>
            <a:pPr marL="0" indent="0">
              <a:buNone/>
            </a:pPr>
            <a:r>
              <a:rPr lang="en-IN" sz="2000" dirty="0">
                <a:sym typeface="Wingdings" pitchFamily="2" charset="2"/>
              </a:rPr>
              <a:t>	</a:t>
            </a:r>
            <a:r>
              <a:rPr lang="en-IN" sz="2000" dirty="0" smtClean="0">
                <a:sym typeface="Wingdings" pitchFamily="2" charset="2"/>
              </a:rPr>
              <a:t>b = 30							b = </a:t>
            </a:r>
            <a:r>
              <a:rPr lang="en-IN" sz="2000" dirty="0" err="1" smtClean="0">
                <a:sym typeface="Wingdings" pitchFamily="2" charset="2"/>
              </a:rPr>
              <a:t>int</a:t>
            </a:r>
            <a:r>
              <a:rPr lang="en-IN" sz="2000" dirty="0" smtClean="0">
                <a:sym typeface="Wingdings" pitchFamily="2" charset="2"/>
              </a:rPr>
              <a:t>(30)</a:t>
            </a:r>
          </a:p>
          <a:p>
            <a:pPr marL="0" indent="0">
              <a:buNone/>
            </a:pPr>
            <a:r>
              <a:rPr lang="en-IN" sz="2000" dirty="0">
                <a:sym typeface="Wingdings" pitchFamily="2" charset="2"/>
              </a:rPr>
              <a:t>	</a:t>
            </a:r>
            <a:r>
              <a:rPr lang="en-IN" sz="2000" dirty="0" smtClean="0">
                <a:sym typeface="Wingdings" pitchFamily="2" charset="2"/>
              </a:rPr>
              <a:t>b							b</a:t>
            </a:r>
          </a:p>
          <a:p>
            <a:pPr marL="0" indent="0">
              <a:buNone/>
            </a:pPr>
            <a:r>
              <a:rPr lang="en-IN" sz="2000" dirty="0">
                <a:sym typeface="Wingdings" pitchFamily="2" charset="2"/>
              </a:rPr>
              <a:t>	</a:t>
            </a:r>
            <a:r>
              <a:rPr lang="en-IN" sz="2000" dirty="0" smtClean="0">
                <a:sym typeface="Wingdings" pitchFamily="2" charset="2"/>
              </a:rPr>
              <a:t>30							30</a:t>
            </a:r>
          </a:p>
          <a:p>
            <a:pPr marL="0" indent="0">
              <a:buNone/>
            </a:pPr>
            <a:r>
              <a:rPr lang="en-IN" sz="2000" dirty="0">
                <a:sym typeface="Wingdings" pitchFamily="2" charset="2"/>
              </a:rPr>
              <a:t>	</a:t>
            </a:r>
            <a:r>
              <a:rPr lang="en-IN" sz="2000" dirty="0" smtClean="0">
                <a:sym typeface="Wingdings" pitchFamily="2" charset="2"/>
              </a:rPr>
              <a:t>c = 60							c = </a:t>
            </a:r>
            <a:r>
              <a:rPr lang="en-IN" sz="2000" dirty="0" err="1" smtClean="0">
                <a:sym typeface="Wingdings" pitchFamily="2" charset="2"/>
              </a:rPr>
              <a:t>int</a:t>
            </a:r>
            <a:r>
              <a:rPr lang="en-IN" sz="2000" dirty="0" smtClean="0">
                <a:sym typeface="Wingdings" pitchFamily="2" charset="2"/>
              </a:rPr>
              <a:t>(60)</a:t>
            </a:r>
          </a:p>
          <a:p>
            <a:pPr marL="0" indent="0">
              <a:buNone/>
            </a:pPr>
            <a:r>
              <a:rPr lang="en-IN" sz="2000" dirty="0">
                <a:sym typeface="Wingdings" pitchFamily="2" charset="2"/>
              </a:rPr>
              <a:t>	</a:t>
            </a:r>
            <a:r>
              <a:rPr lang="en-IN" sz="2000" dirty="0" smtClean="0">
                <a:sym typeface="Wingdings" pitchFamily="2" charset="2"/>
              </a:rPr>
              <a:t>c							c</a:t>
            </a:r>
          </a:p>
          <a:p>
            <a:pPr marL="0" indent="0">
              <a:buNone/>
            </a:pPr>
            <a:r>
              <a:rPr lang="en-IN" sz="2000" dirty="0">
                <a:sym typeface="Wingdings" pitchFamily="2" charset="2"/>
              </a:rPr>
              <a:t>	</a:t>
            </a:r>
            <a:r>
              <a:rPr lang="en-IN" sz="2000" dirty="0" smtClean="0">
                <a:sym typeface="Wingdings" pitchFamily="2" charset="2"/>
              </a:rPr>
              <a:t>60							60</a:t>
            </a:r>
            <a:endParaRPr lang="en-IN" sz="2000" dirty="0"/>
          </a:p>
        </p:txBody>
      </p:sp>
    </p:spTree>
    <p:extLst>
      <p:ext uri="{BB962C8B-B14F-4D97-AF65-F5344CB8AC3E}">
        <p14:creationId xmlns:p14="http://schemas.microsoft.com/office/powerpoint/2010/main" val="4235247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3" y="365760"/>
            <a:ext cx="11997673" cy="1325563"/>
          </a:xfrm>
        </p:spPr>
        <p:txBody>
          <a:bodyPr>
            <a:normAutofit/>
          </a:bodyPr>
          <a:lstStyle/>
          <a:p>
            <a:r>
              <a:rPr lang="en-IN" sz="3200" b="1" dirty="0"/>
              <a:t>If we want to get </a:t>
            </a:r>
            <a:r>
              <a:rPr lang="en-IN" sz="3200" b="1" dirty="0" smtClean="0"/>
              <a:t>the attributes/functions/methods </a:t>
            </a:r>
            <a:r>
              <a:rPr lang="en-IN" sz="3200" b="1" dirty="0"/>
              <a:t>of any </a:t>
            </a:r>
            <a:r>
              <a:rPr lang="en-IN" sz="3200" b="1" dirty="0" err="1"/>
              <a:t>datatypes</a:t>
            </a:r>
            <a:r>
              <a:rPr lang="en-IN" sz="3200" b="1" dirty="0"/>
              <a:t>/class we use </a:t>
            </a:r>
            <a:r>
              <a:rPr lang="en-IN" sz="3200" b="1" dirty="0" err="1"/>
              <a:t>dir</a:t>
            </a:r>
            <a:r>
              <a:rPr lang="en-IN" sz="3200" b="1" dirty="0"/>
              <a:t>( )</a:t>
            </a:r>
            <a:endParaRPr lang="en-IN" sz="3200" dirty="0"/>
          </a:p>
        </p:txBody>
      </p:sp>
      <p:sp>
        <p:nvSpPr>
          <p:cNvPr id="3" name="Content Placeholder 2"/>
          <p:cNvSpPr>
            <a:spLocks noGrp="1"/>
          </p:cNvSpPr>
          <p:nvPr>
            <p:ph idx="1"/>
          </p:nvPr>
        </p:nvSpPr>
        <p:spPr>
          <a:xfrm>
            <a:off x="458694" y="1949450"/>
            <a:ext cx="11274612" cy="4749930"/>
          </a:xfrm>
        </p:spPr>
        <p:txBody>
          <a:bodyPr>
            <a:normAutofit fontScale="85000" lnSpcReduction="20000"/>
          </a:bodyPr>
          <a:lstStyle/>
          <a:p>
            <a:pPr marL="0" indent="0">
              <a:buNone/>
            </a:pPr>
            <a:r>
              <a:rPr lang="en-IN" b="1" dirty="0" err="1"/>
              <a:t>dir</a:t>
            </a:r>
            <a:r>
              <a:rPr lang="en-IN" b="1" dirty="0"/>
              <a:t>(</a:t>
            </a:r>
            <a:r>
              <a:rPr lang="en-IN" b="1" dirty="0" err="1"/>
              <a:t>int</a:t>
            </a:r>
            <a:r>
              <a:rPr lang="en-IN" b="1" dirty="0"/>
              <a:t>)</a:t>
            </a:r>
          </a:p>
          <a:p>
            <a:pPr marL="0" indent="0">
              <a:buNone/>
            </a:pPr>
            <a:endParaRPr lang="en-IN" dirty="0" smtClean="0"/>
          </a:p>
          <a:p>
            <a:pPr marL="0" indent="0" algn="just">
              <a:buNone/>
            </a:pPr>
            <a:r>
              <a:rPr lang="en-IN" sz="2600" dirty="0" smtClean="0"/>
              <a:t>['__</a:t>
            </a:r>
            <a:r>
              <a:rPr lang="en-IN" sz="2600" dirty="0"/>
              <a:t>abs__', '__add__', '__and__', '__bool__', '__ceil__', '__class__', '__</a:t>
            </a:r>
            <a:r>
              <a:rPr lang="en-IN" sz="2600" dirty="0" err="1"/>
              <a:t>delattr</a:t>
            </a:r>
            <a:r>
              <a:rPr lang="en-IN" sz="2600" dirty="0"/>
              <a:t>__', '__</a:t>
            </a:r>
            <a:r>
              <a:rPr lang="en-IN" sz="2600" dirty="0" err="1"/>
              <a:t>dir</a:t>
            </a:r>
            <a:r>
              <a:rPr lang="en-IN" sz="2600" dirty="0"/>
              <a:t>__', '__</a:t>
            </a:r>
            <a:r>
              <a:rPr lang="en-IN" sz="2600" dirty="0" err="1"/>
              <a:t>divmod</a:t>
            </a:r>
            <a:r>
              <a:rPr lang="en-IN" sz="2600" dirty="0"/>
              <a:t>__', '__doc__', '__</a:t>
            </a:r>
            <a:r>
              <a:rPr lang="en-IN" sz="2600" dirty="0" err="1"/>
              <a:t>eq</a:t>
            </a:r>
            <a:r>
              <a:rPr lang="en-IN" sz="2600" dirty="0"/>
              <a:t>__', '__float__', '__floor__', '__</a:t>
            </a:r>
            <a:r>
              <a:rPr lang="en-IN" sz="2600" dirty="0" err="1"/>
              <a:t>floordiv</a:t>
            </a:r>
            <a:r>
              <a:rPr lang="en-IN" sz="2600" dirty="0"/>
              <a:t>__', '__format__', '__</a:t>
            </a:r>
            <a:r>
              <a:rPr lang="en-IN" sz="2600" dirty="0" err="1"/>
              <a:t>ge</a:t>
            </a:r>
            <a:r>
              <a:rPr lang="en-IN" sz="2600" dirty="0"/>
              <a:t>__', '__</a:t>
            </a:r>
            <a:r>
              <a:rPr lang="en-IN" sz="2600" dirty="0" err="1"/>
              <a:t>getattribute</a:t>
            </a:r>
            <a:r>
              <a:rPr lang="en-IN" sz="2600" dirty="0"/>
              <a:t>__', '__</a:t>
            </a:r>
            <a:r>
              <a:rPr lang="en-IN" sz="2600" dirty="0" err="1"/>
              <a:t>getnewargs</a:t>
            </a:r>
            <a:r>
              <a:rPr lang="en-IN" sz="2600" dirty="0"/>
              <a:t>__', '__</a:t>
            </a:r>
            <a:r>
              <a:rPr lang="en-IN" sz="2600" dirty="0" err="1"/>
              <a:t>gt</a:t>
            </a:r>
            <a:r>
              <a:rPr lang="en-IN" sz="2600" dirty="0"/>
              <a:t>__', '__hash__', '__index__', '__</a:t>
            </a:r>
            <a:r>
              <a:rPr lang="en-IN" sz="2600" dirty="0" err="1"/>
              <a:t>init</a:t>
            </a:r>
            <a:r>
              <a:rPr lang="en-IN" sz="2600" dirty="0"/>
              <a:t>__', '__</a:t>
            </a:r>
            <a:r>
              <a:rPr lang="en-IN" sz="2600" dirty="0" err="1"/>
              <a:t>init_subclass</a:t>
            </a:r>
            <a:r>
              <a:rPr lang="en-IN" sz="2600" dirty="0"/>
              <a:t>__', '__</a:t>
            </a:r>
            <a:r>
              <a:rPr lang="en-IN" sz="2600" dirty="0" err="1"/>
              <a:t>int</a:t>
            </a:r>
            <a:r>
              <a:rPr lang="en-IN" sz="2600" dirty="0"/>
              <a:t>__', '__invert__', '__le__', '__</a:t>
            </a:r>
            <a:r>
              <a:rPr lang="en-IN" sz="2600" dirty="0" err="1"/>
              <a:t>lshift</a:t>
            </a:r>
            <a:r>
              <a:rPr lang="en-IN" sz="2600" dirty="0"/>
              <a:t>__', '__</a:t>
            </a:r>
            <a:r>
              <a:rPr lang="en-IN" sz="2600" dirty="0" err="1"/>
              <a:t>lt</a:t>
            </a:r>
            <a:r>
              <a:rPr lang="en-IN" sz="2600" dirty="0"/>
              <a:t>__', '__mod__', '__</a:t>
            </a:r>
            <a:r>
              <a:rPr lang="en-IN" sz="2600" dirty="0" err="1"/>
              <a:t>mul</a:t>
            </a:r>
            <a:r>
              <a:rPr lang="en-IN" sz="2600" dirty="0"/>
              <a:t>__', '__ne__', '__</a:t>
            </a:r>
            <a:r>
              <a:rPr lang="en-IN" sz="2600" dirty="0" err="1"/>
              <a:t>neg</a:t>
            </a:r>
            <a:r>
              <a:rPr lang="en-IN" sz="2600" dirty="0"/>
              <a:t>__', '__new__', '__or__', '__</a:t>
            </a:r>
            <a:r>
              <a:rPr lang="en-IN" sz="2600" dirty="0" err="1"/>
              <a:t>pos</a:t>
            </a:r>
            <a:r>
              <a:rPr lang="en-IN" sz="2600" dirty="0"/>
              <a:t>__', '__</a:t>
            </a:r>
            <a:r>
              <a:rPr lang="en-IN" sz="2600" dirty="0" err="1"/>
              <a:t>pow</a:t>
            </a:r>
            <a:r>
              <a:rPr lang="en-IN" sz="2600" dirty="0"/>
              <a:t>__', '__</a:t>
            </a:r>
            <a:r>
              <a:rPr lang="en-IN" sz="2600" dirty="0" err="1"/>
              <a:t>radd</a:t>
            </a:r>
            <a:r>
              <a:rPr lang="en-IN" sz="2600" dirty="0"/>
              <a:t>__', '__rand__', '__</a:t>
            </a:r>
            <a:r>
              <a:rPr lang="en-IN" sz="2600" dirty="0" err="1"/>
              <a:t>rdivmod</a:t>
            </a:r>
            <a:r>
              <a:rPr lang="en-IN" sz="2600" dirty="0"/>
              <a:t>__', '__reduce__', '__</a:t>
            </a:r>
            <a:r>
              <a:rPr lang="en-IN" sz="2600" dirty="0" err="1"/>
              <a:t>reduce_ex</a:t>
            </a:r>
            <a:r>
              <a:rPr lang="en-IN" sz="2600" dirty="0"/>
              <a:t>__', '__</a:t>
            </a:r>
            <a:r>
              <a:rPr lang="en-IN" sz="2600" dirty="0" err="1"/>
              <a:t>repr</a:t>
            </a:r>
            <a:r>
              <a:rPr lang="en-IN" sz="2600" dirty="0"/>
              <a:t>__', '__</a:t>
            </a:r>
            <a:r>
              <a:rPr lang="en-IN" sz="2600" dirty="0" err="1"/>
              <a:t>rfloordiv</a:t>
            </a:r>
            <a:r>
              <a:rPr lang="en-IN" sz="2600" dirty="0"/>
              <a:t>__', '__</a:t>
            </a:r>
            <a:r>
              <a:rPr lang="en-IN" sz="2600" dirty="0" err="1"/>
              <a:t>rlshift</a:t>
            </a:r>
            <a:r>
              <a:rPr lang="en-IN" sz="2600" dirty="0"/>
              <a:t>__', '__</a:t>
            </a:r>
            <a:r>
              <a:rPr lang="en-IN" sz="2600" dirty="0" err="1"/>
              <a:t>rmod</a:t>
            </a:r>
            <a:r>
              <a:rPr lang="en-IN" sz="2600" dirty="0"/>
              <a:t>__', '__</a:t>
            </a:r>
            <a:r>
              <a:rPr lang="en-IN" sz="2600" dirty="0" err="1"/>
              <a:t>rmul</a:t>
            </a:r>
            <a:r>
              <a:rPr lang="en-IN" sz="2600" dirty="0"/>
              <a:t>__', '__</a:t>
            </a:r>
            <a:r>
              <a:rPr lang="en-IN" sz="2600" dirty="0" err="1"/>
              <a:t>ror</a:t>
            </a:r>
            <a:r>
              <a:rPr lang="en-IN" sz="2600" dirty="0"/>
              <a:t>__', '__round__', '__</a:t>
            </a:r>
            <a:r>
              <a:rPr lang="en-IN" sz="2600" dirty="0" err="1"/>
              <a:t>rpow</a:t>
            </a:r>
            <a:r>
              <a:rPr lang="en-IN" sz="2600" dirty="0"/>
              <a:t>__', '__</a:t>
            </a:r>
            <a:r>
              <a:rPr lang="en-IN" sz="2600" dirty="0" err="1"/>
              <a:t>rrshift</a:t>
            </a:r>
            <a:r>
              <a:rPr lang="en-IN" sz="2600" dirty="0"/>
              <a:t>__', '__</a:t>
            </a:r>
            <a:r>
              <a:rPr lang="en-IN" sz="2600" dirty="0" err="1"/>
              <a:t>rshift</a:t>
            </a:r>
            <a:r>
              <a:rPr lang="en-IN" sz="2600" dirty="0"/>
              <a:t>__', '__</a:t>
            </a:r>
            <a:r>
              <a:rPr lang="en-IN" sz="2600" dirty="0" err="1"/>
              <a:t>rsub</a:t>
            </a:r>
            <a:r>
              <a:rPr lang="en-IN" sz="2600" dirty="0"/>
              <a:t>__', '__</a:t>
            </a:r>
            <a:r>
              <a:rPr lang="en-IN" sz="2600" dirty="0" err="1"/>
              <a:t>rtruediv</a:t>
            </a:r>
            <a:r>
              <a:rPr lang="en-IN" sz="2600" dirty="0"/>
              <a:t>__', '__</a:t>
            </a:r>
            <a:r>
              <a:rPr lang="en-IN" sz="2600" dirty="0" err="1"/>
              <a:t>rxor</a:t>
            </a:r>
            <a:r>
              <a:rPr lang="en-IN" sz="2600" dirty="0"/>
              <a:t>__', '__</a:t>
            </a:r>
            <a:r>
              <a:rPr lang="en-IN" sz="2600" dirty="0" err="1"/>
              <a:t>setattr</a:t>
            </a:r>
            <a:r>
              <a:rPr lang="en-IN" sz="2600" dirty="0"/>
              <a:t>__', '__</a:t>
            </a:r>
            <a:r>
              <a:rPr lang="en-IN" sz="2600" dirty="0" err="1"/>
              <a:t>sizeof</a:t>
            </a:r>
            <a:r>
              <a:rPr lang="en-IN" sz="2600" dirty="0"/>
              <a:t>__', '__</a:t>
            </a:r>
            <a:r>
              <a:rPr lang="en-IN" sz="2600" dirty="0" err="1"/>
              <a:t>str</a:t>
            </a:r>
            <a:r>
              <a:rPr lang="en-IN" sz="2600" dirty="0"/>
              <a:t>__', '__sub__', '__</a:t>
            </a:r>
            <a:r>
              <a:rPr lang="en-IN" sz="2600" dirty="0" err="1"/>
              <a:t>subclasshook</a:t>
            </a:r>
            <a:r>
              <a:rPr lang="en-IN" sz="2600" dirty="0"/>
              <a:t>__', '__</a:t>
            </a:r>
            <a:r>
              <a:rPr lang="en-IN" sz="2600" dirty="0" err="1"/>
              <a:t>truediv</a:t>
            </a:r>
            <a:r>
              <a:rPr lang="en-IN" sz="2600" dirty="0"/>
              <a:t>__', '__</a:t>
            </a:r>
            <a:r>
              <a:rPr lang="en-IN" sz="2600" dirty="0" err="1"/>
              <a:t>trunc</a:t>
            </a:r>
            <a:r>
              <a:rPr lang="en-IN" sz="2600" dirty="0"/>
              <a:t>__', '__</a:t>
            </a:r>
            <a:r>
              <a:rPr lang="en-IN" sz="2600" dirty="0" err="1"/>
              <a:t>xor</a:t>
            </a:r>
            <a:r>
              <a:rPr lang="en-IN" sz="2600" dirty="0"/>
              <a:t>__', '</a:t>
            </a:r>
            <a:r>
              <a:rPr lang="en-IN" sz="2600" dirty="0" err="1"/>
              <a:t>as_integer_ratio</a:t>
            </a:r>
            <a:r>
              <a:rPr lang="en-IN" sz="2600" dirty="0"/>
              <a:t>', '</a:t>
            </a:r>
            <a:r>
              <a:rPr lang="en-IN" sz="2600" dirty="0" err="1"/>
              <a:t>bit_count</a:t>
            </a:r>
            <a:r>
              <a:rPr lang="en-IN" sz="2600" dirty="0"/>
              <a:t>', '</a:t>
            </a:r>
            <a:r>
              <a:rPr lang="en-IN" sz="2600" dirty="0" err="1"/>
              <a:t>bit_length</a:t>
            </a:r>
            <a:r>
              <a:rPr lang="en-IN" sz="2600" dirty="0"/>
              <a:t>', 'conjugate', 'denominator', '</a:t>
            </a:r>
            <a:r>
              <a:rPr lang="en-IN" sz="2600" dirty="0" err="1"/>
              <a:t>from_bytes</a:t>
            </a:r>
            <a:r>
              <a:rPr lang="en-IN" sz="2600" dirty="0"/>
              <a:t>', '</a:t>
            </a:r>
            <a:r>
              <a:rPr lang="en-IN" sz="2600" dirty="0" err="1"/>
              <a:t>imag</a:t>
            </a:r>
            <a:r>
              <a:rPr lang="en-IN" sz="2600" dirty="0"/>
              <a:t>', 'numerator', 'real', '</a:t>
            </a:r>
            <a:r>
              <a:rPr lang="en-IN" sz="2600" dirty="0" err="1"/>
              <a:t>to_bytes</a:t>
            </a:r>
            <a:r>
              <a:rPr lang="en-IN" sz="2600" dirty="0"/>
              <a:t>']</a:t>
            </a:r>
          </a:p>
          <a:p>
            <a:endParaRPr lang="en-IN" dirty="0"/>
          </a:p>
          <a:p>
            <a:endParaRPr lang="en-IN" dirty="0"/>
          </a:p>
        </p:txBody>
      </p:sp>
    </p:spTree>
    <p:extLst>
      <p:ext uri="{BB962C8B-B14F-4D97-AF65-F5344CB8AC3E}">
        <p14:creationId xmlns:p14="http://schemas.microsoft.com/office/powerpoint/2010/main" val="562365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7AFCFE-88C8-193F-8E83-8C1AED6FEEC2}"/>
              </a:ext>
            </a:extLst>
          </p:cNvPr>
          <p:cNvSpPr>
            <a:spLocks noGrp="1"/>
          </p:cNvSpPr>
          <p:nvPr>
            <p:ph type="title"/>
          </p:nvPr>
        </p:nvSpPr>
        <p:spPr>
          <a:xfrm>
            <a:off x="458694" y="365760"/>
            <a:ext cx="6714992" cy="1042535"/>
          </a:xfrm>
        </p:spPr>
        <p:txBody>
          <a:bodyPr>
            <a:normAutofit/>
          </a:bodyPr>
          <a:lstStyle/>
          <a:p>
            <a:r>
              <a:rPr lang="en-US" b="1" u="sng" dirty="0">
                <a:latin typeface="Times New Roman"/>
                <a:cs typeface="Sabon Next LT"/>
              </a:rPr>
              <a:t>HISTORY OF PYTHON</a:t>
            </a:r>
            <a:endParaRPr lang="en-US" b="1" u="sng" dirty="0">
              <a:latin typeface="Times New Roman"/>
            </a:endParaRPr>
          </a:p>
        </p:txBody>
      </p:sp>
      <p:sp>
        <p:nvSpPr>
          <p:cNvPr id="3" name="Content Placeholder 2">
            <a:extLst>
              <a:ext uri="{FF2B5EF4-FFF2-40B4-BE49-F238E27FC236}">
                <a16:creationId xmlns="" xmlns:a16="http://schemas.microsoft.com/office/drawing/2014/main" id="{4CFB2AEF-77F5-B4AF-58E2-8362DBD65B9E}"/>
              </a:ext>
            </a:extLst>
          </p:cNvPr>
          <p:cNvSpPr>
            <a:spLocks noGrp="1"/>
          </p:cNvSpPr>
          <p:nvPr>
            <p:ph idx="1"/>
          </p:nvPr>
        </p:nvSpPr>
        <p:spPr>
          <a:xfrm>
            <a:off x="458694" y="1975768"/>
            <a:ext cx="11676743" cy="4169445"/>
          </a:xfrm>
        </p:spPr>
        <p:txBody>
          <a:bodyPr vert="horz" lIns="91440" tIns="45720" rIns="91440" bIns="45720" rtlCol="0" anchor="t">
            <a:normAutofit/>
          </a:bodyPr>
          <a:lstStyle/>
          <a:p>
            <a:pPr algn="just"/>
            <a:r>
              <a:rPr lang="en-US" sz="2400" dirty="0">
                <a:latin typeface="Times New Roman"/>
                <a:ea typeface="+mn-lt"/>
                <a:cs typeface="+mn-lt"/>
              </a:rPr>
              <a:t>Python is a widely used general-purpose, high-level programming language.</a:t>
            </a:r>
          </a:p>
          <a:p>
            <a:pPr marL="0" indent="0" algn="just">
              <a:buNone/>
            </a:pPr>
            <a:endParaRPr lang="en-US" sz="2400" dirty="0">
              <a:latin typeface="Times New Roman"/>
              <a:cs typeface="Times New Roman"/>
            </a:endParaRPr>
          </a:p>
          <a:p>
            <a:pPr algn="just"/>
            <a:r>
              <a:rPr lang="en-US" sz="2400" dirty="0">
                <a:latin typeface="Times New Roman"/>
                <a:cs typeface="Times New Roman"/>
              </a:rPr>
              <a:t>Python was designed by Guido Van Rossum </a:t>
            </a:r>
            <a:r>
              <a:rPr lang="en-US" sz="2400" dirty="0">
                <a:latin typeface="Times New Roman"/>
                <a:ea typeface="+mn-lt"/>
                <a:cs typeface="+mn-lt"/>
              </a:rPr>
              <a:t>and developed by Python Software Foundation.</a:t>
            </a:r>
          </a:p>
          <a:p>
            <a:pPr marL="0" indent="0" algn="just">
              <a:buNone/>
            </a:pPr>
            <a:endParaRPr lang="en-US" sz="2400" dirty="0">
              <a:latin typeface="Times New Roman"/>
              <a:cs typeface="Times New Roman"/>
            </a:endParaRPr>
          </a:p>
          <a:p>
            <a:pPr algn="just"/>
            <a:r>
              <a:rPr lang="en-US" sz="2400" dirty="0">
                <a:latin typeface="Times New Roman"/>
                <a:cs typeface="Times New Roman"/>
              </a:rPr>
              <a:t>It was created in the year 1989.</a:t>
            </a:r>
          </a:p>
          <a:p>
            <a:pPr marL="0" indent="0" algn="just">
              <a:buNone/>
            </a:pPr>
            <a:endParaRPr lang="en-US" sz="2400" dirty="0">
              <a:latin typeface="Times New Roman"/>
              <a:cs typeface="Times New Roman"/>
            </a:endParaRPr>
          </a:p>
          <a:p>
            <a:pPr algn="just"/>
            <a:r>
              <a:rPr lang="en-US" sz="2400" dirty="0">
                <a:latin typeface="Times New Roman"/>
                <a:cs typeface="Times New Roman"/>
              </a:rPr>
              <a:t>It got released in the year 1991.</a:t>
            </a:r>
          </a:p>
        </p:txBody>
      </p:sp>
    </p:spTree>
    <p:extLst>
      <p:ext uri="{BB962C8B-B14F-4D97-AF65-F5344CB8AC3E}">
        <p14:creationId xmlns:p14="http://schemas.microsoft.com/office/powerpoint/2010/main" val="34231920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2538849" cy="1798942"/>
          </a:xfrm>
        </p:spPr>
        <p:txBody>
          <a:bodyPr>
            <a:normAutofit/>
          </a:bodyPr>
          <a:lstStyle/>
          <a:p>
            <a:r>
              <a:rPr lang="en-IN" sz="2400" b="1" dirty="0" smtClean="0">
                <a:latin typeface="+mn-lt"/>
              </a:rPr>
              <a:t>If we want to convert –</a:t>
            </a:r>
            <a:r>
              <a:rPr lang="en-IN" sz="2400" b="1" dirty="0" err="1" smtClean="0">
                <a:latin typeface="+mn-lt"/>
              </a:rPr>
              <a:t>ve</a:t>
            </a:r>
            <a:r>
              <a:rPr lang="en-IN" sz="2400" b="1" dirty="0" smtClean="0">
                <a:latin typeface="+mn-lt"/>
              </a:rPr>
              <a:t> integer into 		</a:t>
            </a:r>
            <a:r>
              <a:rPr lang="en-IN" sz="2400" b="1" dirty="0" smtClean="0"/>
              <a:t>Default </a:t>
            </a:r>
            <a:r>
              <a:rPr lang="en-IN" sz="2400" b="1" dirty="0"/>
              <a:t>value of integer </a:t>
            </a:r>
            <a:r>
              <a:rPr lang="en-IN" sz="2400" b="1" dirty="0">
                <a:sym typeface="Wingdings" pitchFamily="2" charset="2"/>
              </a:rPr>
              <a:t> 0, </a:t>
            </a:r>
            <a:r>
              <a:rPr lang="en-IN" sz="2400" b="1" dirty="0" err="1">
                <a:sym typeface="Wingdings" pitchFamily="2" charset="2"/>
              </a:rPr>
              <a:t>int</a:t>
            </a:r>
            <a:r>
              <a:rPr lang="en-IN" sz="2400" b="1" dirty="0">
                <a:sym typeface="Wingdings" pitchFamily="2" charset="2"/>
              </a:rPr>
              <a:t>( )</a:t>
            </a:r>
            <a:r>
              <a:rPr lang="en-IN" sz="2400" b="1" dirty="0" smtClean="0">
                <a:latin typeface="+mn-lt"/>
              </a:rPr>
              <a:t/>
            </a:r>
            <a:br>
              <a:rPr lang="en-IN" sz="2400" b="1" dirty="0" smtClean="0">
                <a:latin typeface="+mn-lt"/>
              </a:rPr>
            </a:br>
            <a:r>
              <a:rPr lang="en-IN" sz="2400" b="1" dirty="0" smtClean="0">
                <a:latin typeface="+mn-lt"/>
              </a:rPr>
              <a:t>+</a:t>
            </a:r>
            <a:r>
              <a:rPr lang="en-IN" sz="2400" b="1" dirty="0" err="1" smtClean="0">
                <a:latin typeface="+mn-lt"/>
              </a:rPr>
              <a:t>ve</a:t>
            </a:r>
            <a:r>
              <a:rPr lang="en-IN" sz="2400" b="1" dirty="0" smtClean="0">
                <a:latin typeface="+mn-lt"/>
              </a:rPr>
              <a:t> integer we use abs( ) </a:t>
            </a:r>
            <a:r>
              <a:rPr lang="en-IN" sz="2400" b="1" dirty="0" smtClean="0">
                <a:latin typeface="+mn-lt"/>
                <a:sym typeface="Wingdings" pitchFamily="2" charset="2"/>
              </a:rPr>
              <a:t> absolute</a:t>
            </a:r>
            <a:endParaRPr lang="en-IN" sz="2400" b="1" dirty="0">
              <a:latin typeface="+mn-lt"/>
            </a:endParaRPr>
          </a:p>
        </p:txBody>
      </p:sp>
      <p:sp>
        <p:nvSpPr>
          <p:cNvPr id="3" name="Content Placeholder 2"/>
          <p:cNvSpPr>
            <a:spLocks noGrp="1"/>
          </p:cNvSpPr>
          <p:nvPr>
            <p:ph idx="1"/>
          </p:nvPr>
        </p:nvSpPr>
        <p:spPr>
          <a:xfrm>
            <a:off x="486686" y="1930788"/>
            <a:ext cx="11274612" cy="5085832"/>
          </a:xfrm>
        </p:spPr>
        <p:txBody>
          <a:bodyPr>
            <a:normAutofit/>
          </a:bodyPr>
          <a:lstStyle/>
          <a:p>
            <a:pPr marL="0" indent="0">
              <a:buNone/>
            </a:pPr>
            <a:r>
              <a:rPr lang="en-IN" sz="2000" dirty="0" smtClean="0"/>
              <a:t>	a = -30							a = 0</a:t>
            </a:r>
          </a:p>
          <a:p>
            <a:pPr marL="0" indent="0">
              <a:buNone/>
            </a:pPr>
            <a:r>
              <a:rPr lang="en-IN" sz="2000" dirty="0"/>
              <a:t>	</a:t>
            </a:r>
            <a:r>
              <a:rPr lang="en-IN" sz="2000" dirty="0" smtClean="0"/>
              <a:t>abs(a) 							type(a)</a:t>
            </a:r>
          </a:p>
          <a:p>
            <a:pPr marL="0" indent="0">
              <a:buNone/>
            </a:pPr>
            <a:r>
              <a:rPr lang="en-IN" sz="2000" dirty="0"/>
              <a:t>	</a:t>
            </a:r>
            <a:r>
              <a:rPr lang="en-IN" sz="2000" dirty="0" smtClean="0"/>
              <a:t>30							&lt;</a:t>
            </a:r>
            <a:r>
              <a:rPr lang="en-IN" sz="2000" dirty="0" err="1" smtClean="0"/>
              <a:t>class’int</a:t>
            </a:r>
            <a:r>
              <a:rPr lang="en-IN" sz="2000" dirty="0" smtClean="0"/>
              <a:t>’&gt;</a:t>
            </a:r>
          </a:p>
          <a:p>
            <a:pPr marL="0" indent="0">
              <a:buNone/>
            </a:pPr>
            <a:r>
              <a:rPr lang="en-IN" sz="2000" dirty="0"/>
              <a:t>	</a:t>
            </a:r>
            <a:r>
              <a:rPr lang="en-IN" sz="2000" dirty="0" smtClean="0"/>
              <a:t>b = -100						b = </a:t>
            </a:r>
            <a:r>
              <a:rPr lang="en-IN" sz="2000" dirty="0" err="1" smtClean="0"/>
              <a:t>int</a:t>
            </a:r>
            <a:r>
              <a:rPr lang="en-IN" sz="2000" dirty="0" smtClean="0"/>
              <a:t>( )</a:t>
            </a:r>
          </a:p>
          <a:p>
            <a:pPr marL="0" indent="0">
              <a:buNone/>
            </a:pPr>
            <a:r>
              <a:rPr lang="en-IN" sz="2000" dirty="0"/>
              <a:t>	</a:t>
            </a:r>
            <a:r>
              <a:rPr lang="en-IN" sz="2000" dirty="0" smtClean="0"/>
              <a:t>abs(b)							type(b)</a:t>
            </a:r>
          </a:p>
          <a:p>
            <a:pPr marL="0" indent="0">
              <a:buNone/>
            </a:pPr>
            <a:r>
              <a:rPr lang="en-IN" sz="2000" dirty="0"/>
              <a:t>	</a:t>
            </a:r>
            <a:r>
              <a:rPr lang="en-IN" sz="2000" dirty="0" smtClean="0"/>
              <a:t>100							&lt;</a:t>
            </a:r>
            <a:r>
              <a:rPr lang="en-IN" sz="2000" dirty="0" err="1" smtClean="0"/>
              <a:t>class’int</a:t>
            </a:r>
            <a:r>
              <a:rPr lang="en-IN" sz="2000" dirty="0" smtClean="0"/>
              <a:t>’&gt;</a:t>
            </a:r>
          </a:p>
          <a:p>
            <a:pPr marL="0" indent="0">
              <a:buNone/>
            </a:pPr>
            <a:r>
              <a:rPr lang="en-IN" sz="2000" dirty="0"/>
              <a:t>	</a:t>
            </a:r>
            <a:r>
              <a:rPr lang="en-IN" sz="2000" dirty="0" smtClean="0"/>
              <a:t>c = -2365</a:t>
            </a:r>
          </a:p>
          <a:p>
            <a:pPr marL="0" indent="0">
              <a:buNone/>
            </a:pPr>
            <a:r>
              <a:rPr lang="en-IN" sz="2000" dirty="0"/>
              <a:t>	</a:t>
            </a:r>
            <a:r>
              <a:rPr lang="en-IN" sz="2000" dirty="0" smtClean="0"/>
              <a:t>abs(c)</a:t>
            </a:r>
          </a:p>
          <a:p>
            <a:pPr marL="0" indent="0">
              <a:buNone/>
            </a:pPr>
            <a:r>
              <a:rPr lang="en-IN" sz="2000" dirty="0"/>
              <a:t>	</a:t>
            </a:r>
            <a:r>
              <a:rPr lang="en-IN" sz="2000" dirty="0" smtClean="0"/>
              <a:t>2365</a:t>
            </a:r>
          </a:p>
          <a:p>
            <a:pPr marL="0" indent="0">
              <a:buNone/>
            </a:pPr>
            <a:r>
              <a:rPr lang="en-IN" sz="2000" dirty="0"/>
              <a:t>	</a:t>
            </a:r>
          </a:p>
        </p:txBody>
      </p:sp>
    </p:spTree>
    <p:extLst>
      <p:ext uri="{BB962C8B-B14F-4D97-AF65-F5344CB8AC3E}">
        <p14:creationId xmlns:p14="http://schemas.microsoft.com/office/powerpoint/2010/main" val="428602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Operations done on integers</a:t>
            </a:r>
            <a:endParaRPr lang="en-IN" sz="4000" b="1" dirty="0"/>
          </a:p>
        </p:txBody>
      </p:sp>
      <p:sp>
        <p:nvSpPr>
          <p:cNvPr id="3" name="Content Placeholder 2"/>
          <p:cNvSpPr>
            <a:spLocks noGrp="1"/>
          </p:cNvSpPr>
          <p:nvPr>
            <p:ph idx="1"/>
          </p:nvPr>
        </p:nvSpPr>
        <p:spPr>
          <a:xfrm>
            <a:off x="458694" y="1632209"/>
            <a:ext cx="11274612" cy="4195763"/>
          </a:xfrm>
        </p:spPr>
        <p:txBody>
          <a:bodyPr>
            <a:normAutofit fontScale="92500" lnSpcReduction="10000"/>
          </a:bodyPr>
          <a:lstStyle/>
          <a:p>
            <a:pPr>
              <a:lnSpc>
                <a:spcPct val="200000"/>
              </a:lnSpc>
            </a:pPr>
            <a:r>
              <a:rPr lang="en-IN" sz="2000" dirty="0" smtClean="0"/>
              <a:t>Addition +</a:t>
            </a:r>
          </a:p>
          <a:p>
            <a:pPr>
              <a:lnSpc>
                <a:spcPct val="200000"/>
              </a:lnSpc>
            </a:pPr>
            <a:r>
              <a:rPr lang="en-IN" sz="2000" dirty="0" smtClean="0"/>
              <a:t>Subtraction –</a:t>
            </a:r>
          </a:p>
          <a:p>
            <a:pPr>
              <a:lnSpc>
                <a:spcPct val="200000"/>
              </a:lnSpc>
            </a:pPr>
            <a:r>
              <a:rPr lang="en-IN" sz="2000" dirty="0" smtClean="0"/>
              <a:t>Multiplication *</a:t>
            </a:r>
          </a:p>
          <a:p>
            <a:pPr>
              <a:lnSpc>
                <a:spcPct val="200000"/>
              </a:lnSpc>
            </a:pPr>
            <a:r>
              <a:rPr lang="en-IN" sz="2000" dirty="0" smtClean="0"/>
              <a:t>Division /</a:t>
            </a:r>
          </a:p>
          <a:p>
            <a:pPr>
              <a:lnSpc>
                <a:spcPct val="200000"/>
              </a:lnSpc>
            </a:pPr>
            <a:r>
              <a:rPr lang="en-IN" sz="2000" dirty="0" smtClean="0"/>
              <a:t>Modulus %</a:t>
            </a:r>
          </a:p>
          <a:p>
            <a:pPr>
              <a:lnSpc>
                <a:spcPct val="200000"/>
              </a:lnSpc>
            </a:pPr>
            <a:r>
              <a:rPr lang="en-IN" sz="2000" dirty="0" smtClean="0"/>
              <a:t>Exponent </a:t>
            </a:r>
            <a:r>
              <a:rPr lang="en-IN" sz="2000" dirty="0" smtClean="0">
                <a:sym typeface="Wingdings" pitchFamily="2" charset="2"/>
              </a:rPr>
              <a:t> raise of the power **</a:t>
            </a:r>
            <a:endParaRPr lang="en-IN" sz="2000" dirty="0"/>
          </a:p>
        </p:txBody>
      </p:sp>
    </p:spTree>
    <p:extLst>
      <p:ext uri="{BB962C8B-B14F-4D97-AF65-F5344CB8AC3E}">
        <p14:creationId xmlns:p14="http://schemas.microsoft.com/office/powerpoint/2010/main" val="443559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Addition (+)				Subtraction(-)</a:t>
            </a:r>
            <a:endParaRPr lang="en-IN" sz="4000" b="1" dirty="0"/>
          </a:p>
        </p:txBody>
      </p:sp>
      <p:sp>
        <p:nvSpPr>
          <p:cNvPr id="3" name="Content Placeholder 2"/>
          <p:cNvSpPr>
            <a:spLocks noGrp="1"/>
          </p:cNvSpPr>
          <p:nvPr>
            <p:ph idx="1"/>
          </p:nvPr>
        </p:nvSpPr>
        <p:spPr>
          <a:xfrm>
            <a:off x="449363" y="1660201"/>
            <a:ext cx="11274612" cy="5001856"/>
          </a:xfrm>
        </p:spPr>
        <p:txBody>
          <a:bodyPr>
            <a:normAutofit/>
          </a:bodyPr>
          <a:lstStyle/>
          <a:p>
            <a:r>
              <a:rPr lang="en-IN" sz="2000" dirty="0" smtClean="0"/>
              <a:t>	4+6							7-4</a:t>
            </a:r>
          </a:p>
          <a:p>
            <a:pPr marL="0" indent="0">
              <a:buNone/>
            </a:pPr>
            <a:r>
              <a:rPr lang="en-IN" sz="2000" dirty="0"/>
              <a:t>	</a:t>
            </a:r>
            <a:r>
              <a:rPr lang="en-IN" sz="2000" dirty="0" smtClean="0"/>
              <a:t>10							3</a:t>
            </a:r>
          </a:p>
          <a:p>
            <a:r>
              <a:rPr lang="en-IN" sz="2000" dirty="0" smtClean="0"/>
              <a:t>	5+5							100-50</a:t>
            </a:r>
          </a:p>
          <a:p>
            <a:pPr marL="0" indent="0">
              <a:buNone/>
            </a:pPr>
            <a:r>
              <a:rPr lang="en-IN" sz="2000" dirty="0"/>
              <a:t>	</a:t>
            </a:r>
            <a:r>
              <a:rPr lang="en-IN" sz="2000" dirty="0" smtClean="0"/>
              <a:t>10							50</a:t>
            </a:r>
          </a:p>
          <a:p>
            <a:r>
              <a:rPr lang="en-IN" sz="2000" dirty="0" smtClean="0"/>
              <a:t>	6+6							30-10</a:t>
            </a:r>
          </a:p>
          <a:p>
            <a:pPr marL="0" indent="0">
              <a:buNone/>
            </a:pPr>
            <a:r>
              <a:rPr lang="en-IN" sz="2000" dirty="0"/>
              <a:t>	</a:t>
            </a:r>
            <a:r>
              <a:rPr lang="en-IN" sz="2000" dirty="0" smtClean="0"/>
              <a:t>12							20</a:t>
            </a:r>
          </a:p>
          <a:p>
            <a:r>
              <a:rPr lang="en-IN" sz="2000" dirty="0" smtClean="0"/>
              <a:t>	10+10							200-100</a:t>
            </a:r>
          </a:p>
          <a:p>
            <a:pPr marL="0" indent="0">
              <a:buNone/>
            </a:pPr>
            <a:r>
              <a:rPr lang="en-IN" sz="2000" dirty="0"/>
              <a:t>	</a:t>
            </a:r>
            <a:r>
              <a:rPr lang="en-IN" sz="2000" dirty="0" smtClean="0"/>
              <a:t>20							100</a:t>
            </a:r>
          </a:p>
          <a:p>
            <a:r>
              <a:rPr lang="en-IN" sz="2000" dirty="0" smtClean="0"/>
              <a:t>	100+0100						30-20</a:t>
            </a:r>
          </a:p>
          <a:p>
            <a:pPr marL="0" indent="0">
              <a:buNone/>
            </a:pPr>
            <a:r>
              <a:rPr lang="en-IN" sz="2000" dirty="0"/>
              <a:t>	</a:t>
            </a:r>
            <a:r>
              <a:rPr lang="en-IN" sz="2000" dirty="0" smtClean="0"/>
              <a:t>syntax error						10</a:t>
            </a:r>
            <a:endParaRPr lang="en-IN" sz="2000" dirty="0"/>
          </a:p>
        </p:txBody>
      </p:sp>
    </p:spTree>
    <p:extLst>
      <p:ext uri="{BB962C8B-B14F-4D97-AF65-F5344CB8AC3E}">
        <p14:creationId xmlns:p14="http://schemas.microsoft.com/office/powerpoint/2010/main" val="2940087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113834"/>
            <a:ext cx="10895106" cy="1463039"/>
          </a:xfrm>
        </p:spPr>
        <p:txBody>
          <a:bodyPr>
            <a:noAutofit/>
          </a:bodyPr>
          <a:lstStyle/>
          <a:p>
            <a:r>
              <a:rPr lang="en-IN" sz="3200" b="1" dirty="0" smtClean="0"/>
              <a:t/>
            </a:r>
            <a:br>
              <a:rPr lang="en-IN" sz="3200" b="1" dirty="0" smtClean="0"/>
            </a:br>
            <a:r>
              <a:rPr lang="en-IN" sz="4000" b="1" dirty="0" smtClean="0"/>
              <a:t>Multiplication(*)				Division(/)</a:t>
            </a:r>
            <a:r>
              <a:rPr lang="en-IN" sz="3200" b="1" dirty="0" smtClean="0"/>
              <a:t>	</a:t>
            </a:r>
            <a:br>
              <a:rPr lang="en-IN" sz="3200" b="1" dirty="0" smtClean="0"/>
            </a:br>
            <a:r>
              <a:rPr lang="en-IN" sz="3200" b="1" dirty="0" smtClean="0"/>
              <a:t>				</a:t>
            </a:r>
            <a:endParaRPr lang="en-IN" sz="3200" b="1" dirty="0"/>
          </a:p>
        </p:txBody>
      </p:sp>
      <p:sp>
        <p:nvSpPr>
          <p:cNvPr id="3" name="Content Placeholder 2"/>
          <p:cNvSpPr>
            <a:spLocks noGrp="1"/>
          </p:cNvSpPr>
          <p:nvPr>
            <p:ph idx="1"/>
          </p:nvPr>
        </p:nvSpPr>
        <p:spPr>
          <a:xfrm>
            <a:off x="449364" y="1706854"/>
            <a:ext cx="11274612" cy="4195763"/>
          </a:xfrm>
        </p:spPr>
        <p:txBody>
          <a:bodyPr>
            <a:normAutofit/>
          </a:bodyPr>
          <a:lstStyle/>
          <a:p>
            <a:r>
              <a:rPr lang="en-IN" sz="2000" dirty="0"/>
              <a:t>	</a:t>
            </a:r>
            <a:r>
              <a:rPr lang="en-IN" sz="2000" dirty="0" smtClean="0"/>
              <a:t>2*2							100/50</a:t>
            </a:r>
          </a:p>
          <a:p>
            <a:pPr marL="0" indent="0">
              <a:buNone/>
            </a:pPr>
            <a:r>
              <a:rPr lang="en-IN" sz="2000" dirty="0"/>
              <a:t>	</a:t>
            </a:r>
            <a:r>
              <a:rPr lang="en-IN" sz="2000" dirty="0" smtClean="0"/>
              <a:t>4							2</a:t>
            </a:r>
          </a:p>
          <a:p>
            <a:r>
              <a:rPr lang="en-IN" sz="2000" dirty="0"/>
              <a:t>	</a:t>
            </a:r>
            <a:r>
              <a:rPr lang="en-IN" sz="2000" dirty="0" smtClean="0"/>
              <a:t>5*5							2/2</a:t>
            </a:r>
          </a:p>
          <a:p>
            <a:pPr marL="0" indent="0">
              <a:buNone/>
            </a:pPr>
            <a:r>
              <a:rPr lang="en-IN" sz="2000" dirty="0"/>
              <a:t>	</a:t>
            </a:r>
            <a:r>
              <a:rPr lang="en-IN" sz="2000" dirty="0" smtClean="0"/>
              <a:t>25							0</a:t>
            </a:r>
          </a:p>
          <a:p>
            <a:r>
              <a:rPr lang="en-IN" sz="2000" dirty="0"/>
              <a:t>	</a:t>
            </a:r>
            <a:r>
              <a:rPr lang="en-IN" sz="2000" dirty="0" smtClean="0"/>
              <a:t>6*6							10/2</a:t>
            </a:r>
          </a:p>
          <a:p>
            <a:pPr marL="0" indent="0">
              <a:buNone/>
            </a:pPr>
            <a:r>
              <a:rPr lang="en-IN" sz="2000" dirty="0"/>
              <a:t>	</a:t>
            </a:r>
            <a:r>
              <a:rPr lang="en-IN" sz="2000" dirty="0" smtClean="0"/>
              <a:t>86							5</a:t>
            </a:r>
          </a:p>
          <a:p>
            <a:r>
              <a:rPr lang="en-IN" sz="2000" dirty="0"/>
              <a:t>	</a:t>
            </a:r>
            <a:r>
              <a:rPr lang="en-IN" sz="2000" dirty="0" smtClean="0"/>
              <a:t>5*2							20/10</a:t>
            </a:r>
          </a:p>
          <a:p>
            <a:pPr marL="0" indent="0">
              <a:buNone/>
            </a:pPr>
            <a:r>
              <a:rPr lang="en-IN" sz="2000" dirty="0"/>
              <a:t>	</a:t>
            </a:r>
            <a:r>
              <a:rPr lang="en-IN" sz="2000" dirty="0" smtClean="0"/>
              <a:t>10							2</a:t>
            </a:r>
            <a:endParaRPr lang="en-IN" sz="2000" dirty="0"/>
          </a:p>
        </p:txBody>
      </p:sp>
    </p:spTree>
    <p:extLst>
      <p:ext uri="{BB962C8B-B14F-4D97-AF65-F5344CB8AC3E}">
        <p14:creationId xmlns:p14="http://schemas.microsoft.com/office/powerpoint/2010/main" val="882575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322" y="589695"/>
            <a:ext cx="10952645" cy="1593669"/>
          </a:xfrm>
        </p:spPr>
        <p:txBody>
          <a:bodyPr>
            <a:normAutofit fontScale="90000"/>
          </a:bodyPr>
          <a:lstStyle/>
          <a:p>
            <a:pPr>
              <a:lnSpc>
                <a:spcPct val="150000"/>
              </a:lnSpc>
            </a:pPr>
            <a:r>
              <a:rPr lang="en-IN" b="1" dirty="0" smtClean="0"/>
              <a:t>Floor division(//)			modulus(%)</a:t>
            </a:r>
            <a:r>
              <a:rPr lang="en-IN" sz="4000" b="1" dirty="0" smtClean="0"/>
              <a:t/>
            </a:r>
            <a:br>
              <a:rPr lang="en-IN" sz="4000" b="1" dirty="0" smtClean="0"/>
            </a:br>
            <a:r>
              <a:rPr lang="en-IN" sz="2200" dirty="0"/>
              <a:t>If we want to get only quotient				if we want to get reminder</a:t>
            </a:r>
            <a:r>
              <a:rPr lang="en-IN" sz="4000" dirty="0"/>
              <a:t/>
            </a:r>
            <a:br>
              <a:rPr lang="en-IN" sz="4000" dirty="0"/>
            </a:br>
            <a:endParaRPr lang="en-IN" sz="4000" b="1" dirty="0"/>
          </a:p>
        </p:txBody>
      </p:sp>
      <p:sp>
        <p:nvSpPr>
          <p:cNvPr id="3" name="Content Placeholder 2"/>
          <p:cNvSpPr>
            <a:spLocks noGrp="1"/>
          </p:cNvSpPr>
          <p:nvPr>
            <p:ph idx="1"/>
          </p:nvPr>
        </p:nvSpPr>
        <p:spPr>
          <a:xfrm>
            <a:off x="458694" y="1875453"/>
            <a:ext cx="11274612" cy="4269760"/>
          </a:xfrm>
        </p:spPr>
        <p:txBody>
          <a:bodyPr>
            <a:normAutofit/>
          </a:bodyPr>
          <a:lstStyle/>
          <a:p>
            <a:pPr marL="0" indent="0">
              <a:buNone/>
            </a:pPr>
            <a:r>
              <a:rPr lang="en-IN" sz="2000" dirty="0" smtClean="0"/>
              <a:t>	45//9							45%9</a:t>
            </a:r>
          </a:p>
          <a:p>
            <a:pPr marL="0" indent="0">
              <a:buNone/>
            </a:pPr>
            <a:r>
              <a:rPr lang="en-IN" sz="2000" dirty="0"/>
              <a:t>	</a:t>
            </a:r>
            <a:r>
              <a:rPr lang="en-IN" sz="2000" dirty="0" smtClean="0"/>
              <a:t>5							0</a:t>
            </a:r>
          </a:p>
          <a:p>
            <a:pPr marL="0" indent="0">
              <a:buNone/>
            </a:pPr>
            <a:r>
              <a:rPr lang="en-IN" sz="2000" dirty="0"/>
              <a:t>	</a:t>
            </a:r>
            <a:r>
              <a:rPr lang="en-IN" sz="2000" dirty="0" smtClean="0"/>
              <a:t>34//3							34%1</a:t>
            </a:r>
          </a:p>
          <a:p>
            <a:pPr marL="0" indent="0">
              <a:buNone/>
            </a:pPr>
            <a:r>
              <a:rPr lang="en-IN" sz="2000" dirty="0"/>
              <a:t>	</a:t>
            </a:r>
            <a:r>
              <a:rPr lang="en-IN" sz="2000" dirty="0" smtClean="0"/>
              <a:t>11							1</a:t>
            </a:r>
          </a:p>
          <a:p>
            <a:pPr marL="0" indent="0">
              <a:buNone/>
            </a:pPr>
            <a:r>
              <a:rPr lang="en-IN" sz="2000" dirty="0"/>
              <a:t>	</a:t>
            </a:r>
            <a:r>
              <a:rPr lang="en-IN" sz="2000" dirty="0" smtClean="0"/>
              <a:t>67//2							67%2</a:t>
            </a:r>
          </a:p>
          <a:p>
            <a:pPr marL="0" indent="0">
              <a:buNone/>
            </a:pPr>
            <a:r>
              <a:rPr lang="en-IN" sz="2000" dirty="0"/>
              <a:t>	</a:t>
            </a:r>
            <a:r>
              <a:rPr lang="en-IN" sz="2000" dirty="0" smtClean="0"/>
              <a:t>33							1</a:t>
            </a:r>
          </a:p>
          <a:p>
            <a:pPr marL="0" indent="0">
              <a:buNone/>
            </a:pPr>
            <a:r>
              <a:rPr lang="en-IN" sz="2000" dirty="0"/>
              <a:t>	</a:t>
            </a:r>
            <a:r>
              <a:rPr lang="en-IN" sz="2000" dirty="0" smtClean="0"/>
              <a:t>23//3							56%3</a:t>
            </a:r>
            <a:endParaRPr lang="en-IN" sz="1600" dirty="0" smtClean="0"/>
          </a:p>
          <a:p>
            <a:pPr marL="0" indent="0">
              <a:buNone/>
            </a:pPr>
            <a:r>
              <a:rPr lang="en-IN" sz="1600" dirty="0"/>
              <a:t>	</a:t>
            </a:r>
            <a:r>
              <a:rPr lang="en-IN" sz="1600" dirty="0" smtClean="0"/>
              <a:t>7							2</a:t>
            </a:r>
            <a:endParaRPr lang="en-IN" sz="2000" dirty="0" smtClean="0"/>
          </a:p>
        </p:txBody>
      </p:sp>
    </p:spTree>
    <p:extLst>
      <p:ext uri="{BB962C8B-B14F-4D97-AF65-F5344CB8AC3E}">
        <p14:creationId xmlns:p14="http://schemas.microsoft.com/office/powerpoint/2010/main" val="4095939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err="1" smtClean="0"/>
              <a:t>Divmod</a:t>
            </a:r>
            <a:r>
              <a:rPr lang="en-IN" sz="4000" b="1" dirty="0" smtClean="0"/>
              <a:t>( )					Exponent(**)</a:t>
            </a:r>
            <a:endParaRPr lang="en-IN" sz="4000" b="1" dirty="0"/>
          </a:p>
        </p:txBody>
      </p:sp>
      <p:sp>
        <p:nvSpPr>
          <p:cNvPr id="3" name="Content Placeholder 2"/>
          <p:cNvSpPr>
            <a:spLocks noGrp="1"/>
          </p:cNvSpPr>
          <p:nvPr>
            <p:ph idx="1"/>
          </p:nvPr>
        </p:nvSpPr>
        <p:spPr>
          <a:xfrm>
            <a:off x="458694" y="1949449"/>
            <a:ext cx="11274612" cy="5141815"/>
          </a:xfrm>
        </p:spPr>
        <p:txBody>
          <a:bodyPr>
            <a:normAutofit/>
          </a:bodyPr>
          <a:lstStyle/>
          <a:p>
            <a:pPr marL="0" indent="0">
              <a:buNone/>
            </a:pPr>
            <a:r>
              <a:rPr lang="en-IN" sz="2000" dirty="0"/>
              <a:t>if we want to get both quotient and </a:t>
            </a:r>
            <a:r>
              <a:rPr lang="en-IN" sz="2000" dirty="0" smtClean="0"/>
              <a:t>reminder</a:t>
            </a:r>
          </a:p>
          <a:p>
            <a:pPr marL="0" indent="0">
              <a:buNone/>
            </a:pPr>
            <a:r>
              <a:rPr lang="en-IN" sz="2000" dirty="0" smtClean="0"/>
              <a:t>	a = </a:t>
            </a:r>
            <a:r>
              <a:rPr lang="en-IN" sz="2000" dirty="0" err="1" smtClean="0"/>
              <a:t>divmod</a:t>
            </a:r>
            <a:r>
              <a:rPr lang="en-IN" sz="2000" dirty="0" smtClean="0"/>
              <a:t>(56,7)					2**2</a:t>
            </a:r>
          </a:p>
          <a:p>
            <a:pPr marL="0" indent="0">
              <a:buNone/>
            </a:pPr>
            <a:r>
              <a:rPr lang="en-IN" sz="2000" dirty="0"/>
              <a:t>	</a:t>
            </a:r>
            <a:r>
              <a:rPr lang="en-IN" sz="2000" dirty="0" smtClean="0"/>
              <a:t>a							4</a:t>
            </a:r>
          </a:p>
          <a:p>
            <a:pPr marL="0" indent="0">
              <a:buNone/>
            </a:pPr>
            <a:r>
              <a:rPr lang="en-IN" sz="2000" dirty="0"/>
              <a:t>	</a:t>
            </a:r>
            <a:r>
              <a:rPr lang="en-IN" sz="2000" dirty="0" smtClean="0"/>
              <a:t>(8,0)							25**2</a:t>
            </a:r>
          </a:p>
          <a:p>
            <a:pPr marL="0" indent="0">
              <a:buNone/>
            </a:pPr>
            <a:r>
              <a:rPr lang="en-IN" sz="2000" dirty="0"/>
              <a:t>	</a:t>
            </a:r>
            <a:r>
              <a:rPr lang="en-IN" sz="2000" dirty="0" smtClean="0"/>
              <a:t>b = </a:t>
            </a:r>
            <a:r>
              <a:rPr lang="en-IN" sz="2000" dirty="0" err="1" smtClean="0"/>
              <a:t>divmod</a:t>
            </a:r>
            <a:r>
              <a:rPr lang="en-IN" sz="2000" dirty="0" smtClean="0"/>
              <a:t>(25,3)					625</a:t>
            </a:r>
          </a:p>
          <a:p>
            <a:pPr marL="0" indent="0">
              <a:buNone/>
            </a:pPr>
            <a:r>
              <a:rPr lang="en-IN" sz="2000" dirty="0"/>
              <a:t>	</a:t>
            </a:r>
            <a:r>
              <a:rPr lang="en-IN" sz="2000" dirty="0" smtClean="0"/>
              <a:t>b							3**4</a:t>
            </a:r>
          </a:p>
          <a:p>
            <a:pPr marL="0" indent="0">
              <a:buNone/>
            </a:pPr>
            <a:r>
              <a:rPr lang="en-IN" sz="2000" dirty="0"/>
              <a:t>	</a:t>
            </a:r>
            <a:r>
              <a:rPr lang="en-IN" sz="2000" dirty="0" smtClean="0"/>
              <a:t>(8,1)							81</a:t>
            </a:r>
          </a:p>
          <a:p>
            <a:pPr marL="0" indent="0">
              <a:buNone/>
            </a:pPr>
            <a:r>
              <a:rPr lang="en-IN" sz="2000" dirty="0"/>
              <a:t>	</a:t>
            </a:r>
            <a:r>
              <a:rPr lang="en-IN" sz="2000" dirty="0" smtClean="0"/>
              <a:t>c = </a:t>
            </a:r>
            <a:r>
              <a:rPr lang="en-IN" sz="2000" dirty="0" err="1" smtClean="0"/>
              <a:t>divmod</a:t>
            </a:r>
            <a:r>
              <a:rPr lang="en-IN" sz="2000" dirty="0" smtClean="0"/>
              <a:t>(256,3)					5**5</a:t>
            </a:r>
          </a:p>
          <a:p>
            <a:pPr marL="0" indent="0">
              <a:buNone/>
            </a:pPr>
            <a:r>
              <a:rPr lang="en-IN" sz="2000" dirty="0"/>
              <a:t>	</a:t>
            </a:r>
            <a:r>
              <a:rPr lang="en-IN" sz="2000" dirty="0" smtClean="0"/>
              <a:t>c							3125</a:t>
            </a:r>
          </a:p>
          <a:p>
            <a:pPr marL="0" indent="0">
              <a:buNone/>
            </a:pPr>
            <a:r>
              <a:rPr lang="en-IN" sz="2000" dirty="0"/>
              <a:t>	</a:t>
            </a:r>
            <a:r>
              <a:rPr lang="en-IN" sz="2000" dirty="0" smtClean="0"/>
              <a:t>(85,1)</a:t>
            </a:r>
            <a:endParaRPr lang="en-IN" sz="2000" dirty="0"/>
          </a:p>
        </p:txBody>
      </p:sp>
    </p:spTree>
    <p:extLst>
      <p:ext uri="{BB962C8B-B14F-4D97-AF65-F5344CB8AC3E}">
        <p14:creationId xmlns:p14="http://schemas.microsoft.com/office/powerpoint/2010/main" val="2705529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0895106" cy="5643154"/>
          </a:xfrm>
        </p:spPr>
        <p:txBody>
          <a:bodyPr>
            <a:normAutofit/>
          </a:bodyPr>
          <a:lstStyle/>
          <a:p>
            <a:pPr algn="ctr"/>
            <a:r>
              <a:rPr lang="en-IN" sz="3600" b="1" i="1" dirty="0" smtClean="0">
                <a:latin typeface="Times New Roman" pitchFamily="18" charset="0"/>
                <a:cs typeface="Times New Roman" pitchFamily="18" charset="0"/>
              </a:rPr>
              <a:t>Presentation </a:t>
            </a:r>
            <a:r>
              <a:rPr lang="en-IN" sz="3600" b="1" i="1" dirty="0">
                <a:latin typeface="Times New Roman" pitchFamily="18" charset="0"/>
                <a:cs typeface="Times New Roman" pitchFamily="18" charset="0"/>
              </a:rPr>
              <a:t>6</a:t>
            </a:r>
            <a:r>
              <a:rPr lang="en-IN" sz="3600" b="1" i="1" dirty="0" smtClean="0">
                <a:latin typeface="Times New Roman" pitchFamily="18" charset="0"/>
                <a:cs typeface="Times New Roman" pitchFamily="18" charset="0"/>
              </a:rPr>
              <a:t/>
            </a:r>
            <a:br>
              <a:rPr lang="en-IN" sz="3600" b="1" i="1" dirty="0" smtClean="0">
                <a:latin typeface="Times New Roman" pitchFamily="18" charset="0"/>
                <a:cs typeface="Times New Roman" pitchFamily="18" charset="0"/>
              </a:rPr>
            </a:br>
            <a:r>
              <a:rPr lang="en-IN" sz="3600" b="1" i="1" dirty="0">
                <a:latin typeface="Times New Roman" pitchFamily="18" charset="0"/>
                <a:cs typeface="Times New Roman" pitchFamily="18" charset="0"/>
              </a:rPr>
              <a:t/>
            </a:r>
            <a:br>
              <a:rPr lang="en-IN" sz="3600" b="1" i="1" dirty="0">
                <a:latin typeface="Times New Roman" pitchFamily="18" charset="0"/>
                <a:cs typeface="Times New Roman" pitchFamily="18" charset="0"/>
              </a:rPr>
            </a:br>
            <a:r>
              <a:rPr lang="en-IN" sz="2800" b="1" dirty="0" smtClean="0">
                <a:latin typeface="Times New Roman" pitchFamily="18" charset="0"/>
                <a:cs typeface="Times New Roman" pitchFamily="18" charset="0"/>
              </a:rPr>
              <a:t>Individual </a:t>
            </a:r>
            <a:r>
              <a:rPr lang="en-IN" sz="2800" b="1" dirty="0" err="1" smtClean="0">
                <a:latin typeface="Times New Roman" pitchFamily="18" charset="0"/>
                <a:cs typeface="Times New Roman" pitchFamily="18" charset="0"/>
              </a:rPr>
              <a:t>datatypes</a:t>
            </a:r>
            <a:r>
              <a:rPr lang="en-IN" sz="2800" b="1" dirty="0" smtClean="0">
                <a:latin typeface="Times New Roman" pitchFamily="18" charset="0"/>
                <a:cs typeface="Times New Roman" pitchFamily="18" charset="0"/>
              </a:rPr>
              <a:t/>
            </a:r>
            <a:br>
              <a:rPr lang="en-IN" sz="2800" b="1" dirty="0" smtClean="0">
                <a:latin typeface="Times New Roman" pitchFamily="18" charset="0"/>
                <a:cs typeface="Times New Roman" pitchFamily="18" charset="0"/>
              </a:rPr>
            </a:br>
            <a:r>
              <a:rPr lang="en-IN" sz="2800" b="1" dirty="0" smtClean="0">
                <a:latin typeface="Times New Roman" pitchFamily="18" charset="0"/>
                <a:cs typeface="Times New Roman" pitchFamily="18" charset="0"/>
              </a:rPr>
              <a:t/>
            </a:r>
            <a:br>
              <a:rPr lang="en-IN" sz="2800" b="1" dirty="0" smtClean="0">
                <a:latin typeface="Times New Roman" pitchFamily="18" charset="0"/>
                <a:cs typeface="Times New Roman" pitchFamily="18" charset="0"/>
              </a:rPr>
            </a:br>
            <a:r>
              <a:rPr lang="en-IN" sz="2800" b="1" dirty="0" smtClean="0">
                <a:latin typeface="Times New Roman" pitchFamily="18" charset="0"/>
                <a:cs typeface="Times New Roman" pitchFamily="18" charset="0"/>
              </a:rPr>
              <a:t/>
            </a:r>
            <a:br>
              <a:rPr lang="en-IN" sz="2800" b="1" dirty="0" smtClean="0">
                <a:latin typeface="Times New Roman" pitchFamily="18" charset="0"/>
                <a:cs typeface="Times New Roman" pitchFamily="18" charset="0"/>
              </a:rPr>
            </a:br>
            <a:r>
              <a:rPr lang="en-IN" sz="2800" b="1" dirty="0">
                <a:latin typeface="Times New Roman" pitchFamily="18" charset="0"/>
                <a:cs typeface="Times New Roman" pitchFamily="18" charset="0"/>
              </a:rPr>
              <a:t>Operations </a:t>
            </a:r>
            <a:r>
              <a:rPr lang="en-IN" sz="2800" b="1" dirty="0" smtClean="0">
                <a:latin typeface="Times New Roman" pitchFamily="18" charset="0"/>
                <a:cs typeface="Times New Roman" pitchFamily="18" charset="0"/>
              </a:rPr>
              <a:t>done </a:t>
            </a:r>
            <a:r>
              <a:rPr lang="en-IN" sz="2800" b="1" dirty="0">
                <a:latin typeface="Times New Roman" pitchFamily="18" charset="0"/>
                <a:cs typeface="Times New Roman" pitchFamily="18" charset="0"/>
              </a:rPr>
              <a:t>o</a:t>
            </a:r>
            <a:r>
              <a:rPr lang="en-IN" sz="2800" b="1" dirty="0" smtClean="0">
                <a:latin typeface="Times New Roman" pitchFamily="18" charset="0"/>
                <a:cs typeface="Times New Roman" pitchFamily="18" charset="0"/>
              </a:rPr>
              <a:t>n </a:t>
            </a:r>
            <a:r>
              <a:rPr lang="en-IN" sz="2800" b="1" dirty="0">
                <a:latin typeface="Times New Roman" pitchFamily="18" charset="0"/>
                <a:cs typeface="Times New Roman" pitchFamily="18" charset="0"/>
              </a:rPr>
              <a:t>Float</a:t>
            </a:r>
            <a:br>
              <a:rPr lang="en-IN" sz="2800" b="1" dirty="0">
                <a:latin typeface="Times New Roman" pitchFamily="18" charset="0"/>
                <a:cs typeface="Times New Roman" pitchFamily="18" charset="0"/>
              </a:rPr>
            </a:br>
            <a:endParaRPr lang="en-IN" sz="3600" b="1" dirty="0">
              <a:latin typeface="Times New Roman" pitchFamily="18" charset="0"/>
              <a:cs typeface="Times New Roman" pitchFamily="18" charset="0"/>
            </a:endParaRPr>
          </a:p>
        </p:txBody>
      </p:sp>
      <p:sp>
        <p:nvSpPr>
          <p:cNvPr id="3" name="Down Arrow 2"/>
          <p:cNvSpPr/>
          <p:nvPr/>
        </p:nvSpPr>
        <p:spPr>
          <a:xfrm>
            <a:off x="5779008" y="3251812"/>
            <a:ext cx="365760" cy="4114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07149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373" y="223934"/>
            <a:ext cx="10895106" cy="1325563"/>
          </a:xfrm>
        </p:spPr>
        <p:txBody>
          <a:bodyPr>
            <a:normAutofit/>
          </a:bodyPr>
          <a:lstStyle/>
          <a:p>
            <a:r>
              <a:rPr lang="en-IN" sz="4000" b="1" dirty="0" smtClean="0"/>
              <a:t>2. Operation done on float data type</a:t>
            </a:r>
            <a:endParaRPr lang="en-IN" sz="4000" b="1" dirty="0"/>
          </a:p>
        </p:txBody>
      </p:sp>
      <p:sp>
        <p:nvSpPr>
          <p:cNvPr id="3" name="Content Placeholder 2"/>
          <p:cNvSpPr>
            <a:spLocks noGrp="1"/>
          </p:cNvSpPr>
          <p:nvPr>
            <p:ph idx="1"/>
          </p:nvPr>
        </p:nvSpPr>
        <p:spPr>
          <a:xfrm>
            <a:off x="402711" y="1538904"/>
            <a:ext cx="11274612" cy="4936541"/>
          </a:xfrm>
        </p:spPr>
        <p:txBody>
          <a:bodyPr>
            <a:normAutofit/>
          </a:bodyPr>
          <a:lstStyle/>
          <a:p>
            <a:r>
              <a:rPr lang="en-IN" sz="2000" dirty="0" smtClean="0"/>
              <a:t>It specifies data stored inside a memory location is of type decimals</a:t>
            </a:r>
          </a:p>
          <a:p>
            <a:r>
              <a:rPr lang="en-IN" sz="2000" dirty="0" smtClean="0"/>
              <a:t>float( ) </a:t>
            </a:r>
            <a:r>
              <a:rPr lang="en-IN" sz="2000" dirty="0" err="1" smtClean="0"/>
              <a:t>datatype</a:t>
            </a:r>
            <a:endParaRPr lang="en-IN" sz="2000" dirty="0" smtClean="0"/>
          </a:p>
          <a:p>
            <a:r>
              <a:rPr lang="en-IN" sz="2000" dirty="0" smtClean="0"/>
              <a:t>We can have both +</a:t>
            </a:r>
            <a:r>
              <a:rPr lang="en-IN" sz="2000" dirty="0" err="1" smtClean="0"/>
              <a:t>ve</a:t>
            </a:r>
            <a:r>
              <a:rPr lang="en-IN" sz="2000" dirty="0" smtClean="0"/>
              <a:t> and –</a:t>
            </a:r>
            <a:r>
              <a:rPr lang="en-IN" sz="2000" dirty="0" err="1" smtClean="0"/>
              <a:t>ve</a:t>
            </a:r>
            <a:r>
              <a:rPr lang="en-IN" sz="2000" dirty="0" smtClean="0"/>
              <a:t> floats numbers</a:t>
            </a:r>
          </a:p>
          <a:p>
            <a:pPr marL="0" indent="0">
              <a:buNone/>
            </a:pPr>
            <a:endParaRPr lang="en-IN" sz="2000" dirty="0" smtClean="0"/>
          </a:p>
          <a:p>
            <a:r>
              <a:rPr lang="en-IN" sz="2000" dirty="0"/>
              <a:t>	</a:t>
            </a:r>
            <a:r>
              <a:rPr lang="en-IN" sz="2000" dirty="0" smtClean="0"/>
              <a:t>a = 45.23			c = -123.456</a:t>
            </a:r>
          </a:p>
          <a:p>
            <a:pPr marL="0" indent="0">
              <a:buNone/>
            </a:pPr>
            <a:r>
              <a:rPr lang="en-IN" sz="2000" dirty="0"/>
              <a:t>	</a:t>
            </a:r>
            <a:r>
              <a:rPr lang="en-IN" sz="2000" dirty="0" smtClean="0"/>
              <a:t>type(a)				type(c)</a:t>
            </a:r>
          </a:p>
          <a:p>
            <a:pPr marL="0" indent="0">
              <a:buNone/>
            </a:pPr>
            <a:r>
              <a:rPr lang="en-IN" sz="2000" dirty="0"/>
              <a:t>	</a:t>
            </a:r>
            <a:r>
              <a:rPr lang="en-IN" sz="2000" dirty="0" smtClean="0"/>
              <a:t>&lt;</a:t>
            </a:r>
            <a:r>
              <a:rPr lang="en-IN" sz="2000" dirty="0" err="1" smtClean="0"/>
              <a:t>class’float</a:t>
            </a:r>
            <a:r>
              <a:rPr lang="en-IN" sz="2000" dirty="0" smtClean="0"/>
              <a:t>’&gt;			&lt;</a:t>
            </a:r>
            <a:r>
              <a:rPr lang="en-IN" sz="2000" dirty="0" err="1" smtClean="0"/>
              <a:t>class’float</a:t>
            </a:r>
            <a:r>
              <a:rPr lang="en-IN" sz="2000" dirty="0" smtClean="0"/>
              <a:t>’&gt;</a:t>
            </a:r>
          </a:p>
          <a:p>
            <a:r>
              <a:rPr lang="en-IN" sz="2000" dirty="0"/>
              <a:t>	</a:t>
            </a:r>
            <a:r>
              <a:rPr lang="en-IN" sz="2000" dirty="0" smtClean="0"/>
              <a:t>b = 2253.36</a:t>
            </a:r>
          </a:p>
          <a:p>
            <a:pPr marL="0" indent="0">
              <a:buNone/>
            </a:pPr>
            <a:r>
              <a:rPr lang="en-IN" sz="2000" dirty="0"/>
              <a:t>	</a:t>
            </a:r>
            <a:r>
              <a:rPr lang="en-IN" sz="2000" dirty="0" smtClean="0"/>
              <a:t>type(b)</a:t>
            </a:r>
          </a:p>
          <a:p>
            <a:pPr marL="0" indent="0">
              <a:buNone/>
            </a:pPr>
            <a:r>
              <a:rPr lang="en-IN" sz="2000" dirty="0"/>
              <a:t>	</a:t>
            </a:r>
            <a:r>
              <a:rPr lang="en-IN" sz="2000" dirty="0" smtClean="0"/>
              <a:t>&lt;</a:t>
            </a:r>
            <a:r>
              <a:rPr lang="en-IN" sz="2000" dirty="0" err="1" smtClean="0"/>
              <a:t>class’float</a:t>
            </a:r>
            <a:r>
              <a:rPr lang="en-IN" sz="2000" dirty="0" smtClean="0"/>
              <a:t>’&gt; </a:t>
            </a:r>
          </a:p>
        </p:txBody>
      </p:sp>
    </p:spTree>
    <p:extLst>
      <p:ext uri="{BB962C8B-B14F-4D97-AF65-F5344CB8AC3E}">
        <p14:creationId xmlns:p14="http://schemas.microsoft.com/office/powerpoint/2010/main" val="17411726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354563"/>
            <a:ext cx="11274612" cy="6419461"/>
          </a:xfrm>
        </p:spPr>
        <p:txBody>
          <a:bodyPr>
            <a:normAutofit/>
          </a:bodyPr>
          <a:lstStyle/>
          <a:p>
            <a:pPr marL="0" indent="0">
              <a:buNone/>
            </a:pPr>
            <a:r>
              <a:rPr lang="en-IN" sz="3200" b="1" dirty="0" smtClean="0"/>
              <a:t>Ways to create float numbers</a:t>
            </a:r>
          </a:p>
          <a:p>
            <a:endParaRPr lang="en-IN" sz="1200" dirty="0" smtClean="0"/>
          </a:p>
          <a:p>
            <a:r>
              <a:rPr lang="en-IN" sz="2000" dirty="0" smtClean="0"/>
              <a:t>By associating values in a variables</a:t>
            </a:r>
          </a:p>
          <a:p>
            <a:r>
              <a:rPr lang="en-IN" sz="2000" dirty="0" smtClean="0"/>
              <a:t>By using float( ) </a:t>
            </a:r>
            <a:r>
              <a:rPr lang="en-IN" sz="2000" dirty="0" smtClean="0">
                <a:sym typeface="Wingdings" pitchFamily="2" charset="2"/>
              </a:rPr>
              <a:t> float( ) constructor</a:t>
            </a:r>
          </a:p>
          <a:p>
            <a:pPr marL="0" indent="0">
              <a:buNone/>
            </a:pPr>
            <a:r>
              <a:rPr lang="en-IN" sz="2000" dirty="0">
                <a:sym typeface="Wingdings" pitchFamily="2" charset="2"/>
              </a:rPr>
              <a:t>	</a:t>
            </a:r>
            <a:r>
              <a:rPr lang="en-IN" sz="2000" dirty="0" smtClean="0">
                <a:sym typeface="Wingdings" pitchFamily="2" charset="2"/>
              </a:rPr>
              <a:t>a = float(10.3)</a:t>
            </a:r>
          </a:p>
          <a:p>
            <a:pPr marL="0" indent="0">
              <a:buNone/>
            </a:pPr>
            <a:r>
              <a:rPr lang="en-IN" sz="2000" dirty="0">
                <a:sym typeface="Wingdings" pitchFamily="2" charset="2"/>
              </a:rPr>
              <a:t>	</a:t>
            </a:r>
            <a:r>
              <a:rPr lang="en-IN" sz="2000" dirty="0" smtClean="0">
                <a:sym typeface="Wingdings" pitchFamily="2" charset="2"/>
              </a:rPr>
              <a:t>type(a)</a:t>
            </a:r>
          </a:p>
          <a:p>
            <a:pPr marL="0" indent="0">
              <a:buNone/>
            </a:pPr>
            <a:r>
              <a:rPr lang="en-IN" sz="2000" dirty="0">
                <a:sym typeface="Wingdings" pitchFamily="2" charset="2"/>
              </a:rPr>
              <a:t>	&lt;</a:t>
            </a:r>
            <a:r>
              <a:rPr lang="en-IN" sz="2000" dirty="0" err="1" smtClean="0">
                <a:sym typeface="Wingdings" pitchFamily="2" charset="2"/>
              </a:rPr>
              <a:t>class’float</a:t>
            </a:r>
            <a:r>
              <a:rPr lang="en-IN" sz="2000" dirty="0" smtClean="0">
                <a:sym typeface="Wingdings" pitchFamily="2" charset="2"/>
              </a:rPr>
              <a:t>’&gt;</a:t>
            </a:r>
            <a:r>
              <a:rPr lang="en-IN" sz="2000" dirty="0" smtClean="0"/>
              <a:t> </a:t>
            </a:r>
          </a:p>
          <a:p>
            <a:r>
              <a:rPr lang="en-IN" sz="2000" dirty="0" smtClean="0"/>
              <a:t>Default values of float numbers </a:t>
            </a:r>
          </a:p>
          <a:p>
            <a:r>
              <a:rPr lang="en-IN" sz="2000" dirty="0" smtClean="0"/>
              <a:t>0.0</a:t>
            </a:r>
          </a:p>
          <a:p>
            <a:pPr marL="0" indent="0">
              <a:buNone/>
            </a:pPr>
            <a:r>
              <a:rPr lang="en-IN" sz="2000" dirty="0"/>
              <a:t>	</a:t>
            </a:r>
            <a:r>
              <a:rPr lang="en-IN" sz="2000" dirty="0" smtClean="0"/>
              <a:t>a = 0.0					b = float( )</a:t>
            </a:r>
          </a:p>
          <a:p>
            <a:pPr marL="0" indent="0">
              <a:buNone/>
            </a:pPr>
            <a:r>
              <a:rPr lang="en-IN" sz="2000" dirty="0"/>
              <a:t>	</a:t>
            </a:r>
            <a:r>
              <a:rPr lang="en-IN" sz="2000" dirty="0" smtClean="0"/>
              <a:t>type(a)					type(b)</a:t>
            </a:r>
          </a:p>
          <a:p>
            <a:pPr marL="0" indent="0">
              <a:buNone/>
            </a:pPr>
            <a:r>
              <a:rPr lang="en-IN" sz="2000" dirty="0"/>
              <a:t>	</a:t>
            </a:r>
            <a:r>
              <a:rPr lang="en-IN" sz="2000" dirty="0" smtClean="0"/>
              <a:t>&lt;</a:t>
            </a:r>
            <a:r>
              <a:rPr lang="en-IN" sz="2000" dirty="0" err="1" smtClean="0"/>
              <a:t>class’float</a:t>
            </a:r>
            <a:r>
              <a:rPr lang="en-IN" sz="2000" dirty="0" smtClean="0"/>
              <a:t>’&gt;				&lt;</a:t>
            </a:r>
            <a:r>
              <a:rPr lang="en-IN" sz="2000" dirty="0" err="1" smtClean="0"/>
              <a:t>class’float</a:t>
            </a:r>
            <a:r>
              <a:rPr lang="en-IN" sz="2000" dirty="0" smtClean="0"/>
              <a:t>’&gt;</a:t>
            </a:r>
          </a:p>
        </p:txBody>
      </p:sp>
    </p:spTree>
    <p:extLst>
      <p:ext uri="{BB962C8B-B14F-4D97-AF65-F5344CB8AC3E}">
        <p14:creationId xmlns:p14="http://schemas.microsoft.com/office/powerpoint/2010/main" val="616022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t>If we want to get the attributes/functions/methods of any </a:t>
            </a:r>
            <a:r>
              <a:rPr lang="en-IN" sz="3200" b="1" dirty="0" err="1" smtClean="0"/>
              <a:t>datatypes</a:t>
            </a:r>
            <a:r>
              <a:rPr lang="en-IN" sz="3200" b="1" dirty="0" smtClean="0"/>
              <a:t>/class we use </a:t>
            </a:r>
            <a:r>
              <a:rPr lang="en-IN" sz="3200" b="1" dirty="0" err="1" smtClean="0"/>
              <a:t>dir</a:t>
            </a:r>
            <a:r>
              <a:rPr lang="en-IN" sz="3200" b="1" dirty="0" smtClean="0"/>
              <a:t>( )</a:t>
            </a:r>
            <a:endParaRPr lang="en-IN" sz="3200" b="1" dirty="0"/>
          </a:p>
        </p:txBody>
      </p:sp>
      <p:sp>
        <p:nvSpPr>
          <p:cNvPr id="3" name="Content Placeholder 2"/>
          <p:cNvSpPr>
            <a:spLocks noGrp="1"/>
          </p:cNvSpPr>
          <p:nvPr>
            <p:ph idx="1"/>
          </p:nvPr>
        </p:nvSpPr>
        <p:spPr>
          <a:xfrm>
            <a:off x="458694" y="1949450"/>
            <a:ext cx="11274612" cy="4656623"/>
          </a:xfrm>
        </p:spPr>
        <p:txBody>
          <a:bodyPr>
            <a:normAutofit/>
          </a:bodyPr>
          <a:lstStyle/>
          <a:p>
            <a:pPr marL="0" indent="0">
              <a:buNone/>
            </a:pPr>
            <a:r>
              <a:rPr lang="en-IN" sz="2000" b="1" dirty="0" err="1" smtClean="0"/>
              <a:t>Dir</a:t>
            </a:r>
            <a:r>
              <a:rPr lang="en-IN" sz="2000" b="1" dirty="0" smtClean="0"/>
              <a:t>(float)</a:t>
            </a:r>
          </a:p>
          <a:p>
            <a:pPr marL="0" indent="0">
              <a:buNone/>
            </a:pPr>
            <a:endParaRPr lang="en-IN" sz="2000" dirty="0" smtClean="0"/>
          </a:p>
          <a:p>
            <a:pPr marL="0" indent="0" algn="just">
              <a:buNone/>
            </a:pPr>
            <a:r>
              <a:rPr lang="en-IN" sz="2000" dirty="0"/>
              <a:t>['__abs__', '__add__', '__bool__', '__ceil__', '__class__', '__</a:t>
            </a:r>
            <a:r>
              <a:rPr lang="en-IN" sz="2000" dirty="0" err="1"/>
              <a:t>delattr</a:t>
            </a:r>
            <a:r>
              <a:rPr lang="en-IN" sz="2000" dirty="0"/>
              <a:t>__', '__</a:t>
            </a:r>
            <a:r>
              <a:rPr lang="en-IN" sz="2000" dirty="0" err="1"/>
              <a:t>dir</a:t>
            </a:r>
            <a:r>
              <a:rPr lang="en-IN" sz="2000" dirty="0"/>
              <a:t>__', '__</a:t>
            </a:r>
            <a:r>
              <a:rPr lang="en-IN" sz="2000" dirty="0" err="1"/>
              <a:t>divmod</a:t>
            </a:r>
            <a:r>
              <a:rPr lang="en-IN" sz="2000" dirty="0"/>
              <a:t>__', '__doc__', '__</a:t>
            </a:r>
            <a:r>
              <a:rPr lang="en-IN" sz="2000" dirty="0" err="1"/>
              <a:t>eq</a:t>
            </a:r>
            <a:r>
              <a:rPr lang="en-IN" sz="2000" dirty="0"/>
              <a:t>__', '__float__', '__floor__', '__</a:t>
            </a:r>
            <a:r>
              <a:rPr lang="en-IN" sz="2000" dirty="0" err="1"/>
              <a:t>floordiv</a:t>
            </a:r>
            <a:r>
              <a:rPr lang="en-IN" sz="2000" dirty="0"/>
              <a:t>__', '__format__', '__</a:t>
            </a:r>
            <a:r>
              <a:rPr lang="en-IN" sz="2000" dirty="0" err="1"/>
              <a:t>ge</a:t>
            </a:r>
            <a:r>
              <a:rPr lang="en-IN" sz="2000" dirty="0"/>
              <a:t>__', '__</a:t>
            </a:r>
            <a:r>
              <a:rPr lang="en-IN" sz="2000" dirty="0" err="1"/>
              <a:t>getattribute</a:t>
            </a:r>
            <a:r>
              <a:rPr lang="en-IN" sz="2000" dirty="0"/>
              <a:t>__', '__</a:t>
            </a:r>
            <a:r>
              <a:rPr lang="en-IN" sz="2000" dirty="0" err="1"/>
              <a:t>getformat</a:t>
            </a:r>
            <a:r>
              <a:rPr lang="en-IN" sz="2000" dirty="0"/>
              <a:t>__', '__</a:t>
            </a:r>
            <a:r>
              <a:rPr lang="en-IN" sz="2000" dirty="0" err="1"/>
              <a:t>getnewargs</a:t>
            </a:r>
            <a:r>
              <a:rPr lang="en-IN" sz="2000" dirty="0"/>
              <a:t>__', '__</a:t>
            </a:r>
            <a:r>
              <a:rPr lang="en-IN" sz="2000" dirty="0" err="1"/>
              <a:t>gt</a:t>
            </a:r>
            <a:r>
              <a:rPr lang="en-IN" sz="2000" dirty="0"/>
              <a:t>__', '__hash__', '__</a:t>
            </a:r>
            <a:r>
              <a:rPr lang="en-IN" sz="2000" dirty="0" err="1"/>
              <a:t>init</a:t>
            </a:r>
            <a:r>
              <a:rPr lang="en-IN" sz="2000" dirty="0"/>
              <a:t>__', '__</a:t>
            </a:r>
            <a:r>
              <a:rPr lang="en-IN" sz="2000" dirty="0" err="1"/>
              <a:t>init_subclass</a:t>
            </a:r>
            <a:r>
              <a:rPr lang="en-IN" sz="2000" dirty="0"/>
              <a:t>__', '__</a:t>
            </a:r>
            <a:r>
              <a:rPr lang="en-IN" sz="2000" dirty="0" err="1"/>
              <a:t>int</a:t>
            </a:r>
            <a:r>
              <a:rPr lang="en-IN" sz="2000" dirty="0"/>
              <a:t>__', '__le__', '__</a:t>
            </a:r>
            <a:r>
              <a:rPr lang="en-IN" sz="2000" dirty="0" err="1"/>
              <a:t>lt</a:t>
            </a:r>
            <a:r>
              <a:rPr lang="en-IN" sz="2000" dirty="0"/>
              <a:t>__', '__mod__', '__</a:t>
            </a:r>
            <a:r>
              <a:rPr lang="en-IN" sz="2000" dirty="0" err="1"/>
              <a:t>mul</a:t>
            </a:r>
            <a:r>
              <a:rPr lang="en-IN" sz="2000" dirty="0"/>
              <a:t>__', '__ne__', '__</a:t>
            </a:r>
            <a:r>
              <a:rPr lang="en-IN" sz="2000" dirty="0" err="1"/>
              <a:t>neg</a:t>
            </a:r>
            <a:r>
              <a:rPr lang="en-IN" sz="2000" dirty="0"/>
              <a:t>__', '__new__', '__</a:t>
            </a:r>
            <a:r>
              <a:rPr lang="en-IN" sz="2000" dirty="0" err="1"/>
              <a:t>pos</a:t>
            </a:r>
            <a:r>
              <a:rPr lang="en-IN" sz="2000" dirty="0"/>
              <a:t>__', '__</a:t>
            </a:r>
            <a:r>
              <a:rPr lang="en-IN" sz="2000" dirty="0" err="1"/>
              <a:t>pow</a:t>
            </a:r>
            <a:r>
              <a:rPr lang="en-IN" sz="2000" dirty="0"/>
              <a:t>__', '__</a:t>
            </a:r>
            <a:r>
              <a:rPr lang="en-IN" sz="2000" dirty="0" err="1"/>
              <a:t>radd</a:t>
            </a:r>
            <a:r>
              <a:rPr lang="en-IN" sz="2000" dirty="0"/>
              <a:t>__', '__</a:t>
            </a:r>
            <a:r>
              <a:rPr lang="en-IN" sz="2000" dirty="0" err="1"/>
              <a:t>rdivmod</a:t>
            </a:r>
            <a:r>
              <a:rPr lang="en-IN" sz="2000" dirty="0"/>
              <a:t>__', '__reduce__', '__</a:t>
            </a:r>
            <a:r>
              <a:rPr lang="en-IN" sz="2000" dirty="0" err="1"/>
              <a:t>reduce_ex</a:t>
            </a:r>
            <a:r>
              <a:rPr lang="en-IN" sz="2000" dirty="0"/>
              <a:t>__', '__</a:t>
            </a:r>
            <a:r>
              <a:rPr lang="en-IN" sz="2000" dirty="0" err="1"/>
              <a:t>repr</a:t>
            </a:r>
            <a:r>
              <a:rPr lang="en-IN" sz="2000" dirty="0"/>
              <a:t>__', '__</a:t>
            </a:r>
            <a:r>
              <a:rPr lang="en-IN" sz="2000" dirty="0" err="1"/>
              <a:t>rfloordiv</a:t>
            </a:r>
            <a:r>
              <a:rPr lang="en-IN" sz="2000" dirty="0"/>
              <a:t>__', '__</a:t>
            </a:r>
            <a:r>
              <a:rPr lang="en-IN" sz="2000" dirty="0" err="1"/>
              <a:t>rmod</a:t>
            </a:r>
            <a:r>
              <a:rPr lang="en-IN" sz="2000" dirty="0"/>
              <a:t>__', '__</a:t>
            </a:r>
            <a:r>
              <a:rPr lang="en-IN" sz="2000" dirty="0" err="1"/>
              <a:t>rmul</a:t>
            </a:r>
            <a:r>
              <a:rPr lang="en-IN" sz="2000" dirty="0"/>
              <a:t>__', '__round__', '__</a:t>
            </a:r>
            <a:r>
              <a:rPr lang="en-IN" sz="2000" dirty="0" err="1"/>
              <a:t>rpow</a:t>
            </a:r>
            <a:r>
              <a:rPr lang="en-IN" sz="2000" dirty="0"/>
              <a:t>__', '__</a:t>
            </a:r>
            <a:r>
              <a:rPr lang="en-IN" sz="2000" dirty="0" err="1"/>
              <a:t>rsub</a:t>
            </a:r>
            <a:r>
              <a:rPr lang="en-IN" sz="2000" dirty="0"/>
              <a:t>__', '__</a:t>
            </a:r>
            <a:r>
              <a:rPr lang="en-IN" sz="2000" dirty="0" err="1"/>
              <a:t>rtruediv</a:t>
            </a:r>
            <a:r>
              <a:rPr lang="en-IN" sz="2000" dirty="0"/>
              <a:t>__', '__</a:t>
            </a:r>
            <a:r>
              <a:rPr lang="en-IN" sz="2000" dirty="0" err="1"/>
              <a:t>setattr</a:t>
            </a:r>
            <a:r>
              <a:rPr lang="en-IN" sz="2000" dirty="0"/>
              <a:t>__', '__</a:t>
            </a:r>
            <a:r>
              <a:rPr lang="en-IN" sz="2000" dirty="0" err="1"/>
              <a:t>setformat</a:t>
            </a:r>
            <a:r>
              <a:rPr lang="en-IN" sz="2000" dirty="0"/>
              <a:t>__', '__</a:t>
            </a:r>
            <a:r>
              <a:rPr lang="en-IN" sz="2000" dirty="0" err="1"/>
              <a:t>sizeof</a:t>
            </a:r>
            <a:r>
              <a:rPr lang="en-IN" sz="2000" dirty="0"/>
              <a:t>__', '__</a:t>
            </a:r>
            <a:r>
              <a:rPr lang="en-IN" sz="2000" dirty="0" err="1"/>
              <a:t>str</a:t>
            </a:r>
            <a:r>
              <a:rPr lang="en-IN" sz="2000" dirty="0"/>
              <a:t>__', '__sub__', '__</a:t>
            </a:r>
            <a:r>
              <a:rPr lang="en-IN" sz="2000" dirty="0" err="1"/>
              <a:t>subclasshook</a:t>
            </a:r>
            <a:r>
              <a:rPr lang="en-IN" sz="2000" dirty="0"/>
              <a:t>__', '__</a:t>
            </a:r>
            <a:r>
              <a:rPr lang="en-IN" sz="2000" dirty="0" err="1"/>
              <a:t>truediv</a:t>
            </a:r>
            <a:r>
              <a:rPr lang="en-IN" sz="2000" dirty="0"/>
              <a:t>__', '__</a:t>
            </a:r>
            <a:r>
              <a:rPr lang="en-IN" sz="2000" dirty="0" err="1"/>
              <a:t>trunc</a:t>
            </a:r>
            <a:r>
              <a:rPr lang="en-IN" sz="2000" dirty="0"/>
              <a:t>__', '</a:t>
            </a:r>
            <a:r>
              <a:rPr lang="en-IN" sz="2000" dirty="0" err="1"/>
              <a:t>as_integer_ratio</a:t>
            </a:r>
            <a:r>
              <a:rPr lang="en-IN" sz="2000" dirty="0"/>
              <a:t>', 'conjugate', '</a:t>
            </a:r>
            <a:r>
              <a:rPr lang="en-IN" sz="2000" dirty="0" err="1"/>
              <a:t>fromhex</a:t>
            </a:r>
            <a:r>
              <a:rPr lang="en-IN" sz="2000" dirty="0"/>
              <a:t>', 'hex', '</a:t>
            </a:r>
            <a:r>
              <a:rPr lang="en-IN" sz="2000" dirty="0" err="1"/>
              <a:t>imag</a:t>
            </a:r>
            <a:r>
              <a:rPr lang="en-IN" sz="2000" dirty="0"/>
              <a:t>', '</a:t>
            </a:r>
            <a:r>
              <a:rPr lang="en-IN" sz="2000" dirty="0" err="1"/>
              <a:t>is_integer</a:t>
            </a:r>
            <a:r>
              <a:rPr lang="en-IN" sz="2000" dirty="0"/>
              <a:t>', 'real']</a:t>
            </a:r>
          </a:p>
        </p:txBody>
      </p:sp>
    </p:spTree>
    <p:extLst>
      <p:ext uri="{BB962C8B-B14F-4D97-AF65-F5344CB8AC3E}">
        <p14:creationId xmlns:p14="http://schemas.microsoft.com/office/powerpoint/2010/main" val="3462709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BC4F08-0F29-5665-BAF7-EB02C2325F34}"/>
              </a:ext>
            </a:extLst>
          </p:cNvPr>
          <p:cNvSpPr>
            <a:spLocks noGrp="1"/>
          </p:cNvSpPr>
          <p:nvPr>
            <p:ph type="title"/>
          </p:nvPr>
        </p:nvSpPr>
        <p:spPr>
          <a:xfrm>
            <a:off x="362238" y="-772"/>
            <a:ext cx="10895106" cy="1325563"/>
          </a:xfrm>
        </p:spPr>
        <p:txBody>
          <a:bodyPr>
            <a:normAutofit/>
          </a:bodyPr>
          <a:lstStyle/>
          <a:p>
            <a:r>
              <a:rPr lang="en-US" b="1" dirty="0">
                <a:latin typeface="Times New Roman"/>
                <a:cs typeface="Sabon Next LT"/>
              </a:rPr>
              <a:t>INTRODUCTION</a:t>
            </a:r>
          </a:p>
        </p:txBody>
      </p:sp>
      <p:sp>
        <p:nvSpPr>
          <p:cNvPr id="3" name="Content Placeholder 2">
            <a:extLst>
              <a:ext uri="{FF2B5EF4-FFF2-40B4-BE49-F238E27FC236}">
                <a16:creationId xmlns="" xmlns:a16="http://schemas.microsoft.com/office/drawing/2014/main" id="{C61A7A5E-DC4C-F27D-68C7-893601FBF693}"/>
              </a:ext>
            </a:extLst>
          </p:cNvPr>
          <p:cNvSpPr>
            <a:spLocks noGrp="1"/>
          </p:cNvSpPr>
          <p:nvPr>
            <p:ph idx="1"/>
          </p:nvPr>
        </p:nvSpPr>
        <p:spPr>
          <a:xfrm>
            <a:off x="458694" y="1168159"/>
            <a:ext cx="11274612" cy="5524872"/>
          </a:xfrm>
        </p:spPr>
        <p:txBody>
          <a:bodyPr vert="horz" lIns="91440" tIns="45720" rIns="91440" bIns="45720" rtlCol="0" anchor="t">
            <a:normAutofit fontScale="85000" lnSpcReduction="20000"/>
          </a:bodyPr>
          <a:lstStyle/>
          <a:p>
            <a:r>
              <a:rPr lang="en-US" sz="2400" dirty="0">
                <a:latin typeface="Times New Roman"/>
                <a:cs typeface="Times New Roman"/>
              </a:rPr>
              <a:t>Python is a programming language as well as scripting language.</a:t>
            </a:r>
          </a:p>
          <a:p>
            <a:pPr marL="0" indent="0">
              <a:buNone/>
            </a:pPr>
            <a:endParaRPr lang="en-US" sz="2400" dirty="0">
              <a:latin typeface="Times New Roman"/>
              <a:cs typeface="Times New Roman"/>
            </a:endParaRPr>
          </a:p>
          <a:p>
            <a:r>
              <a:rPr lang="en-US" sz="2400" dirty="0">
                <a:latin typeface="Times New Roman"/>
                <a:cs typeface="Times New Roman"/>
              </a:rPr>
              <a:t>Python is a object oriented programming language which is surrounded by its function.</a:t>
            </a:r>
          </a:p>
          <a:p>
            <a:pPr marL="0" indent="0">
              <a:buNone/>
            </a:pPr>
            <a:endParaRPr lang="en-US" sz="2400" dirty="0">
              <a:latin typeface="Times New Roman"/>
              <a:cs typeface="Times New Roman"/>
            </a:endParaRPr>
          </a:p>
          <a:p>
            <a:r>
              <a:rPr lang="en-US" sz="2400" dirty="0">
                <a:latin typeface="Times New Roman"/>
                <a:cs typeface="Times New Roman"/>
              </a:rPr>
              <a:t>Python is widely used as high level language which is mainly understood by humans.</a:t>
            </a:r>
          </a:p>
          <a:p>
            <a:pPr marL="0" indent="0">
              <a:buNone/>
            </a:pPr>
            <a:endParaRPr lang="en-US" sz="2400" dirty="0">
              <a:latin typeface="Times New Roman"/>
              <a:cs typeface="Times New Roman"/>
            </a:endParaRPr>
          </a:p>
          <a:p>
            <a:r>
              <a:rPr lang="en-US" sz="2400" dirty="0">
                <a:latin typeface="Times New Roman"/>
                <a:cs typeface="Times New Roman"/>
              </a:rPr>
              <a:t>Python is a interpreter language. we have 2 translators</a:t>
            </a:r>
            <a:endParaRPr lang="en-US" dirty="0">
              <a:latin typeface="Avenir Next LT Pro"/>
              <a:cs typeface="Times New Roman"/>
            </a:endParaRPr>
          </a:p>
          <a:p>
            <a:pPr lvl="2">
              <a:buFont typeface="Courier New" panose="020B0604020202020204" pitchFamily="34" charset="0"/>
              <a:buChar char="o"/>
            </a:pPr>
            <a:r>
              <a:rPr lang="en-US" sz="2400" dirty="0">
                <a:latin typeface="Times New Roman"/>
                <a:cs typeface="Times New Roman"/>
              </a:rPr>
              <a:t>Compiler &amp; </a:t>
            </a:r>
          </a:p>
          <a:p>
            <a:pPr lvl="2">
              <a:buFont typeface="Courier New" panose="020B0604020202020204" pitchFamily="34" charset="0"/>
              <a:buChar char="o"/>
            </a:pPr>
            <a:r>
              <a:rPr lang="en-US" sz="2400" dirty="0">
                <a:latin typeface="Times New Roman"/>
                <a:cs typeface="Times New Roman"/>
              </a:rPr>
              <a:t>Interpreter</a:t>
            </a:r>
          </a:p>
          <a:p>
            <a:pPr marL="914400" lvl="2" indent="0">
              <a:buNone/>
            </a:pPr>
            <a:endParaRPr lang="en-US" sz="2400" dirty="0">
              <a:ea typeface="+mn-lt"/>
              <a:cs typeface="+mn-lt"/>
            </a:endParaRPr>
          </a:p>
          <a:p>
            <a:r>
              <a:rPr lang="en-US" sz="2400" b="1" dirty="0">
                <a:latin typeface="Times New Roman"/>
                <a:cs typeface="Times New Roman"/>
              </a:rPr>
              <a:t>Compiler: </a:t>
            </a:r>
            <a:r>
              <a:rPr lang="en-US" sz="2400" dirty="0">
                <a:latin typeface="Times New Roman"/>
                <a:ea typeface="+mn-lt"/>
                <a:cs typeface="+mn-lt"/>
              </a:rPr>
              <a:t>Program that converts instructions into a machine-code or lower-level form so that they can be read and executed by a computer.</a:t>
            </a:r>
          </a:p>
          <a:p>
            <a:pPr marL="0" indent="0">
              <a:buNone/>
            </a:pPr>
            <a:endParaRPr lang="en-US" sz="2400" dirty="0">
              <a:latin typeface="Times New Roman"/>
              <a:cs typeface="Times New Roman"/>
            </a:endParaRPr>
          </a:p>
          <a:p>
            <a:r>
              <a:rPr lang="en-US" sz="2400" b="1" dirty="0">
                <a:latin typeface="Times New Roman"/>
                <a:cs typeface="Times New Roman"/>
              </a:rPr>
              <a:t>Interpreter: </a:t>
            </a:r>
            <a:r>
              <a:rPr lang="en-US" sz="2400" dirty="0">
                <a:latin typeface="Times New Roman"/>
                <a:ea typeface="+mn-lt"/>
                <a:cs typeface="+mn-lt"/>
              </a:rPr>
              <a:t>Program that can </a:t>
            </a:r>
            <a:r>
              <a:rPr lang="en-US" sz="2400" dirty="0" err="1">
                <a:latin typeface="Times New Roman"/>
                <a:ea typeface="+mn-lt"/>
                <a:cs typeface="+mn-lt"/>
              </a:rPr>
              <a:t>analyse</a:t>
            </a:r>
            <a:r>
              <a:rPr lang="en-US" sz="2400" dirty="0">
                <a:latin typeface="Times New Roman"/>
                <a:ea typeface="+mn-lt"/>
                <a:cs typeface="+mn-lt"/>
              </a:rPr>
              <a:t> and execute a program line by line.</a:t>
            </a:r>
          </a:p>
          <a:p>
            <a:pPr marL="0" indent="0">
              <a:buNone/>
            </a:pPr>
            <a:endParaRPr lang="en-US" dirty="0">
              <a:latin typeface="Times New Roman"/>
              <a:cs typeface="Times New Roman"/>
            </a:endParaRPr>
          </a:p>
          <a:p>
            <a:endParaRPr lang="en-US" sz="2400" dirty="0">
              <a:latin typeface="Times New Roman"/>
              <a:cs typeface="Times New Roman"/>
            </a:endParaRPr>
          </a:p>
          <a:p>
            <a:pPr marL="457200" lvl="1" indent="0">
              <a:buNone/>
            </a:pPr>
            <a:endParaRPr lang="en-US" sz="1400" dirty="0">
              <a:latin typeface="Times New Roman"/>
              <a:cs typeface="Times New Roman"/>
            </a:endParaRPr>
          </a:p>
          <a:p>
            <a:pPr marL="457200" lvl="1" indent="0" algn="just">
              <a:buNone/>
            </a:pPr>
            <a:endParaRPr lang="en-US" sz="2000" dirty="0">
              <a:latin typeface="Times New Roman"/>
              <a:cs typeface="Times New Roman"/>
            </a:endParaRPr>
          </a:p>
          <a:p>
            <a:pPr lvl="1" algn="just"/>
            <a:endParaRPr lang="en-US" sz="2000" dirty="0">
              <a:latin typeface="Times New Roman"/>
              <a:cs typeface="Times New Roman"/>
            </a:endParaRPr>
          </a:p>
          <a:p>
            <a:pPr marL="457200" lvl="1" indent="0" algn="just">
              <a:buNone/>
            </a:pPr>
            <a:endParaRPr lang="en-US" sz="2000" dirty="0">
              <a:latin typeface="Times New Roman"/>
              <a:cs typeface="Times New Roman"/>
            </a:endParaRPr>
          </a:p>
        </p:txBody>
      </p:sp>
    </p:spTree>
    <p:extLst>
      <p:ext uri="{BB962C8B-B14F-4D97-AF65-F5344CB8AC3E}">
        <p14:creationId xmlns:p14="http://schemas.microsoft.com/office/powerpoint/2010/main" val="2743214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363" y="401217"/>
            <a:ext cx="11274612" cy="6260840"/>
          </a:xfrm>
        </p:spPr>
        <p:txBody>
          <a:bodyPr>
            <a:normAutofit/>
          </a:bodyPr>
          <a:lstStyle/>
          <a:p>
            <a:pPr marL="0" indent="0">
              <a:buNone/>
            </a:pPr>
            <a:r>
              <a:rPr lang="en-IN" sz="2400" b="1" dirty="0" smtClean="0"/>
              <a:t>If we want to get +</a:t>
            </a:r>
            <a:r>
              <a:rPr lang="en-IN" sz="2400" b="1" dirty="0" err="1" smtClean="0"/>
              <a:t>ve</a:t>
            </a:r>
            <a:r>
              <a:rPr lang="en-IN" sz="2400" b="1" dirty="0" smtClean="0"/>
              <a:t> value of a float number which is in –</a:t>
            </a:r>
            <a:r>
              <a:rPr lang="en-IN" sz="2400" b="1" dirty="0" err="1" smtClean="0"/>
              <a:t>ve</a:t>
            </a:r>
            <a:r>
              <a:rPr lang="en-IN" sz="2400" b="1" dirty="0" smtClean="0"/>
              <a:t> we use </a:t>
            </a:r>
            <a:r>
              <a:rPr lang="en-IN" sz="2400" b="1" dirty="0" smtClean="0">
                <a:sym typeface="Wingdings" pitchFamily="2" charset="2"/>
              </a:rPr>
              <a:t> abs( )</a:t>
            </a:r>
          </a:p>
          <a:p>
            <a:pPr marL="0" indent="0">
              <a:buNone/>
            </a:pPr>
            <a:r>
              <a:rPr lang="en-IN" sz="2000" dirty="0" smtClean="0"/>
              <a:t>		a = -25.25</a:t>
            </a:r>
          </a:p>
          <a:p>
            <a:pPr marL="0" indent="0">
              <a:buNone/>
            </a:pPr>
            <a:r>
              <a:rPr lang="en-IN" sz="2000" dirty="0"/>
              <a:t>	</a:t>
            </a:r>
            <a:r>
              <a:rPr lang="en-IN" sz="2000" dirty="0" smtClean="0"/>
              <a:t>	abs(a)</a:t>
            </a:r>
          </a:p>
          <a:p>
            <a:pPr marL="0" indent="0">
              <a:buNone/>
            </a:pPr>
            <a:r>
              <a:rPr lang="en-IN" sz="2000" dirty="0"/>
              <a:t>	</a:t>
            </a:r>
            <a:r>
              <a:rPr lang="en-IN" sz="2000" dirty="0" smtClean="0"/>
              <a:t>	25.25</a:t>
            </a:r>
          </a:p>
          <a:p>
            <a:pPr marL="0" indent="0">
              <a:buNone/>
            </a:pPr>
            <a:r>
              <a:rPr lang="en-IN" sz="2400" b="1" dirty="0" smtClean="0"/>
              <a:t>Operations done on float numbers</a:t>
            </a:r>
          </a:p>
          <a:p>
            <a:r>
              <a:rPr lang="en-IN" sz="2000" dirty="0" smtClean="0"/>
              <a:t>Addition +</a:t>
            </a:r>
          </a:p>
          <a:p>
            <a:r>
              <a:rPr lang="en-IN" sz="2000" dirty="0" smtClean="0"/>
              <a:t>Subtraction –</a:t>
            </a:r>
          </a:p>
          <a:p>
            <a:r>
              <a:rPr lang="en-IN" sz="2000" dirty="0" smtClean="0"/>
              <a:t>Multiplication *</a:t>
            </a:r>
          </a:p>
          <a:p>
            <a:r>
              <a:rPr lang="en-IN" sz="2000" dirty="0" smtClean="0"/>
              <a:t>Division /</a:t>
            </a:r>
          </a:p>
          <a:p>
            <a:r>
              <a:rPr lang="en-IN" sz="2000" dirty="0" smtClean="0"/>
              <a:t>Floor division //</a:t>
            </a:r>
          </a:p>
          <a:p>
            <a:r>
              <a:rPr lang="en-IN" sz="2000" dirty="0" smtClean="0"/>
              <a:t>Modulus %</a:t>
            </a:r>
          </a:p>
          <a:p>
            <a:r>
              <a:rPr lang="en-IN" sz="2000" dirty="0" err="1" smtClean="0"/>
              <a:t>Divmode</a:t>
            </a:r>
            <a:r>
              <a:rPr lang="en-IN" sz="2000" dirty="0" smtClean="0"/>
              <a:t>( )</a:t>
            </a:r>
          </a:p>
          <a:p>
            <a:r>
              <a:rPr lang="en-IN" sz="2000" dirty="0" smtClean="0"/>
              <a:t>Exponent **</a:t>
            </a:r>
            <a:endParaRPr lang="en-IN" sz="2000" dirty="0"/>
          </a:p>
        </p:txBody>
      </p:sp>
    </p:spTree>
    <p:extLst>
      <p:ext uri="{BB962C8B-B14F-4D97-AF65-F5344CB8AC3E}">
        <p14:creationId xmlns:p14="http://schemas.microsoft.com/office/powerpoint/2010/main" val="35926543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Addition (+)				</a:t>
            </a:r>
            <a:r>
              <a:rPr lang="en-IN" b="1" dirty="0" smtClean="0"/>
              <a:t>Subtraction(-)</a:t>
            </a:r>
            <a:endParaRPr lang="en-IN" dirty="0"/>
          </a:p>
        </p:txBody>
      </p:sp>
      <p:sp>
        <p:nvSpPr>
          <p:cNvPr id="3" name="Content Placeholder 2"/>
          <p:cNvSpPr>
            <a:spLocks noGrp="1"/>
          </p:cNvSpPr>
          <p:nvPr>
            <p:ph idx="1"/>
          </p:nvPr>
        </p:nvSpPr>
        <p:spPr>
          <a:xfrm>
            <a:off x="458694" y="1949450"/>
            <a:ext cx="11274612" cy="4805913"/>
          </a:xfrm>
        </p:spPr>
        <p:txBody>
          <a:bodyPr>
            <a:normAutofit/>
          </a:bodyPr>
          <a:lstStyle/>
          <a:p>
            <a:pPr marL="0" indent="0">
              <a:buNone/>
            </a:pPr>
            <a:r>
              <a:rPr lang="en-IN" sz="2000" dirty="0" smtClean="0"/>
              <a:t>	a = 78.456						a = 78.456</a:t>
            </a:r>
          </a:p>
          <a:p>
            <a:pPr marL="0" indent="0">
              <a:buNone/>
            </a:pPr>
            <a:r>
              <a:rPr lang="en-IN" sz="2000" dirty="0"/>
              <a:t>	</a:t>
            </a:r>
            <a:r>
              <a:rPr lang="en-IN" sz="2000" dirty="0" smtClean="0"/>
              <a:t>b = 87.98						b = 87.98</a:t>
            </a:r>
          </a:p>
          <a:p>
            <a:pPr marL="0" indent="0">
              <a:buNone/>
            </a:pPr>
            <a:r>
              <a:rPr lang="en-IN" sz="2000" dirty="0"/>
              <a:t>	</a:t>
            </a:r>
            <a:r>
              <a:rPr lang="en-IN" sz="2000" dirty="0" err="1" smtClean="0"/>
              <a:t>a+b</a:t>
            </a:r>
            <a:r>
              <a:rPr lang="en-IN" sz="2000" dirty="0" smtClean="0"/>
              <a:t>							a - b</a:t>
            </a:r>
          </a:p>
          <a:p>
            <a:pPr marL="0" indent="0">
              <a:buNone/>
            </a:pPr>
            <a:r>
              <a:rPr lang="en-IN" sz="2000" dirty="0"/>
              <a:t>	</a:t>
            </a:r>
            <a:r>
              <a:rPr lang="en-IN" sz="2000" dirty="0" smtClean="0"/>
              <a:t>166.436						-9.524000001</a:t>
            </a:r>
          </a:p>
          <a:p>
            <a:pPr marL="0" indent="0">
              <a:buNone/>
            </a:pPr>
            <a:r>
              <a:rPr lang="en-IN" sz="2000" dirty="0" smtClean="0"/>
              <a:t>		</a:t>
            </a:r>
            <a:endParaRPr lang="en-IN" sz="2000" dirty="0"/>
          </a:p>
          <a:p>
            <a:pPr marL="0" indent="0">
              <a:buNone/>
            </a:pPr>
            <a:r>
              <a:rPr lang="en-IN" sz="2000" dirty="0" smtClean="0"/>
              <a:t>	c = 45.654						c = 46.9897</a:t>
            </a:r>
          </a:p>
          <a:p>
            <a:pPr marL="0" indent="0">
              <a:buNone/>
            </a:pPr>
            <a:r>
              <a:rPr lang="en-IN" sz="2000" dirty="0"/>
              <a:t>	</a:t>
            </a:r>
            <a:r>
              <a:rPr lang="en-IN" sz="2000" dirty="0" smtClean="0"/>
              <a:t>d = 10.091						d = 2.567890</a:t>
            </a:r>
          </a:p>
          <a:p>
            <a:pPr marL="0" indent="0">
              <a:buNone/>
            </a:pPr>
            <a:r>
              <a:rPr lang="en-IN" sz="2000" dirty="0"/>
              <a:t>	</a:t>
            </a:r>
            <a:r>
              <a:rPr lang="en-IN" sz="2000" dirty="0" smtClean="0"/>
              <a:t>c + d							c - d</a:t>
            </a:r>
          </a:p>
          <a:p>
            <a:pPr marL="0" indent="0">
              <a:buNone/>
            </a:pPr>
            <a:r>
              <a:rPr lang="en-IN" sz="2000" dirty="0"/>
              <a:t>	</a:t>
            </a:r>
            <a:r>
              <a:rPr lang="en-IN" sz="2000" dirty="0" smtClean="0"/>
              <a:t>55.747							44.42181</a:t>
            </a:r>
            <a:endParaRPr lang="en-IN" sz="2000" dirty="0"/>
          </a:p>
        </p:txBody>
      </p:sp>
    </p:spTree>
    <p:extLst>
      <p:ext uri="{BB962C8B-B14F-4D97-AF65-F5344CB8AC3E}">
        <p14:creationId xmlns:p14="http://schemas.microsoft.com/office/powerpoint/2010/main" val="19226986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Multiplication(*)				Division(/)</a:t>
            </a:r>
            <a:endParaRPr lang="en-IN" dirty="0"/>
          </a:p>
        </p:txBody>
      </p:sp>
      <p:sp>
        <p:nvSpPr>
          <p:cNvPr id="3" name="Content Placeholder 2"/>
          <p:cNvSpPr>
            <a:spLocks noGrp="1"/>
          </p:cNvSpPr>
          <p:nvPr>
            <p:ph idx="1"/>
          </p:nvPr>
        </p:nvSpPr>
        <p:spPr>
          <a:xfrm>
            <a:off x="458694" y="1949450"/>
            <a:ext cx="11274612" cy="4619301"/>
          </a:xfrm>
        </p:spPr>
        <p:txBody>
          <a:bodyPr>
            <a:normAutofit/>
          </a:bodyPr>
          <a:lstStyle/>
          <a:p>
            <a:pPr marL="0" indent="0">
              <a:buNone/>
            </a:pPr>
            <a:r>
              <a:rPr lang="en-IN" sz="2000" dirty="0" smtClean="0"/>
              <a:t>	a = 3.45							a = 34.45</a:t>
            </a:r>
          </a:p>
          <a:p>
            <a:pPr marL="0" indent="0">
              <a:buNone/>
            </a:pPr>
            <a:r>
              <a:rPr lang="en-IN" sz="2000" dirty="0"/>
              <a:t>	</a:t>
            </a:r>
            <a:r>
              <a:rPr lang="en-IN" sz="2000" dirty="0" smtClean="0"/>
              <a:t>b = 2.54							b = 7.5</a:t>
            </a:r>
          </a:p>
          <a:p>
            <a:pPr marL="0" indent="0">
              <a:buNone/>
            </a:pPr>
            <a:r>
              <a:rPr lang="en-IN" sz="2000" dirty="0"/>
              <a:t>	</a:t>
            </a:r>
            <a:r>
              <a:rPr lang="en-IN" sz="2000" dirty="0" smtClean="0"/>
              <a:t>a * b								a / b</a:t>
            </a:r>
          </a:p>
          <a:p>
            <a:pPr marL="0" indent="0">
              <a:buNone/>
            </a:pPr>
            <a:r>
              <a:rPr lang="en-IN" sz="2000" dirty="0"/>
              <a:t>	</a:t>
            </a:r>
            <a:r>
              <a:rPr lang="en-IN" sz="2000" dirty="0" smtClean="0"/>
              <a:t>8.763								4.593333334</a:t>
            </a:r>
          </a:p>
          <a:p>
            <a:pPr marL="0" indent="0">
              <a:buNone/>
            </a:pPr>
            <a:endParaRPr lang="en-IN" sz="2000" dirty="0"/>
          </a:p>
          <a:p>
            <a:pPr marL="0" indent="0">
              <a:buNone/>
            </a:pPr>
            <a:r>
              <a:rPr lang="en-IN" sz="2000" dirty="0" smtClean="0"/>
              <a:t>	c = 9.98765							c = 60.5</a:t>
            </a:r>
          </a:p>
          <a:p>
            <a:pPr marL="0" indent="0">
              <a:buNone/>
            </a:pPr>
            <a:r>
              <a:rPr lang="en-IN" sz="2000" dirty="0"/>
              <a:t>	</a:t>
            </a:r>
            <a:r>
              <a:rPr lang="en-IN" sz="2000" dirty="0" smtClean="0"/>
              <a:t>d = 4.45							d = 4.5</a:t>
            </a:r>
          </a:p>
          <a:p>
            <a:pPr marL="0" indent="0">
              <a:buNone/>
            </a:pPr>
            <a:r>
              <a:rPr lang="en-IN" sz="2000" dirty="0"/>
              <a:t>	</a:t>
            </a:r>
            <a:r>
              <a:rPr lang="en-IN" sz="2000" dirty="0" smtClean="0"/>
              <a:t>c * d								c / d</a:t>
            </a:r>
          </a:p>
          <a:p>
            <a:pPr marL="0" indent="0">
              <a:buNone/>
            </a:pPr>
            <a:r>
              <a:rPr lang="en-IN" sz="2000" dirty="0"/>
              <a:t>	</a:t>
            </a:r>
            <a:r>
              <a:rPr lang="en-IN" sz="2000" dirty="0" smtClean="0"/>
              <a:t>44.4450425000001						12.4444444445</a:t>
            </a:r>
            <a:endParaRPr lang="en-IN" sz="2000" dirty="0"/>
          </a:p>
        </p:txBody>
      </p:sp>
    </p:spTree>
    <p:extLst>
      <p:ext uri="{BB962C8B-B14F-4D97-AF65-F5344CB8AC3E}">
        <p14:creationId xmlns:p14="http://schemas.microsoft.com/office/powerpoint/2010/main" val="37196460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Floor division(//)			modulus(%)</a:t>
            </a:r>
            <a:endParaRPr lang="en-IN" dirty="0"/>
          </a:p>
        </p:txBody>
      </p:sp>
      <p:sp>
        <p:nvSpPr>
          <p:cNvPr id="3" name="Content Placeholder 2"/>
          <p:cNvSpPr>
            <a:spLocks noGrp="1"/>
          </p:cNvSpPr>
          <p:nvPr>
            <p:ph idx="1"/>
          </p:nvPr>
        </p:nvSpPr>
        <p:spPr>
          <a:xfrm>
            <a:off x="421371" y="1529574"/>
            <a:ext cx="11274612" cy="5253782"/>
          </a:xfrm>
        </p:spPr>
        <p:txBody>
          <a:bodyPr>
            <a:normAutofit/>
          </a:bodyPr>
          <a:lstStyle/>
          <a:p>
            <a:pPr marL="0" indent="0">
              <a:buNone/>
            </a:pPr>
            <a:r>
              <a:rPr lang="en-IN" sz="2000" dirty="0" smtClean="0"/>
              <a:t>If we want to get only quotient				if we want to get reminder</a:t>
            </a:r>
          </a:p>
          <a:p>
            <a:pPr marL="0" indent="0">
              <a:buNone/>
            </a:pPr>
            <a:endParaRPr lang="en-IN" sz="2000" dirty="0"/>
          </a:p>
          <a:p>
            <a:pPr marL="0" indent="0">
              <a:buNone/>
            </a:pPr>
            <a:r>
              <a:rPr lang="en-IN" sz="2000" dirty="0" smtClean="0"/>
              <a:t>	a = 9.65						a = 9.65</a:t>
            </a:r>
          </a:p>
          <a:p>
            <a:pPr marL="0" indent="0">
              <a:buNone/>
            </a:pPr>
            <a:r>
              <a:rPr lang="en-IN" sz="2000" dirty="0"/>
              <a:t>	</a:t>
            </a:r>
            <a:r>
              <a:rPr lang="en-IN" sz="2000" dirty="0" smtClean="0"/>
              <a:t>b = 3.56						b = 3.56</a:t>
            </a:r>
          </a:p>
          <a:p>
            <a:pPr marL="0" indent="0">
              <a:buNone/>
            </a:pPr>
            <a:r>
              <a:rPr lang="en-IN" sz="2000" dirty="0"/>
              <a:t>	</a:t>
            </a:r>
            <a:r>
              <a:rPr lang="en-IN" sz="2000" dirty="0" smtClean="0"/>
              <a:t>a // b							a % b</a:t>
            </a:r>
          </a:p>
          <a:p>
            <a:pPr marL="0" indent="0">
              <a:buNone/>
            </a:pPr>
            <a:r>
              <a:rPr lang="en-IN" sz="2000" dirty="0"/>
              <a:t>	</a:t>
            </a:r>
            <a:r>
              <a:rPr lang="en-IN" sz="2000" dirty="0" smtClean="0"/>
              <a:t>2.0							2.530000002</a:t>
            </a:r>
          </a:p>
          <a:p>
            <a:pPr marL="0" indent="0">
              <a:buNone/>
            </a:pPr>
            <a:r>
              <a:rPr lang="en-IN" sz="2000" dirty="0" smtClean="0"/>
              <a:t>	</a:t>
            </a:r>
            <a:endParaRPr lang="en-IN" sz="2000" dirty="0"/>
          </a:p>
          <a:p>
            <a:pPr marL="0" indent="0">
              <a:buNone/>
            </a:pPr>
            <a:r>
              <a:rPr lang="en-IN" sz="2000" dirty="0" smtClean="0"/>
              <a:t>	c = 34.0							c = 34.0</a:t>
            </a:r>
          </a:p>
          <a:p>
            <a:pPr marL="0" indent="0">
              <a:buNone/>
            </a:pPr>
            <a:r>
              <a:rPr lang="en-IN" sz="2000" dirty="0"/>
              <a:t>	</a:t>
            </a:r>
            <a:r>
              <a:rPr lang="en-IN" sz="2000" dirty="0" smtClean="0"/>
              <a:t>d = 2.0							d = 2.0</a:t>
            </a:r>
          </a:p>
          <a:p>
            <a:pPr marL="0" indent="0">
              <a:buNone/>
            </a:pPr>
            <a:r>
              <a:rPr lang="en-IN" sz="2000" dirty="0"/>
              <a:t>	</a:t>
            </a:r>
            <a:r>
              <a:rPr lang="en-IN" sz="2000" dirty="0" smtClean="0"/>
              <a:t>c // d							c // d	d // c</a:t>
            </a:r>
          </a:p>
          <a:p>
            <a:pPr marL="0" indent="0">
              <a:buNone/>
            </a:pPr>
            <a:r>
              <a:rPr lang="en-IN" sz="2000" dirty="0"/>
              <a:t>	</a:t>
            </a:r>
            <a:r>
              <a:rPr lang="en-IN" sz="2000" dirty="0" smtClean="0"/>
              <a:t>0.0							0.0	2.0</a:t>
            </a:r>
          </a:p>
          <a:p>
            <a:pPr marL="0" indent="0">
              <a:buNone/>
            </a:pPr>
            <a:endParaRPr lang="en-IN" sz="2000" dirty="0"/>
          </a:p>
        </p:txBody>
      </p:sp>
    </p:spTree>
    <p:extLst>
      <p:ext uri="{BB962C8B-B14F-4D97-AF65-F5344CB8AC3E}">
        <p14:creationId xmlns:p14="http://schemas.microsoft.com/office/powerpoint/2010/main" val="2393060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109728"/>
            <a:ext cx="10895106" cy="1325563"/>
          </a:xfrm>
        </p:spPr>
        <p:txBody>
          <a:bodyPr/>
          <a:lstStyle/>
          <a:p>
            <a:r>
              <a:rPr lang="en-IN" b="1" dirty="0" err="1" smtClean="0"/>
              <a:t>Divmod</a:t>
            </a:r>
            <a:r>
              <a:rPr lang="en-IN" b="1" dirty="0" smtClean="0"/>
              <a:t>( </a:t>
            </a:r>
            <a:r>
              <a:rPr lang="en-IN" b="1" dirty="0"/>
              <a:t>)					Exponent(**)</a:t>
            </a:r>
            <a:endParaRPr lang="en-IN" dirty="0"/>
          </a:p>
        </p:txBody>
      </p:sp>
      <p:sp>
        <p:nvSpPr>
          <p:cNvPr id="3" name="Content Placeholder 2"/>
          <p:cNvSpPr>
            <a:spLocks noGrp="1"/>
          </p:cNvSpPr>
          <p:nvPr>
            <p:ph idx="1"/>
          </p:nvPr>
        </p:nvSpPr>
        <p:spPr>
          <a:xfrm>
            <a:off x="421744" y="1347438"/>
            <a:ext cx="11274612" cy="5739162"/>
          </a:xfrm>
        </p:spPr>
        <p:txBody>
          <a:bodyPr>
            <a:normAutofit/>
          </a:bodyPr>
          <a:lstStyle/>
          <a:p>
            <a:pPr marL="0" indent="0">
              <a:buNone/>
            </a:pPr>
            <a:r>
              <a:rPr lang="en-IN" sz="2000" dirty="0" smtClean="0"/>
              <a:t>if we want to get both quotient and reminder</a:t>
            </a:r>
          </a:p>
          <a:p>
            <a:pPr marL="0" indent="0">
              <a:buNone/>
            </a:pPr>
            <a:endParaRPr lang="en-IN" sz="2000" dirty="0"/>
          </a:p>
          <a:p>
            <a:pPr marL="0" indent="0">
              <a:buNone/>
            </a:pPr>
            <a:r>
              <a:rPr lang="en-IN" sz="2000" dirty="0" smtClean="0"/>
              <a:t>	a = 9.65							a = 2.45 ** 2</a:t>
            </a:r>
          </a:p>
          <a:p>
            <a:pPr marL="0" indent="0">
              <a:buNone/>
            </a:pPr>
            <a:r>
              <a:rPr lang="en-IN" sz="2000" dirty="0"/>
              <a:t>	</a:t>
            </a:r>
            <a:r>
              <a:rPr lang="en-IN" sz="2000" dirty="0" smtClean="0"/>
              <a:t>b = 3.56							a</a:t>
            </a:r>
          </a:p>
          <a:p>
            <a:pPr marL="0" indent="0">
              <a:buNone/>
            </a:pPr>
            <a:r>
              <a:rPr lang="en-IN" sz="2000" dirty="0"/>
              <a:t>	</a:t>
            </a:r>
            <a:r>
              <a:rPr lang="en-IN" sz="2000" dirty="0" smtClean="0"/>
              <a:t>d = </a:t>
            </a:r>
            <a:r>
              <a:rPr lang="en-IN" sz="2000" dirty="0" err="1" smtClean="0"/>
              <a:t>divmod</a:t>
            </a:r>
            <a:r>
              <a:rPr lang="en-IN" sz="2000" dirty="0" smtClean="0"/>
              <a:t>(</a:t>
            </a:r>
            <a:r>
              <a:rPr lang="en-IN" sz="2000" dirty="0" err="1" smtClean="0"/>
              <a:t>a,b</a:t>
            </a:r>
            <a:r>
              <a:rPr lang="en-IN" sz="2000" dirty="0" smtClean="0"/>
              <a:t>)							6.0025000001</a:t>
            </a:r>
          </a:p>
          <a:p>
            <a:pPr marL="0" indent="0">
              <a:buNone/>
            </a:pPr>
            <a:r>
              <a:rPr lang="en-IN" sz="2000" dirty="0"/>
              <a:t>	</a:t>
            </a:r>
            <a:r>
              <a:rPr lang="en-IN" sz="2000" dirty="0" smtClean="0"/>
              <a:t>(2.0,2.5300000002)</a:t>
            </a:r>
          </a:p>
          <a:p>
            <a:pPr marL="0" indent="0">
              <a:buNone/>
            </a:pPr>
            <a:endParaRPr lang="en-IN" sz="2000" dirty="0"/>
          </a:p>
          <a:p>
            <a:pPr marL="0" indent="0">
              <a:buNone/>
            </a:pPr>
            <a:r>
              <a:rPr lang="en-IN" sz="2000" dirty="0" smtClean="0"/>
              <a:t>	c = 81.23							b = 4.5 ** 2.5</a:t>
            </a:r>
          </a:p>
          <a:p>
            <a:pPr marL="0" indent="0">
              <a:buNone/>
            </a:pPr>
            <a:r>
              <a:rPr lang="en-IN" sz="2000" dirty="0"/>
              <a:t>	</a:t>
            </a:r>
            <a:r>
              <a:rPr lang="en-IN" sz="2000" dirty="0" smtClean="0"/>
              <a:t>d = 9.23							b</a:t>
            </a:r>
          </a:p>
          <a:p>
            <a:pPr marL="0" indent="0">
              <a:buNone/>
            </a:pPr>
            <a:r>
              <a:rPr lang="en-IN" sz="2000" dirty="0"/>
              <a:t>	</a:t>
            </a:r>
            <a:r>
              <a:rPr lang="en-IN" sz="2000" dirty="0" smtClean="0"/>
              <a:t>d1 = </a:t>
            </a:r>
            <a:r>
              <a:rPr lang="en-IN" sz="2000" dirty="0" err="1" smtClean="0"/>
              <a:t>divmod</a:t>
            </a:r>
            <a:r>
              <a:rPr lang="en-IN" sz="2000" dirty="0" smtClean="0"/>
              <a:t>(</a:t>
            </a:r>
            <a:r>
              <a:rPr lang="en-IN" sz="2000" dirty="0" err="1" smtClean="0"/>
              <a:t>c,d</a:t>
            </a:r>
            <a:r>
              <a:rPr lang="en-IN" sz="2000" dirty="0" smtClean="0"/>
              <a:t>)				</a:t>
            </a:r>
            <a:r>
              <a:rPr lang="en-IN" sz="2000" dirty="0"/>
              <a:t> </a:t>
            </a:r>
            <a:r>
              <a:rPr lang="en-IN" sz="2000" dirty="0" smtClean="0"/>
              <a:t>                          	42.956736957082</a:t>
            </a:r>
            <a:r>
              <a:rPr lang="en-IN" sz="2000" dirty="0"/>
              <a:t>	</a:t>
            </a:r>
            <a:r>
              <a:rPr lang="en-IN" sz="2000" dirty="0" smtClean="0"/>
              <a:t>					(8.0,7.3900001)</a:t>
            </a:r>
            <a:endParaRPr lang="en-IN" sz="2000" dirty="0"/>
          </a:p>
        </p:txBody>
      </p:sp>
    </p:spTree>
    <p:extLst>
      <p:ext uri="{BB962C8B-B14F-4D97-AF65-F5344CB8AC3E}">
        <p14:creationId xmlns:p14="http://schemas.microsoft.com/office/powerpoint/2010/main" val="2456680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Round( )</a:t>
            </a:r>
            <a:endParaRPr lang="en-IN" sz="4000" b="1" dirty="0"/>
          </a:p>
        </p:txBody>
      </p:sp>
      <p:sp>
        <p:nvSpPr>
          <p:cNvPr id="3" name="Content Placeholder 2"/>
          <p:cNvSpPr>
            <a:spLocks noGrp="1"/>
          </p:cNvSpPr>
          <p:nvPr>
            <p:ph idx="1"/>
          </p:nvPr>
        </p:nvSpPr>
        <p:spPr>
          <a:xfrm>
            <a:off x="468025" y="1585556"/>
            <a:ext cx="11274612" cy="5001856"/>
          </a:xfrm>
        </p:spPr>
        <p:txBody>
          <a:bodyPr>
            <a:normAutofit/>
          </a:bodyPr>
          <a:lstStyle/>
          <a:p>
            <a:r>
              <a:rPr lang="en-IN" sz="2000" dirty="0" smtClean="0"/>
              <a:t>It rounds off to the nearest number based on digit</a:t>
            </a:r>
          </a:p>
          <a:p>
            <a:r>
              <a:rPr lang="en-IN" sz="2000" dirty="0" smtClean="0"/>
              <a:t>If the decimal digit is greater than 0.5 then it will round to next number</a:t>
            </a:r>
          </a:p>
          <a:p>
            <a:r>
              <a:rPr lang="en-IN" sz="2000" dirty="0" smtClean="0"/>
              <a:t>If the decimal digit is less than 0.5 it will remain in same number</a:t>
            </a:r>
          </a:p>
          <a:p>
            <a:r>
              <a:rPr lang="en-IN" sz="2000" dirty="0" smtClean="0"/>
              <a:t>If the decimal digit is equal to 0.5 then it will round off nearest even number</a:t>
            </a:r>
          </a:p>
          <a:p>
            <a:pPr marL="0" indent="0">
              <a:buNone/>
            </a:pPr>
            <a:r>
              <a:rPr lang="en-IN" sz="2000" dirty="0"/>
              <a:t>	</a:t>
            </a:r>
            <a:r>
              <a:rPr lang="en-IN" sz="2000" dirty="0" smtClean="0"/>
              <a:t>a = 10.6			c = 10.4				e = 45.5</a:t>
            </a:r>
          </a:p>
          <a:p>
            <a:pPr marL="0" indent="0">
              <a:buNone/>
            </a:pPr>
            <a:r>
              <a:rPr lang="en-IN" sz="2000" dirty="0"/>
              <a:t>	</a:t>
            </a:r>
            <a:r>
              <a:rPr lang="en-IN" sz="2000" dirty="0" smtClean="0"/>
              <a:t>round(a)			round(c)			round(e)</a:t>
            </a:r>
          </a:p>
          <a:p>
            <a:pPr marL="0" indent="0">
              <a:buNone/>
            </a:pPr>
            <a:r>
              <a:rPr lang="en-IN" sz="2000" dirty="0"/>
              <a:t>	</a:t>
            </a:r>
            <a:r>
              <a:rPr lang="en-IN" sz="2000" dirty="0" smtClean="0"/>
              <a:t>11				10				46</a:t>
            </a:r>
          </a:p>
          <a:p>
            <a:pPr marL="0" indent="0">
              <a:buNone/>
            </a:pPr>
            <a:r>
              <a:rPr lang="en-IN" sz="2000" dirty="0"/>
              <a:t>	</a:t>
            </a:r>
            <a:r>
              <a:rPr lang="en-IN" sz="2000" dirty="0" smtClean="0"/>
              <a:t>b = 15.8			d = 98.234			f = 23.5</a:t>
            </a:r>
          </a:p>
          <a:p>
            <a:pPr marL="0" indent="0">
              <a:buNone/>
            </a:pPr>
            <a:r>
              <a:rPr lang="en-IN" sz="2000" dirty="0"/>
              <a:t>	</a:t>
            </a:r>
            <a:r>
              <a:rPr lang="en-IN" sz="2000" dirty="0" smtClean="0"/>
              <a:t>round(b)			round(d)			round(f)</a:t>
            </a:r>
          </a:p>
          <a:p>
            <a:pPr marL="0" indent="0">
              <a:buNone/>
            </a:pPr>
            <a:r>
              <a:rPr lang="en-IN" sz="2000" dirty="0"/>
              <a:t>	</a:t>
            </a:r>
            <a:r>
              <a:rPr lang="en-IN" sz="2000" dirty="0" smtClean="0"/>
              <a:t>16				98				24</a:t>
            </a:r>
            <a:endParaRPr lang="en-IN" sz="2000" dirty="0"/>
          </a:p>
        </p:txBody>
      </p:sp>
    </p:spTree>
    <p:extLst>
      <p:ext uri="{BB962C8B-B14F-4D97-AF65-F5344CB8AC3E}">
        <p14:creationId xmlns:p14="http://schemas.microsoft.com/office/powerpoint/2010/main" val="1322506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29208"/>
            <a:ext cx="11274612" cy="5716005"/>
          </a:xfrm>
        </p:spPr>
        <p:txBody>
          <a:bodyPr/>
          <a:lstStyle/>
          <a:p>
            <a:pPr marL="0" indent="0" algn="just">
              <a:buNone/>
            </a:pPr>
            <a:r>
              <a:rPr lang="en-IN" b="1" dirty="0" smtClean="0"/>
              <a:t>If we want to round( ) limited decimals digits then we use </a:t>
            </a:r>
            <a:r>
              <a:rPr lang="en-IN" b="1" dirty="0" smtClean="0">
                <a:sym typeface="Wingdings" pitchFamily="2" charset="2"/>
              </a:rPr>
              <a:t> round(</a:t>
            </a:r>
            <a:r>
              <a:rPr lang="en-IN" b="1" dirty="0" err="1" smtClean="0">
                <a:sym typeface="Wingdings" pitchFamily="2" charset="2"/>
              </a:rPr>
              <a:t>num,precision</a:t>
            </a:r>
            <a:r>
              <a:rPr lang="en-IN" b="1" dirty="0" smtClean="0">
                <a:sym typeface="Wingdings" pitchFamily="2" charset="2"/>
              </a:rPr>
              <a:t>)</a:t>
            </a:r>
          </a:p>
          <a:p>
            <a:pPr marL="0" indent="0">
              <a:buNone/>
            </a:pPr>
            <a:endParaRPr lang="en-IN" b="1" dirty="0">
              <a:sym typeface="Wingdings" pitchFamily="2" charset="2"/>
            </a:endParaRPr>
          </a:p>
          <a:p>
            <a:pPr marL="0" indent="0">
              <a:buNone/>
            </a:pPr>
            <a:r>
              <a:rPr lang="en-IN" sz="2000" b="1" dirty="0">
                <a:sym typeface="Wingdings" pitchFamily="2" charset="2"/>
              </a:rPr>
              <a:t>	</a:t>
            </a:r>
            <a:r>
              <a:rPr lang="en-IN" sz="2000" dirty="0" smtClean="0">
                <a:sym typeface="Wingdings" pitchFamily="2" charset="2"/>
              </a:rPr>
              <a:t>a = 23.34567					c = 56.98765463</a:t>
            </a:r>
          </a:p>
          <a:p>
            <a:pPr marL="0" indent="0">
              <a:buNone/>
            </a:pPr>
            <a:r>
              <a:rPr lang="en-IN" sz="2000" dirty="0">
                <a:sym typeface="Wingdings" pitchFamily="2" charset="2"/>
              </a:rPr>
              <a:t>	</a:t>
            </a:r>
            <a:r>
              <a:rPr lang="en-IN" sz="2000" dirty="0" smtClean="0">
                <a:sym typeface="Wingdings" pitchFamily="2" charset="2"/>
              </a:rPr>
              <a:t>round(a,3)					round(c,5)</a:t>
            </a:r>
          </a:p>
          <a:p>
            <a:pPr marL="0" indent="0">
              <a:buNone/>
            </a:pPr>
            <a:r>
              <a:rPr lang="en-IN" sz="2000" dirty="0">
                <a:sym typeface="Wingdings" pitchFamily="2" charset="2"/>
              </a:rPr>
              <a:t>	</a:t>
            </a:r>
            <a:r>
              <a:rPr lang="en-IN" sz="2000" dirty="0" smtClean="0">
                <a:sym typeface="Wingdings" pitchFamily="2" charset="2"/>
              </a:rPr>
              <a:t>23.346						56.98765</a:t>
            </a:r>
          </a:p>
          <a:p>
            <a:pPr marL="0" indent="0">
              <a:buNone/>
            </a:pPr>
            <a:endParaRPr lang="en-IN" sz="2000" dirty="0">
              <a:sym typeface="Wingdings" pitchFamily="2" charset="2"/>
            </a:endParaRPr>
          </a:p>
          <a:p>
            <a:pPr marL="0" indent="0">
              <a:buNone/>
            </a:pPr>
            <a:r>
              <a:rPr lang="en-IN" sz="2000" dirty="0" smtClean="0">
                <a:sym typeface="Wingdings" pitchFamily="2" charset="2"/>
              </a:rPr>
              <a:t>	b = 456.45678					</a:t>
            </a:r>
          </a:p>
          <a:p>
            <a:pPr marL="0" indent="0">
              <a:buNone/>
            </a:pPr>
            <a:r>
              <a:rPr lang="en-IN" sz="2000" dirty="0">
                <a:sym typeface="Wingdings" pitchFamily="2" charset="2"/>
              </a:rPr>
              <a:t>	</a:t>
            </a:r>
            <a:r>
              <a:rPr lang="en-IN" sz="2000" dirty="0" smtClean="0">
                <a:sym typeface="Wingdings" pitchFamily="2" charset="2"/>
              </a:rPr>
              <a:t>round(b,2)</a:t>
            </a:r>
          </a:p>
          <a:p>
            <a:pPr marL="0" indent="0">
              <a:buNone/>
            </a:pPr>
            <a:r>
              <a:rPr lang="en-IN" sz="2000" dirty="0">
                <a:sym typeface="Wingdings" pitchFamily="2" charset="2"/>
              </a:rPr>
              <a:t>	</a:t>
            </a:r>
            <a:r>
              <a:rPr lang="en-IN" sz="2000" dirty="0" smtClean="0">
                <a:sym typeface="Wingdings" pitchFamily="2" charset="2"/>
              </a:rPr>
              <a:t>456.46</a:t>
            </a:r>
            <a:endParaRPr lang="en-IN" sz="2000" dirty="0"/>
          </a:p>
        </p:txBody>
      </p:sp>
    </p:spTree>
    <p:extLst>
      <p:ext uri="{BB962C8B-B14F-4D97-AF65-F5344CB8AC3E}">
        <p14:creationId xmlns:p14="http://schemas.microsoft.com/office/powerpoint/2010/main" val="562087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345232"/>
            <a:ext cx="11274612" cy="6578082"/>
          </a:xfrm>
        </p:spPr>
        <p:txBody>
          <a:bodyPr>
            <a:normAutofit/>
          </a:bodyPr>
          <a:lstStyle/>
          <a:p>
            <a:pPr marL="0" indent="0">
              <a:buNone/>
            </a:pPr>
            <a:r>
              <a:rPr lang="en-IN" b="1" dirty="0" smtClean="0"/>
              <a:t>If we want to remove decimal digit we use </a:t>
            </a:r>
            <a:r>
              <a:rPr lang="en-IN" b="1" dirty="0" smtClean="0">
                <a:sym typeface="Wingdings" pitchFamily="2" charset="2"/>
              </a:rPr>
              <a:t> </a:t>
            </a:r>
            <a:r>
              <a:rPr lang="en-IN" b="1" dirty="0" err="1" smtClean="0">
                <a:sym typeface="Wingdings" pitchFamily="2" charset="2"/>
              </a:rPr>
              <a:t>trunc</a:t>
            </a:r>
            <a:r>
              <a:rPr lang="en-IN" b="1" dirty="0" smtClean="0">
                <a:sym typeface="Wingdings" pitchFamily="2" charset="2"/>
              </a:rPr>
              <a:t>( )</a:t>
            </a:r>
          </a:p>
          <a:p>
            <a:pPr marL="0" indent="0">
              <a:buNone/>
            </a:pPr>
            <a:endParaRPr lang="en-IN" b="1" dirty="0">
              <a:sym typeface="Wingdings" pitchFamily="2" charset="2"/>
            </a:endParaRPr>
          </a:p>
          <a:p>
            <a:r>
              <a:rPr lang="en-IN" sz="2000" dirty="0" smtClean="0">
                <a:sym typeface="Wingdings" pitchFamily="2" charset="2"/>
              </a:rPr>
              <a:t>It truncates/ eliminates the decimal point from a floating number</a:t>
            </a:r>
            <a:endParaRPr lang="en-IN" sz="2000" dirty="0">
              <a:sym typeface="Wingdings" pitchFamily="2" charset="2"/>
            </a:endParaRPr>
          </a:p>
          <a:p>
            <a:pPr marL="0" indent="0">
              <a:buNone/>
            </a:pPr>
            <a:r>
              <a:rPr lang="en-IN" sz="2000" dirty="0" smtClean="0">
                <a:sym typeface="Wingdings" pitchFamily="2" charset="2"/>
              </a:rPr>
              <a:t>	a = 67.89</a:t>
            </a:r>
          </a:p>
          <a:p>
            <a:pPr marL="0" indent="0">
              <a:buNone/>
            </a:pPr>
            <a:r>
              <a:rPr lang="en-IN" sz="2000" dirty="0">
                <a:sym typeface="Wingdings" pitchFamily="2" charset="2"/>
              </a:rPr>
              <a:t>	</a:t>
            </a:r>
            <a:r>
              <a:rPr lang="en-IN" sz="2000" dirty="0" err="1" smtClean="0">
                <a:sym typeface="Wingdings" pitchFamily="2" charset="2"/>
              </a:rPr>
              <a:t>trunc</a:t>
            </a:r>
            <a:r>
              <a:rPr lang="en-IN" sz="2000" dirty="0" smtClean="0">
                <a:sym typeface="Wingdings" pitchFamily="2" charset="2"/>
              </a:rPr>
              <a:t>(a)</a:t>
            </a:r>
          </a:p>
          <a:p>
            <a:pPr marL="0" indent="0">
              <a:buNone/>
            </a:pPr>
            <a:r>
              <a:rPr lang="en-IN" sz="2000" dirty="0">
                <a:sym typeface="Wingdings" pitchFamily="2" charset="2"/>
              </a:rPr>
              <a:t>	</a:t>
            </a:r>
            <a:r>
              <a:rPr lang="en-IN" sz="2000" dirty="0" smtClean="0">
                <a:sym typeface="Wingdings" pitchFamily="2" charset="2"/>
              </a:rPr>
              <a:t>name error</a:t>
            </a:r>
          </a:p>
          <a:p>
            <a:r>
              <a:rPr lang="en-IN" sz="2000" dirty="0" smtClean="0">
                <a:sym typeface="Wingdings" pitchFamily="2" charset="2"/>
              </a:rPr>
              <a:t>If we want to perform </a:t>
            </a:r>
            <a:r>
              <a:rPr lang="en-IN" sz="2000" dirty="0" err="1" smtClean="0">
                <a:sym typeface="Wingdings" pitchFamily="2" charset="2"/>
              </a:rPr>
              <a:t>trunc</a:t>
            </a:r>
            <a:r>
              <a:rPr lang="en-IN" sz="2000" dirty="0" smtClean="0">
                <a:sym typeface="Wingdings" pitchFamily="2" charset="2"/>
              </a:rPr>
              <a:t>( ), first we have to import it from math module</a:t>
            </a:r>
          </a:p>
          <a:p>
            <a:pPr>
              <a:buFont typeface="Wingdings" pitchFamily="2" charset="2"/>
              <a:buChar char="Ø"/>
            </a:pPr>
            <a:r>
              <a:rPr lang="en-IN" sz="2000" dirty="0">
                <a:sym typeface="Wingdings" pitchFamily="2" charset="2"/>
              </a:rPr>
              <a:t> </a:t>
            </a:r>
            <a:r>
              <a:rPr lang="en-IN" sz="2000" dirty="0" smtClean="0">
                <a:sym typeface="Wingdings" pitchFamily="2" charset="2"/>
              </a:rPr>
              <a:t>import math</a:t>
            </a:r>
          </a:p>
          <a:p>
            <a:pPr>
              <a:buFont typeface="Wingdings" pitchFamily="2" charset="2"/>
              <a:buChar char="Ø"/>
            </a:pPr>
            <a:endParaRPr lang="en-IN" sz="2000" dirty="0" smtClean="0">
              <a:sym typeface="Wingdings" pitchFamily="2" charset="2"/>
            </a:endParaRPr>
          </a:p>
          <a:p>
            <a:pPr marL="0" indent="0">
              <a:buNone/>
            </a:pPr>
            <a:r>
              <a:rPr lang="en-IN" sz="2000" dirty="0" smtClean="0">
                <a:sym typeface="Wingdings" pitchFamily="2" charset="2"/>
              </a:rPr>
              <a:t>	a = 67.89				b = 9876.2356</a:t>
            </a:r>
          </a:p>
          <a:p>
            <a:pPr marL="0" indent="0">
              <a:buNone/>
            </a:pPr>
            <a:r>
              <a:rPr lang="en-IN" sz="2000" dirty="0">
                <a:sym typeface="Wingdings" pitchFamily="2" charset="2"/>
              </a:rPr>
              <a:t>	</a:t>
            </a:r>
            <a:r>
              <a:rPr lang="en-IN" sz="2000" dirty="0" err="1" smtClean="0">
                <a:sym typeface="Wingdings" pitchFamily="2" charset="2"/>
              </a:rPr>
              <a:t>math.trunc</a:t>
            </a:r>
            <a:r>
              <a:rPr lang="en-IN" sz="2000" dirty="0" smtClean="0">
                <a:sym typeface="Wingdings" pitchFamily="2" charset="2"/>
              </a:rPr>
              <a:t>(a)				</a:t>
            </a:r>
            <a:r>
              <a:rPr lang="en-IN" sz="2000" dirty="0" err="1" smtClean="0">
                <a:sym typeface="Wingdings" pitchFamily="2" charset="2"/>
              </a:rPr>
              <a:t>math.trunc</a:t>
            </a:r>
            <a:r>
              <a:rPr lang="en-IN" sz="2000" dirty="0" smtClean="0">
                <a:sym typeface="Wingdings" pitchFamily="2" charset="2"/>
              </a:rPr>
              <a:t>(e)</a:t>
            </a:r>
          </a:p>
          <a:p>
            <a:pPr marL="0" indent="0">
              <a:buNone/>
            </a:pPr>
            <a:r>
              <a:rPr lang="en-IN" sz="2000" dirty="0">
                <a:sym typeface="Wingdings" pitchFamily="2" charset="2"/>
              </a:rPr>
              <a:t>	</a:t>
            </a:r>
            <a:r>
              <a:rPr lang="en-IN" sz="2000" dirty="0" smtClean="0">
                <a:sym typeface="Wingdings" pitchFamily="2" charset="2"/>
              </a:rPr>
              <a:t>67					9876</a:t>
            </a:r>
            <a:endParaRPr lang="en-IN" sz="2000" dirty="0">
              <a:sym typeface="Wingdings" pitchFamily="2" charset="2"/>
            </a:endParaRPr>
          </a:p>
          <a:p>
            <a:pPr marL="0" indent="0">
              <a:buNone/>
            </a:pPr>
            <a:r>
              <a:rPr lang="en-IN" sz="2000" dirty="0" smtClean="0">
                <a:sym typeface="Wingdings" pitchFamily="2" charset="2"/>
              </a:rPr>
              <a:t>	</a:t>
            </a:r>
            <a:endParaRPr lang="en-IN" sz="2000" dirty="0"/>
          </a:p>
        </p:txBody>
      </p:sp>
    </p:spTree>
    <p:extLst>
      <p:ext uri="{BB962C8B-B14F-4D97-AF65-F5344CB8AC3E}">
        <p14:creationId xmlns:p14="http://schemas.microsoft.com/office/powerpoint/2010/main" val="3675818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Note </a:t>
            </a:r>
            <a:endParaRPr lang="en-IN" sz="4000" b="1" dirty="0"/>
          </a:p>
        </p:txBody>
      </p:sp>
      <p:sp>
        <p:nvSpPr>
          <p:cNvPr id="3" name="Content Placeholder 2"/>
          <p:cNvSpPr>
            <a:spLocks noGrp="1"/>
          </p:cNvSpPr>
          <p:nvPr>
            <p:ph idx="1"/>
          </p:nvPr>
        </p:nvSpPr>
        <p:spPr>
          <a:xfrm>
            <a:off x="449364" y="1594886"/>
            <a:ext cx="11274612" cy="4195763"/>
          </a:xfrm>
        </p:spPr>
        <p:txBody>
          <a:bodyPr>
            <a:normAutofit/>
          </a:bodyPr>
          <a:lstStyle/>
          <a:p>
            <a:r>
              <a:rPr lang="en-IN" sz="2000" dirty="0" smtClean="0"/>
              <a:t>If we use </a:t>
            </a:r>
            <a:r>
              <a:rPr lang="en-IN" sz="2000" dirty="0" err="1" smtClean="0"/>
              <a:t>trunc</a:t>
            </a:r>
            <a:r>
              <a:rPr lang="en-IN" sz="2000" dirty="0" smtClean="0"/>
              <a:t>( ) in float we will have some data loss and </a:t>
            </a:r>
            <a:r>
              <a:rPr lang="en-IN" sz="2000" dirty="0" err="1" smtClean="0"/>
              <a:t>trunc</a:t>
            </a:r>
            <a:r>
              <a:rPr lang="en-IN" sz="2000" dirty="0" smtClean="0"/>
              <a:t>( ) applies only in float </a:t>
            </a:r>
            <a:r>
              <a:rPr lang="en-IN" sz="2000" dirty="0" err="1" smtClean="0"/>
              <a:t>datatype</a:t>
            </a:r>
            <a:endParaRPr lang="en-IN" sz="2000" dirty="0" smtClean="0"/>
          </a:p>
          <a:p>
            <a:pPr marL="0" indent="0">
              <a:buNone/>
            </a:pPr>
            <a:endParaRPr lang="en-IN" sz="2000" dirty="0"/>
          </a:p>
          <a:p>
            <a:pPr marL="0" indent="0">
              <a:buNone/>
            </a:pPr>
            <a:r>
              <a:rPr lang="en-IN" sz="2000" dirty="0" smtClean="0"/>
              <a:t>	a = 123</a:t>
            </a:r>
          </a:p>
          <a:p>
            <a:pPr marL="0" indent="0">
              <a:buNone/>
            </a:pPr>
            <a:r>
              <a:rPr lang="en-IN" sz="2000" dirty="0"/>
              <a:t>	</a:t>
            </a:r>
            <a:r>
              <a:rPr lang="en-IN" sz="2000" dirty="0" err="1" smtClean="0"/>
              <a:t>math.trunc</a:t>
            </a:r>
            <a:r>
              <a:rPr lang="en-IN" sz="2000" dirty="0" smtClean="0"/>
              <a:t>(a)</a:t>
            </a:r>
          </a:p>
          <a:p>
            <a:pPr marL="0" indent="0">
              <a:buNone/>
            </a:pPr>
            <a:r>
              <a:rPr lang="en-IN" sz="2000" dirty="0"/>
              <a:t>	</a:t>
            </a:r>
            <a:r>
              <a:rPr lang="en-IN" sz="2000" dirty="0" smtClean="0"/>
              <a:t>123</a:t>
            </a:r>
            <a:endParaRPr lang="en-IN" sz="2000" dirty="0"/>
          </a:p>
        </p:txBody>
      </p:sp>
    </p:spTree>
    <p:extLst>
      <p:ext uri="{BB962C8B-B14F-4D97-AF65-F5344CB8AC3E}">
        <p14:creationId xmlns:p14="http://schemas.microsoft.com/office/powerpoint/2010/main" val="8541065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0895106" cy="5531187"/>
          </a:xfrm>
        </p:spPr>
        <p:txBody>
          <a:bodyPr>
            <a:normAutofit/>
          </a:bodyPr>
          <a:lstStyle/>
          <a:p>
            <a:pPr algn="ctr"/>
            <a:r>
              <a:rPr lang="en-IN" sz="3200" b="1" i="1" dirty="0" smtClean="0">
                <a:latin typeface="Times New Roman" pitchFamily="18" charset="0"/>
                <a:cs typeface="Times New Roman" pitchFamily="18" charset="0"/>
              </a:rPr>
              <a:t>Presentation 7</a:t>
            </a:r>
            <a:br>
              <a:rPr lang="en-IN" sz="3200" b="1" i="1" dirty="0" smtClean="0">
                <a:latin typeface="Times New Roman" pitchFamily="18" charset="0"/>
                <a:cs typeface="Times New Roman" pitchFamily="18" charset="0"/>
              </a:rPr>
            </a:br>
            <a:r>
              <a:rPr lang="en-IN" sz="3200" b="1" i="1" dirty="0">
                <a:latin typeface="Times New Roman" pitchFamily="18" charset="0"/>
                <a:cs typeface="Times New Roman" pitchFamily="18" charset="0"/>
              </a:rPr>
              <a:t/>
            </a:r>
            <a:br>
              <a:rPr lang="en-IN" sz="3200" b="1" i="1" dirty="0">
                <a:latin typeface="Times New Roman" pitchFamily="18" charset="0"/>
                <a:cs typeface="Times New Roman" pitchFamily="18" charset="0"/>
              </a:rPr>
            </a:br>
            <a:r>
              <a:rPr lang="en-IN" sz="3200" b="1" i="1" u="sng" dirty="0" smtClean="0">
                <a:latin typeface="Times New Roman" pitchFamily="18" charset="0"/>
                <a:cs typeface="Times New Roman" pitchFamily="18" charset="0"/>
              </a:rPr>
              <a:t/>
            </a:r>
            <a:br>
              <a:rPr lang="en-IN" sz="3200" b="1" i="1" u="sng" dirty="0" smtClean="0">
                <a:latin typeface="Times New Roman" pitchFamily="18" charset="0"/>
                <a:cs typeface="Times New Roman" pitchFamily="18" charset="0"/>
              </a:rPr>
            </a:br>
            <a:r>
              <a:rPr lang="en-IN" sz="3200" b="1" dirty="0">
                <a:latin typeface="Times New Roman" pitchFamily="18" charset="0"/>
                <a:cs typeface="Times New Roman" pitchFamily="18" charset="0"/>
              </a:rPr>
              <a:t>Individual </a:t>
            </a:r>
            <a:r>
              <a:rPr lang="en-IN" sz="3200" b="1" dirty="0" err="1" smtClean="0">
                <a:latin typeface="Times New Roman" pitchFamily="18" charset="0"/>
                <a:cs typeface="Times New Roman" pitchFamily="18" charset="0"/>
              </a:rPr>
              <a:t>datatypes</a:t>
            </a:r>
            <a:r>
              <a:rPr lang="en-IN" sz="3200" b="1" dirty="0" smtClean="0">
                <a:latin typeface="Times New Roman" pitchFamily="18" charset="0"/>
                <a:cs typeface="Times New Roman" pitchFamily="18" charset="0"/>
              </a:rPr>
              <a:t/>
            </a:r>
            <a:br>
              <a:rPr lang="en-IN" sz="3200" b="1" dirty="0" smtClean="0">
                <a:latin typeface="Times New Roman" pitchFamily="18" charset="0"/>
                <a:cs typeface="Times New Roman" pitchFamily="18" charset="0"/>
              </a:rPr>
            </a:br>
            <a:r>
              <a:rPr lang="en-IN" sz="3200" b="1" dirty="0">
                <a:latin typeface="Times New Roman" pitchFamily="18" charset="0"/>
                <a:cs typeface="Times New Roman" pitchFamily="18" charset="0"/>
              </a:rPr>
              <a:t/>
            </a:r>
            <a:br>
              <a:rPr lang="en-IN" sz="3200" b="1" dirty="0">
                <a:latin typeface="Times New Roman" pitchFamily="18" charset="0"/>
                <a:cs typeface="Times New Roman" pitchFamily="18" charset="0"/>
              </a:rPr>
            </a:br>
            <a:r>
              <a:rPr lang="en-IN" sz="3200" b="1" dirty="0">
                <a:latin typeface="Times New Roman" pitchFamily="18" charset="0"/>
                <a:cs typeface="Times New Roman" pitchFamily="18" charset="0"/>
              </a:rPr>
              <a:t>Operations done on Boolean</a:t>
            </a:r>
            <a:endParaRPr lang="en-IN" sz="3200" dirty="0"/>
          </a:p>
        </p:txBody>
      </p:sp>
      <p:sp>
        <p:nvSpPr>
          <p:cNvPr id="4" name="Down Arrow 3"/>
          <p:cNvSpPr/>
          <p:nvPr/>
        </p:nvSpPr>
        <p:spPr>
          <a:xfrm>
            <a:off x="5593701" y="3636605"/>
            <a:ext cx="419877" cy="4525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70838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C068412-906C-5D36-0C46-0E43597E27C2}"/>
              </a:ext>
            </a:extLst>
          </p:cNvPr>
          <p:cNvSpPr>
            <a:spLocks noGrp="1"/>
          </p:cNvSpPr>
          <p:nvPr>
            <p:ph idx="1"/>
          </p:nvPr>
        </p:nvSpPr>
        <p:spPr>
          <a:xfrm>
            <a:off x="458694" y="492969"/>
            <a:ext cx="11274612" cy="5980193"/>
          </a:xfrm>
        </p:spPr>
        <p:txBody>
          <a:bodyPr vert="horz" lIns="91440" tIns="45720" rIns="91440" bIns="45720" rtlCol="0" anchor="t">
            <a:normAutofit lnSpcReduction="10000"/>
          </a:bodyPr>
          <a:lstStyle/>
          <a:p>
            <a:r>
              <a:rPr lang="en-US" sz="2400" dirty="0">
                <a:latin typeface="Times New Roman"/>
                <a:cs typeface="Times New Roman"/>
              </a:rPr>
              <a:t>Python supports dynamic memory allocation, where we initialize the value, immediately in the next line icon reassign the value or change.</a:t>
            </a:r>
          </a:p>
          <a:p>
            <a:r>
              <a:rPr lang="en-US" sz="2400" u="sng" dirty="0">
                <a:latin typeface="Times New Roman"/>
                <a:cs typeface="Times New Roman"/>
              </a:rPr>
              <a:t>Dynamic memory allocation</a:t>
            </a:r>
            <a:r>
              <a:rPr lang="en-US" sz="2400" dirty="0">
                <a:latin typeface="Times New Roman"/>
                <a:cs typeface="Times New Roman"/>
              </a:rPr>
              <a:t>:</a:t>
            </a:r>
          </a:p>
          <a:p>
            <a:r>
              <a:rPr lang="en-US" sz="2400" dirty="0">
                <a:latin typeface="Times New Roman"/>
                <a:cs typeface="Times New Roman"/>
              </a:rPr>
              <a:t>a = 10</a:t>
            </a:r>
          </a:p>
          <a:p>
            <a:r>
              <a:rPr lang="en-US" sz="2400" dirty="0">
                <a:latin typeface="Times New Roman"/>
                <a:cs typeface="Times New Roman"/>
              </a:rPr>
              <a:t>a</a:t>
            </a:r>
          </a:p>
          <a:p>
            <a:r>
              <a:rPr lang="en-US" sz="2400" dirty="0">
                <a:latin typeface="Times New Roman"/>
                <a:cs typeface="Times New Roman"/>
              </a:rPr>
              <a:t>10</a:t>
            </a:r>
          </a:p>
          <a:p>
            <a:r>
              <a:rPr lang="en-US" sz="2400" dirty="0">
                <a:latin typeface="Times New Roman"/>
                <a:cs typeface="Times New Roman"/>
              </a:rPr>
              <a:t>a = 20</a:t>
            </a:r>
          </a:p>
          <a:p>
            <a:r>
              <a:rPr lang="en-US" sz="2400" dirty="0">
                <a:latin typeface="Times New Roman"/>
                <a:cs typeface="Times New Roman"/>
              </a:rPr>
              <a:t>a</a:t>
            </a:r>
          </a:p>
          <a:p>
            <a:r>
              <a:rPr lang="en-US" sz="2400" dirty="0">
                <a:latin typeface="Times New Roman"/>
                <a:cs typeface="Times New Roman"/>
              </a:rPr>
              <a:t>20</a:t>
            </a:r>
          </a:p>
          <a:p>
            <a:r>
              <a:rPr lang="en-US" sz="2400" dirty="0">
                <a:latin typeface="Times New Roman"/>
                <a:cs typeface="Times New Roman"/>
              </a:rPr>
              <a:t>a = 30</a:t>
            </a:r>
          </a:p>
          <a:p>
            <a:r>
              <a:rPr lang="en-US" sz="2400" dirty="0">
                <a:latin typeface="Times New Roman"/>
                <a:cs typeface="Times New Roman"/>
              </a:rPr>
              <a:t>a</a:t>
            </a:r>
          </a:p>
          <a:p>
            <a:r>
              <a:rPr lang="en-US" sz="2400" dirty="0">
                <a:latin typeface="Times New Roman"/>
                <a:cs typeface="Times New Roman"/>
              </a:rPr>
              <a:t>30</a:t>
            </a:r>
          </a:p>
        </p:txBody>
      </p:sp>
    </p:spTree>
    <p:extLst>
      <p:ext uri="{BB962C8B-B14F-4D97-AF65-F5344CB8AC3E}">
        <p14:creationId xmlns:p14="http://schemas.microsoft.com/office/powerpoint/2010/main" val="24821621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3. Operations done on Complex</a:t>
            </a:r>
            <a:endParaRPr lang="en-IN" sz="4000" b="1" dirty="0"/>
          </a:p>
        </p:txBody>
      </p:sp>
      <p:sp>
        <p:nvSpPr>
          <p:cNvPr id="3" name="Content Placeholder 2"/>
          <p:cNvSpPr>
            <a:spLocks noGrp="1"/>
          </p:cNvSpPr>
          <p:nvPr>
            <p:ph idx="1"/>
          </p:nvPr>
        </p:nvSpPr>
        <p:spPr>
          <a:xfrm>
            <a:off x="458694" y="1519682"/>
            <a:ext cx="11274612" cy="5192014"/>
          </a:xfrm>
        </p:spPr>
        <p:txBody>
          <a:bodyPr>
            <a:normAutofit/>
          </a:bodyPr>
          <a:lstStyle/>
          <a:p>
            <a:r>
              <a:rPr lang="en-IN" sz="2000" dirty="0" smtClean="0"/>
              <a:t>Complex numbers are these which are written in </a:t>
            </a:r>
            <a:r>
              <a:rPr lang="en-IN" sz="2000" dirty="0" err="1" smtClean="0"/>
              <a:t>a+bj</a:t>
            </a:r>
            <a:r>
              <a:rPr lang="en-IN" sz="2000" dirty="0" smtClean="0"/>
              <a:t> form and the value of j is </a:t>
            </a:r>
            <a:r>
              <a:rPr lang="en-IN" sz="2000" dirty="0" smtClean="0">
                <a:sym typeface="Wingdings" pitchFamily="2" charset="2"/>
              </a:rPr>
              <a:t> </a:t>
            </a:r>
            <a:r>
              <a:rPr lang="en-IN" sz="2000" dirty="0" err="1" smtClean="0">
                <a:sym typeface="Wingdings" pitchFamily="2" charset="2"/>
              </a:rPr>
              <a:t>sq</a:t>
            </a:r>
            <a:r>
              <a:rPr lang="en-IN" sz="2000" dirty="0" smtClean="0">
                <a:sym typeface="Wingdings" pitchFamily="2" charset="2"/>
              </a:rPr>
              <a:t> root (-1)</a:t>
            </a:r>
          </a:p>
          <a:p>
            <a:r>
              <a:rPr lang="en-IN" sz="2000" dirty="0" smtClean="0">
                <a:sym typeface="Wingdings" pitchFamily="2" charset="2"/>
              </a:rPr>
              <a:t>Complex number is a combination of both real part and imaginary part. They have equal importance </a:t>
            </a:r>
          </a:p>
          <a:p>
            <a:r>
              <a:rPr lang="en-IN" sz="2000" dirty="0" smtClean="0">
                <a:sym typeface="Wingdings" pitchFamily="2" charset="2"/>
              </a:rPr>
              <a:t>Complex number can be both +</a:t>
            </a:r>
            <a:r>
              <a:rPr lang="en-IN" sz="2000" dirty="0" err="1" smtClean="0">
                <a:sym typeface="Wingdings" pitchFamily="2" charset="2"/>
              </a:rPr>
              <a:t>ve</a:t>
            </a:r>
            <a:r>
              <a:rPr lang="en-IN" sz="2000" dirty="0" smtClean="0">
                <a:sym typeface="Wingdings" pitchFamily="2" charset="2"/>
              </a:rPr>
              <a:t> and –</a:t>
            </a:r>
            <a:r>
              <a:rPr lang="en-IN" sz="2000" dirty="0" err="1" smtClean="0">
                <a:sym typeface="Wingdings" pitchFamily="2" charset="2"/>
              </a:rPr>
              <a:t>ve</a:t>
            </a:r>
            <a:endParaRPr lang="en-IN" sz="2000" dirty="0" smtClean="0">
              <a:sym typeface="Wingdings" pitchFamily="2" charset="2"/>
            </a:endParaRPr>
          </a:p>
          <a:p>
            <a:pPr marL="0" indent="0">
              <a:buNone/>
            </a:pPr>
            <a:r>
              <a:rPr lang="en-IN" sz="2000" dirty="0">
                <a:sym typeface="Wingdings" pitchFamily="2" charset="2"/>
              </a:rPr>
              <a:t>	</a:t>
            </a:r>
            <a:r>
              <a:rPr lang="en-IN" sz="2000" dirty="0" smtClean="0">
                <a:sym typeface="Wingdings" pitchFamily="2" charset="2"/>
              </a:rPr>
              <a:t>a = 5+5j</a:t>
            </a:r>
          </a:p>
          <a:p>
            <a:pPr marL="0" indent="0">
              <a:buNone/>
            </a:pPr>
            <a:r>
              <a:rPr lang="en-IN" sz="2000" dirty="0">
                <a:sym typeface="Wingdings" pitchFamily="2" charset="2"/>
              </a:rPr>
              <a:t>	</a:t>
            </a:r>
            <a:r>
              <a:rPr lang="en-IN" sz="2000" dirty="0" smtClean="0">
                <a:sym typeface="Wingdings" pitchFamily="2" charset="2"/>
              </a:rPr>
              <a:t>type(a)</a:t>
            </a:r>
          </a:p>
          <a:p>
            <a:pPr marL="0" indent="0">
              <a:buNone/>
            </a:pPr>
            <a:r>
              <a:rPr lang="en-IN" sz="2000" dirty="0">
                <a:sym typeface="Wingdings" pitchFamily="2" charset="2"/>
              </a:rPr>
              <a:t>	</a:t>
            </a:r>
            <a:r>
              <a:rPr lang="en-IN" sz="2000" dirty="0" smtClean="0">
                <a:sym typeface="Wingdings" pitchFamily="2" charset="2"/>
              </a:rPr>
              <a:t>&lt;</a:t>
            </a:r>
            <a:r>
              <a:rPr lang="en-IN" sz="2000" dirty="0" err="1" smtClean="0">
                <a:sym typeface="Wingdings" pitchFamily="2" charset="2"/>
              </a:rPr>
              <a:t>class’complex</a:t>
            </a:r>
            <a:r>
              <a:rPr lang="en-IN" sz="2000" dirty="0" smtClean="0">
                <a:sym typeface="Wingdings" pitchFamily="2" charset="2"/>
              </a:rPr>
              <a:t>’&gt; </a:t>
            </a:r>
          </a:p>
          <a:p>
            <a:pPr marL="0" indent="0">
              <a:buNone/>
            </a:pPr>
            <a:endParaRPr lang="en-IN" sz="2000" dirty="0">
              <a:sym typeface="Wingdings" pitchFamily="2" charset="2"/>
            </a:endParaRPr>
          </a:p>
          <a:p>
            <a:pPr marL="0" indent="0">
              <a:buNone/>
            </a:pPr>
            <a:r>
              <a:rPr lang="en-IN" sz="2000" dirty="0" smtClean="0">
                <a:sym typeface="Wingdings" pitchFamily="2" charset="2"/>
              </a:rPr>
              <a:t>	a = -4+5j</a:t>
            </a:r>
          </a:p>
          <a:p>
            <a:pPr marL="0" indent="0">
              <a:buNone/>
            </a:pPr>
            <a:r>
              <a:rPr lang="en-IN" sz="2000" dirty="0">
                <a:sym typeface="Wingdings" pitchFamily="2" charset="2"/>
              </a:rPr>
              <a:t>	</a:t>
            </a:r>
            <a:r>
              <a:rPr lang="en-IN" sz="2000" dirty="0" smtClean="0">
                <a:sym typeface="Wingdings" pitchFamily="2" charset="2"/>
              </a:rPr>
              <a:t>type(a)</a:t>
            </a:r>
          </a:p>
          <a:p>
            <a:pPr marL="0" indent="0">
              <a:buNone/>
            </a:pPr>
            <a:r>
              <a:rPr lang="en-IN" sz="2000" dirty="0">
                <a:sym typeface="Wingdings" pitchFamily="2" charset="2"/>
              </a:rPr>
              <a:t>	</a:t>
            </a:r>
            <a:r>
              <a:rPr lang="en-IN" sz="2000" dirty="0" smtClean="0">
                <a:sym typeface="Wingdings" pitchFamily="2" charset="2"/>
              </a:rPr>
              <a:t>&lt;</a:t>
            </a:r>
            <a:r>
              <a:rPr lang="en-IN" sz="2000" dirty="0" err="1" smtClean="0">
                <a:sym typeface="Wingdings" pitchFamily="2" charset="2"/>
              </a:rPr>
              <a:t>class’complex</a:t>
            </a:r>
            <a:r>
              <a:rPr lang="en-IN" sz="2000" dirty="0" smtClean="0">
                <a:sym typeface="Wingdings" pitchFamily="2" charset="2"/>
              </a:rPr>
              <a:t>’&gt;</a:t>
            </a:r>
            <a:endParaRPr lang="en-IN" sz="2000" dirty="0"/>
          </a:p>
        </p:txBody>
      </p:sp>
    </p:spTree>
    <p:extLst>
      <p:ext uri="{BB962C8B-B14F-4D97-AF65-F5344CB8AC3E}">
        <p14:creationId xmlns:p14="http://schemas.microsoft.com/office/powerpoint/2010/main" val="31887436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20624"/>
            <a:ext cx="11274612" cy="5724589"/>
          </a:xfrm>
        </p:spPr>
        <p:txBody>
          <a:bodyPr>
            <a:normAutofit/>
          </a:bodyPr>
          <a:lstStyle/>
          <a:p>
            <a:pPr marL="0" indent="0">
              <a:buNone/>
            </a:pPr>
            <a:r>
              <a:rPr lang="en-IN" sz="3200" b="1" dirty="0" smtClean="0"/>
              <a:t>Ways to create complex numbers</a:t>
            </a:r>
          </a:p>
          <a:p>
            <a:pPr marL="0" indent="0">
              <a:buNone/>
            </a:pPr>
            <a:endParaRPr lang="en-IN" b="1" dirty="0" smtClean="0"/>
          </a:p>
          <a:p>
            <a:r>
              <a:rPr lang="en-IN" sz="2000" dirty="0" smtClean="0"/>
              <a:t>By using variables</a:t>
            </a:r>
          </a:p>
          <a:p>
            <a:r>
              <a:rPr lang="en-IN" sz="2000" dirty="0" smtClean="0"/>
              <a:t>By using complex( ) </a:t>
            </a:r>
            <a:r>
              <a:rPr lang="en-IN" sz="2000" dirty="0" smtClean="0">
                <a:sym typeface="Wingdings" pitchFamily="2" charset="2"/>
              </a:rPr>
              <a:t> complex constructor</a:t>
            </a:r>
          </a:p>
          <a:p>
            <a:pPr marL="0" indent="0">
              <a:buNone/>
            </a:pPr>
            <a:r>
              <a:rPr lang="en-IN" sz="2000" dirty="0" smtClean="0">
                <a:sym typeface="Wingdings" pitchFamily="2" charset="2"/>
              </a:rPr>
              <a:t>	a = 7j-8					another way using complex( )</a:t>
            </a:r>
          </a:p>
          <a:p>
            <a:pPr marL="0" indent="0">
              <a:buNone/>
            </a:pPr>
            <a:r>
              <a:rPr lang="en-IN" sz="2000" dirty="0">
                <a:sym typeface="Wingdings" pitchFamily="2" charset="2"/>
              </a:rPr>
              <a:t>	</a:t>
            </a:r>
            <a:r>
              <a:rPr lang="en-IN" sz="2000" dirty="0" smtClean="0">
                <a:sym typeface="Wingdings" pitchFamily="2" charset="2"/>
              </a:rPr>
              <a:t>a						a = complex(3, 6)</a:t>
            </a:r>
          </a:p>
          <a:p>
            <a:pPr marL="0" indent="0">
              <a:buNone/>
            </a:pPr>
            <a:r>
              <a:rPr lang="en-IN" sz="2000" dirty="0">
                <a:sym typeface="Wingdings" pitchFamily="2" charset="2"/>
              </a:rPr>
              <a:t>	</a:t>
            </a:r>
            <a:r>
              <a:rPr lang="en-IN" sz="2000" dirty="0" smtClean="0">
                <a:sym typeface="Wingdings" pitchFamily="2" charset="2"/>
              </a:rPr>
              <a:t>(-8+7j)						a</a:t>
            </a:r>
          </a:p>
          <a:p>
            <a:pPr marL="0" indent="0">
              <a:buNone/>
            </a:pPr>
            <a:r>
              <a:rPr lang="en-IN" sz="2000" dirty="0" smtClean="0">
                <a:sym typeface="Wingdings" pitchFamily="2" charset="2"/>
              </a:rPr>
              <a:t>							(3+6j)</a:t>
            </a:r>
            <a:endParaRPr lang="en-IN" sz="2000" dirty="0">
              <a:sym typeface="Wingdings" pitchFamily="2" charset="2"/>
            </a:endParaRPr>
          </a:p>
          <a:p>
            <a:pPr marL="0" indent="0">
              <a:buNone/>
            </a:pPr>
            <a:r>
              <a:rPr lang="en-IN" sz="2000" dirty="0" smtClean="0">
                <a:sym typeface="Wingdings" pitchFamily="2" charset="2"/>
              </a:rPr>
              <a:t>	a = complex(5+6j)</a:t>
            </a:r>
          </a:p>
          <a:p>
            <a:pPr marL="0" indent="0">
              <a:buNone/>
            </a:pPr>
            <a:r>
              <a:rPr lang="en-IN" sz="2000" dirty="0">
                <a:sym typeface="Wingdings" pitchFamily="2" charset="2"/>
              </a:rPr>
              <a:t>	</a:t>
            </a:r>
            <a:r>
              <a:rPr lang="en-IN" sz="2000" dirty="0" smtClean="0">
                <a:sym typeface="Wingdings" pitchFamily="2" charset="2"/>
              </a:rPr>
              <a:t>a</a:t>
            </a:r>
          </a:p>
          <a:p>
            <a:pPr marL="0" indent="0">
              <a:buNone/>
            </a:pPr>
            <a:r>
              <a:rPr lang="en-IN" sz="2000" dirty="0">
                <a:sym typeface="Wingdings" pitchFamily="2" charset="2"/>
              </a:rPr>
              <a:t>	</a:t>
            </a:r>
            <a:r>
              <a:rPr lang="en-IN" sz="2000" dirty="0" smtClean="0">
                <a:sym typeface="Wingdings" pitchFamily="2" charset="2"/>
              </a:rPr>
              <a:t>(5+6j)</a:t>
            </a:r>
            <a:endParaRPr lang="en-IN" sz="2000" dirty="0">
              <a:sym typeface="Wingdings" pitchFamily="2" charset="2"/>
            </a:endParaRPr>
          </a:p>
        </p:txBody>
      </p:sp>
    </p:spTree>
    <p:extLst>
      <p:ext uri="{BB962C8B-B14F-4D97-AF65-F5344CB8AC3E}">
        <p14:creationId xmlns:p14="http://schemas.microsoft.com/office/powerpoint/2010/main" val="31155916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128016"/>
            <a:ext cx="10895106" cy="1325563"/>
          </a:xfrm>
        </p:spPr>
        <p:txBody>
          <a:bodyPr>
            <a:noAutofit/>
          </a:bodyPr>
          <a:lstStyle/>
          <a:p>
            <a:r>
              <a:rPr lang="en-IN" sz="3200" b="1" dirty="0"/>
              <a:t>If we want to get the attributes/functions/methods of any </a:t>
            </a:r>
            <a:r>
              <a:rPr lang="en-IN" sz="3200" b="1" dirty="0" err="1"/>
              <a:t>datatypes</a:t>
            </a:r>
            <a:r>
              <a:rPr lang="en-IN" sz="3200" b="1" dirty="0"/>
              <a:t>/class we use </a:t>
            </a:r>
            <a:r>
              <a:rPr lang="en-IN" sz="3200" b="1" dirty="0" err="1"/>
              <a:t>dir</a:t>
            </a:r>
            <a:r>
              <a:rPr lang="en-IN" sz="3200" b="1" dirty="0"/>
              <a:t>( )</a:t>
            </a:r>
            <a:endParaRPr lang="en-IN" sz="3200" dirty="0"/>
          </a:p>
        </p:txBody>
      </p:sp>
      <p:sp>
        <p:nvSpPr>
          <p:cNvPr id="3" name="Content Placeholder 2"/>
          <p:cNvSpPr>
            <a:spLocks noGrp="1"/>
          </p:cNvSpPr>
          <p:nvPr>
            <p:ph idx="1"/>
          </p:nvPr>
        </p:nvSpPr>
        <p:spPr>
          <a:xfrm>
            <a:off x="431262" y="1528826"/>
            <a:ext cx="11274612" cy="4999990"/>
          </a:xfrm>
        </p:spPr>
        <p:txBody>
          <a:bodyPr>
            <a:normAutofit/>
          </a:bodyPr>
          <a:lstStyle/>
          <a:p>
            <a:pPr marL="0" indent="0">
              <a:buNone/>
            </a:pPr>
            <a:r>
              <a:rPr lang="en-IN" sz="2000" b="1" dirty="0" err="1" smtClean="0"/>
              <a:t>Dir</a:t>
            </a:r>
            <a:r>
              <a:rPr lang="en-IN" sz="2000" b="1" dirty="0" smtClean="0"/>
              <a:t>(complex)</a:t>
            </a:r>
          </a:p>
          <a:p>
            <a:pPr marL="0" indent="0">
              <a:buNone/>
            </a:pPr>
            <a:endParaRPr lang="en-IN" sz="2000" b="1" dirty="0"/>
          </a:p>
          <a:p>
            <a:pPr marL="0" indent="0" algn="just">
              <a:buNone/>
            </a:pPr>
            <a:r>
              <a:rPr lang="en-IN" sz="2000" dirty="0"/>
              <a:t>['__abs__', '__add__', '__bool__', '__class__', '__</a:t>
            </a:r>
            <a:r>
              <a:rPr lang="en-IN" sz="2000" dirty="0" err="1"/>
              <a:t>delattr</a:t>
            </a:r>
            <a:r>
              <a:rPr lang="en-IN" sz="2000" dirty="0"/>
              <a:t>__', '__</a:t>
            </a:r>
            <a:r>
              <a:rPr lang="en-IN" sz="2000" dirty="0" err="1"/>
              <a:t>dir</a:t>
            </a:r>
            <a:r>
              <a:rPr lang="en-IN" sz="2000" dirty="0"/>
              <a:t>__', '__doc__', '__</a:t>
            </a:r>
            <a:r>
              <a:rPr lang="en-IN" sz="2000" dirty="0" err="1"/>
              <a:t>eq</a:t>
            </a:r>
            <a:r>
              <a:rPr lang="en-IN" sz="2000" dirty="0"/>
              <a:t>__', '__format__', '__</a:t>
            </a:r>
            <a:r>
              <a:rPr lang="en-IN" sz="2000" dirty="0" err="1"/>
              <a:t>ge</a:t>
            </a:r>
            <a:r>
              <a:rPr lang="en-IN" sz="2000" dirty="0"/>
              <a:t>__', '__</a:t>
            </a:r>
            <a:r>
              <a:rPr lang="en-IN" sz="2000" dirty="0" err="1"/>
              <a:t>getattribute</a:t>
            </a:r>
            <a:r>
              <a:rPr lang="en-IN" sz="2000" dirty="0"/>
              <a:t>__', '__</a:t>
            </a:r>
            <a:r>
              <a:rPr lang="en-IN" sz="2000" dirty="0" err="1"/>
              <a:t>getnewargs</a:t>
            </a:r>
            <a:r>
              <a:rPr lang="en-IN" sz="2000" dirty="0"/>
              <a:t>__', '__</a:t>
            </a:r>
            <a:r>
              <a:rPr lang="en-IN" sz="2000" dirty="0" err="1"/>
              <a:t>gt</a:t>
            </a:r>
            <a:r>
              <a:rPr lang="en-IN" sz="2000" dirty="0"/>
              <a:t>__', '__hash__', '__</a:t>
            </a:r>
            <a:r>
              <a:rPr lang="en-IN" sz="2000" dirty="0" err="1"/>
              <a:t>init</a:t>
            </a:r>
            <a:r>
              <a:rPr lang="en-IN" sz="2000" dirty="0"/>
              <a:t>__', '__</a:t>
            </a:r>
            <a:r>
              <a:rPr lang="en-IN" sz="2000" dirty="0" err="1"/>
              <a:t>init_subclass</a:t>
            </a:r>
            <a:r>
              <a:rPr lang="en-IN" sz="2000" dirty="0"/>
              <a:t>__', '__le__', '__</a:t>
            </a:r>
            <a:r>
              <a:rPr lang="en-IN" sz="2000" dirty="0" err="1"/>
              <a:t>lt</a:t>
            </a:r>
            <a:r>
              <a:rPr lang="en-IN" sz="2000" dirty="0"/>
              <a:t>__', '__</a:t>
            </a:r>
            <a:r>
              <a:rPr lang="en-IN" sz="2000" dirty="0" err="1"/>
              <a:t>mul</a:t>
            </a:r>
            <a:r>
              <a:rPr lang="en-IN" sz="2000" dirty="0"/>
              <a:t>__', '__ne__', '__</a:t>
            </a:r>
            <a:r>
              <a:rPr lang="en-IN" sz="2000" dirty="0" err="1"/>
              <a:t>neg</a:t>
            </a:r>
            <a:r>
              <a:rPr lang="en-IN" sz="2000" dirty="0"/>
              <a:t>__', '__new__', '__</a:t>
            </a:r>
            <a:r>
              <a:rPr lang="en-IN" sz="2000" dirty="0" err="1"/>
              <a:t>pos</a:t>
            </a:r>
            <a:r>
              <a:rPr lang="en-IN" sz="2000" dirty="0"/>
              <a:t>__', '__</a:t>
            </a:r>
            <a:r>
              <a:rPr lang="en-IN" sz="2000" dirty="0" err="1"/>
              <a:t>pow</a:t>
            </a:r>
            <a:r>
              <a:rPr lang="en-IN" sz="2000" dirty="0"/>
              <a:t>__', '__</a:t>
            </a:r>
            <a:r>
              <a:rPr lang="en-IN" sz="2000" dirty="0" err="1"/>
              <a:t>radd</a:t>
            </a:r>
            <a:r>
              <a:rPr lang="en-IN" sz="2000" dirty="0"/>
              <a:t>__', '__reduce__', '__</a:t>
            </a:r>
            <a:r>
              <a:rPr lang="en-IN" sz="2000" dirty="0" err="1"/>
              <a:t>reduce_ex</a:t>
            </a:r>
            <a:r>
              <a:rPr lang="en-IN" sz="2000" dirty="0"/>
              <a:t>__', '__</a:t>
            </a:r>
            <a:r>
              <a:rPr lang="en-IN" sz="2000" dirty="0" err="1"/>
              <a:t>repr</a:t>
            </a:r>
            <a:r>
              <a:rPr lang="en-IN" sz="2000" dirty="0"/>
              <a:t>__', '__</a:t>
            </a:r>
            <a:r>
              <a:rPr lang="en-IN" sz="2000" dirty="0" err="1"/>
              <a:t>rmul</a:t>
            </a:r>
            <a:r>
              <a:rPr lang="en-IN" sz="2000" dirty="0"/>
              <a:t>__', '__</a:t>
            </a:r>
            <a:r>
              <a:rPr lang="en-IN" sz="2000" dirty="0" err="1"/>
              <a:t>rpow</a:t>
            </a:r>
            <a:r>
              <a:rPr lang="en-IN" sz="2000" dirty="0"/>
              <a:t>__', '__</a:t>
            </a:r>
            <a:r>
              <a:rPr lang="en-IN" sz="2000" dirty="0" err="1"/>
              <a:t>rsub</a:t>
            </a:r>
            <a:r>
              <a:rPr lang="en-IN" sz="2000" dirty="0"/>
              <a:t>__', '__</a:t>
            </a:r>
            <a:r>
              <a:rPr lang="en-IN" sz="2000" dirty="0" err="1"/>
              <a:t>rtruediv</a:t>
            </a:r>
            <a:r>
              <a:rPr lang="en-IN" sz="2000" dirty="0"/>
              <a:t>__', '__</a:t>
            </a:r>
            <a:r>
              <a:rPr lang="en-IN" sz="2000" dirty="0" err="1"/>
              <a:t>setattr</a:t>
            </a:r>
            <a:r>
              <a:rPr lang="en-IN" sz="2000" dirty="0"/>
              <a:t>__', '__</a:t>
            </a:r>
            <a:r>
              <a:rPr lang="en-IN" sz="2000" dirty="0" err="1"/>
              <a:t>sizeof</a:t>
            </a:r>
            <a:r>
              <a:rPr lang="en-IN" sz="2000" dirty="0"/>
              <a:t>__', '__</a:t>
            </a:r>
            <a:r>
              <a:rPr lang="en-IN" sz="2000" dirty="0" err="1"/>
              <a:t>str</a:t>
            </a:r>
            <a:r>
              <a:rPr lang="en-IN" sz="2000" dirty="0"/>
              <a:t>__', '__sub__', '__</a:t>
            </a:r>
            <a:r>
              <a:rPr lang="en-IN" sz="2000" dirty="0" err="1"/>
              <a:t>subclasshook</a:t>
            </a:r>
            <a:r>
              <a:rPr lang="en-IN" sz="2000" dirty="0"/>
              <a:t>__', '__</a:t>
            </a:r>
            <a:r>
              <a:rPr lang="en-IN" sz="2000" dirty="0" err="1"/>
              <a:t>truediv</a:t>
            </a:r>
            <a:r>
              <a:rPr lang="en-IN" sz="2000" dirty="0"/>
              <a:t>__', 'conjugate', '</a:t>
            </a:r>
            <a:r>
              <a:rPr lang="en-IN" sz="2000" dirty="0" err="1"/>
              <a:t>imag</a:t>
            </a:r>
            <a:r>
              <a:rPr lang="en-IN" sz="2000" dirty="0"/>
              <a:t>', 'real</a:t>
            </a:r>
            <a:r>
              <a:rPr lang="en-IN" sz="2000" dirty="0" smtClean="0"/>
              <a:t>']</a:t>
            </a:r>
          </a:p>
          <a:p>
            <a:pPr marL="0" indent="0" algn="just">
              <a:buNone/>
            </a:pPr>
            <a:endParaRPr lang="en-IN" sz="2000" dirty="0"/>
          </a:p>
          <a:p>
            <a:pPr marL="0" indent="0" algn="just">
              <a:buNone/>
            </a:pPr>
            <a:r>
              <a:rPr lang="en-IN" sz="2000" b="1" dirty="0" smtClean="0"/>
              <a:t>Note: </a:t>
            </a:r>
            <a:r>
              <a:rPr lang="en-IN" sz="2000" dirty="0" smtClean="0"/>
              <a:t>the methods which starts with (__) is called as magic methods or special method or </a:t>
            </a:r>
            <a:r>
              <a:rPr lang="en-IN" sz="2000" dirty="0" err="1" smtClean="0"/>
              <a:t>dunder</a:t>
            </a:r>
            <a:r>
              <a:rPr lang="en-IN" sz="2000" dirty="0" smtClean="0"/>
              <a:t> methods </a:t>
            </a:r>
            <a:r>
              <a:rPr lang="en-IN" sz="2000" dirty="0" smtClean="0">
                <a:sym typeface="Wingdings" pitchFamily="2" charset="2"/>
              </a:rPr>
              <a:t> </a:t>
            </a:r>
            <a:r>
              <a:rPr lang="en-IN" sz="2000" dirty="0" err="1" smtClean="0">
                <a:sym typeface="Wingdings" pitchFamily="2" charset="2"/>
              </a:rPr>
              <a:t>dunder</a:t>
            </a:r>
            <a:r>
              <a:rPr lang="en-IN" sz="2000" dirty="0" smtClean="0">
                <a:sym typeface="Wingdings" pitchFamily="2" charset="2"/>
              </a:rPr>
              <a:t> stands for double underscore</a:t>
            </a:r>
            <a:r>
              <a:rPr lang="en-IN" sz="2000" dirty="0" smtClean="0"/>
              <a:t> </a:t>
            </a:r>
            <a:endParaRPr lang="en-IN" sz="2000" b="1" dirty="0"/>
          </a:p>
        </p:txBody>
      </p:sp>
    </p:spTree>
    <p:extLst>
      <p:ext uri="{BB962C8B-B14F-4D97-AF65-F5344CB8AC3E}">
        <p14:creationId xmlns:p14="http://schemas.microsoft.com/office/powerpoint/2010/main" val="27107493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66928"/>
            <a:ext cx="11274612" cy="5578285"/>
          </a:xfrm>
        </p:spPr>
        <p:txBody>
          <a:bodyPr>
            <a:normAutofit/>
          </a:bodyPr>
          <a:lstStyle/>
          <a:p>
            <a:pPr marL="0" indent="0">
              <a:buNone/>
            </a:pPr>
            <a:r>
              <a:rPr lang="en-IN" b="1" dirty="0"/>
              <a:t>Operations done on </a:t>
            </a:r>
            <a:r>
              <a:rPr lang="en-IN" b="1" dirty="0" smtClean="0"/>
              <a:t>Complex numbers</a:t>
            </a:r>
          </a:p>
          <a:p>
            <a:pPr marL="0" indent="0">
              <a:buNone/>
            </a:pPr>
            <a:endParaRPr lang="en-IN" b="1" dirty="0"/>
          </a:p>
          <a:p>
            <a:r>
              <a:rPr lang="en-IN" sz="2000" dirty="0"/>
              <a:t>Addition +</a:t>
            </a:r>
          </a:p>
          <a:p>
            <a:r>
              <a:rPr lang="en-IN" sz="2000" dirty="0"/>
              <a:t>Subtraction –</a:t>
            </a:r>
          </a:p>
          <a:p>
            <a:r>
              <a:rPr lang="en-IN" sz="2000" dirty="0"/>
              <a:t>Multiplication *</a:t>
            </a:r>
          </a:p>
          <a:p>
            <a:r>
              <a:rPr lang="en-IN" sz="2000" dirty="0"/>
              <a:t>Division /</a:t>
            </a:r>
          </a:p>
          <a:p>
            <a:r>
              <a:rPr lang="en-IN" sz="2000" dirty="0"/>
              <a:t>Floor division //</a:t>
            </a:r>
          </a:p>
          <a:p>
            <a:r>
              <a:rPr lang="en-IN" sz="2000" dirty="0"/>
              <a:t>Modulus %</a:t>
            </a:r>
          </a:p>
          <a:p>
            <a:r>
              <a:rPr lang="en-IN" sz="2000" dirty="0" err="1"/>
              <a:t>Divmode</a:t>
            </a:r>
            <a:r>
              <a:rPr lang="en-IN" sz="2000" dirty="0"/>
              <a:t>( )</a:t>
            </a:r>
          </a:p>
          <a:p>
            <a:r>
              <a:rPr lang="en-IN" sz="2000" dirty="0"/>
              <a:t>Exponent **</a:t>
            </a:r>
          </a:p>
          <a:p>
            <a:endParaRPr lang="en-IN" dirty="0"/>
          </a:p>
        </p:txBody>
      </p:sp>
    </p:spTree>
    <p:extLst>
      <p:ext uri="{BB962C8B-B14F-4D97-AF65-F5344CB8AC3E}">
        <p14:creationId xmlns:p14="http://schemas.microsoft.com/office/powerpoint/2010/main" val="2197993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66928"/>
            <a:ext cx="11274612" cy="5578285"/>
          </a:xfrm>
        </p:spPr>
        <p:txBody>
          <a:bodyPr>
            <a:normAutofit/>
          </a:bodyPr>
          <a:lstStyle/>
          <a:p>
            <a:pPr marL="0" indent="0">
              <a:buNone/>
            </a:pPr>
            <a:r>
              <a:rPr lang="en-IN" sz="2000" b="1" dirty="0" smtClean="0"/>
              <a:t>Addition 						Subtraction</a:t>
            </a:r>
          </a:p>
          <a:p>
            <a:pPr marL="0" indent="0">
              <a:buNone/>
            </a:pPr>
            <a:r>
              <a:rPr lang="en-IN" sz="2000" b="1" dirty="0"/>
              <a:t>	</a:t>
            </a:r>
            <a:r>
              <a:rPr lang="en-IN" sz="2000" dirty="0" smtClean="0"/>
              <a:t>a = 3 + 6j						a = 34 – 2j</a:t>
            </a:r>
          </a:p>
          <a:p>
            <a:pPr marL="0" indent="0">
              <a:buNone/>
            </a:pPr>
            <a:r>
              <a:rPr lang="en-IN" sz="2000" b="1" dirty="0"/>
              <a:t>	</a:t>
            </a:r>
            <a:r>
              <a:rPr lang="en-IN" sz="2000" dirty="0" smtClean="0"/>
              <a:t>b = 3 + 2j						b = 20 + 2j</a:t>
            </a:r>
          </a:p>
          <a:p>
            <a:pPr marL="0" indent="0">
              <a:buNone/>
            </a:pPr>
            <a:r>
              <a:rPr lang="en-IN" sz="2000" b="1" dirty="0"/>
              <a:t>	</a:t>
            </a:r>
            <a:r>
              <a:rPr lang="en-IN" sz="2000" dirty="0" smtClean="0"/>
              <a:t>a + b							a - b</a:t>
            </a:r>
          </a:p>
          <a:p>
            <a:pPr marL="0" indent="0">
              <a:buNone/>
            </a:pPr>
            <a:r>
              <a:rPr lang="en-IN" sz="2000" b="1" dirty="0"/>
              <a:t>	</a:t>
            </a:r>
            <a:r>
              <a:rPr lang="en-IN" sz="2000" dirty="0" smtClean="0"/>
              <a:t>(6 + 8j)							(14 – 4j)</a:t>
            </a:r>
          </a:p>
          <a:p>
            <a:pPr marL="0" indent="0">
              <a:buNone/>
            </a:pPr>
            <a:endParaRPr lang="en-IN" sz="2000" b="1" dirty="0"/>
          </a:p>
          <a:p>
            <a:pPr marL="0" indent="0">
              <a:buNone/>
            </a:pPr>
            <a:r>
              <a:rPr lang="en-IN" sz="2000" b="1" dirty="0" smtClean="0"/>
              <a:t>Multiplication						Division</a:t>
            </a:r>
          </a:p>
          <a:p>
            <a:pPr marL="0" indent="0">
              <a:buNone/>
            </a:pPr>
            <a:r>
              <a:rPr lang="en-IN" sz="2000" b="1" dirty="0"/>
              <a:t>	</a:t>
            </a:r>
            <a:r>
              <a:rPr lang="en-IN" sz="2000" dirty="0" smtClean="0"/>
              <a:t>a = 3 + 5j						a = 2 + 0j</a:t>
            </a:r>
          </a:p>
          <a:p>
            <a:pPr marL="0" indent="0">
              <a:buNone/>
            </a:pPr>
            <a:r>
              <a:rPr lang="en-IN" sz="2000" b="1" dirty="0"/>
              <a:t>	</a:t>
            </a:r>
            <a:r>
              <a:rPr lang="en-IN" sz="2000" dirty="0" smtClean="0"/>
              <a:t>b = 2 + 3j						b = 12 + 3j</a:t>
            </a:r>
          </a:p>
          <a:p>
            <a:pPr marL="0" indent="0">
              <a:buNone/>
            </a:pPr>
            <a:r>
              <a:rPr lang="en-IN" sz="2000" b="1" dirty="0"/>
              <a:t>	</a:t>
            </a:r>
            <a:r>
              <a:rPr lang="en-IN" sz="2000" dirty="0" smtClean="0"/>
              <a:t>a * b							a / b</a:t>
            </a:r>
          </a:p>
          <a:p>
            <a:pPr marL="0" indent="0">
              <a:buNone/>
            </a:pPr>
            <a:r>
              <a:rPr lang="en-IN" sz="2000" b="1" dirty="0"/>
              <a:t>	</a:t>
            </a:r>
            <a:r>
              <a:rPr lang="en-IN" sz="2000" dirty="0" smtClean="0"/>
              <a:t>(-9 + 19j)						(0.156862 – 0.039215636274j)</a:t>
            </a:r>
            <a:endParaRPr lang="en-IN" sz="2000" b="1" dirty="0"/>
          </a:p>
        </p:txBody>
      </p:sp>
    </p:spTree>
    <p:extLst>
      <p:ext uri="{BB962C8B-B14F-4D97-AF65-F5344CB8AC3E}">
        <p14:creationId xmlns:p14="http://schemas.microsoft.com/office/powerpoint/2010/main" val="1203782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38912"/>
            <a:ext cx="11274612" cy="6245352"/>
          </a:xfrm>
        </p:spPr>
        <p:txBody>
          <a:bodyPr>
            <a:normAutofit/>
          </a:bodyPr>
          <a:lstStyle/>
          <a:p>
            <a:pPr marL="0" indent="0">
              <a:buNone/>
            </a:pPr>
            <a:r>
              <a:rPr lang="en-IN" sz="2000" b="1" dirty="0" smtClean="0"/>
              <a:t>Floor division						Modules</a:t>
            </a:r>
          </a:p>
          <a:p>
            <a:pPr marL="0" indent="0">
              <a:buNone/>
            </a:pPr>
            <a:r>
              <a:rPr lang="en-IN" sz="2000" b="1" dirty="0"/>
              <a:t>	</a:t>
            </a:r>
            <a:r>
              <a:rPr lang="en-IN" sz="2000" dirty="0" smtClean="0"/>
              <a:t>a = 3 + 2j						a = 3 + 2j</a:t>
            </a:r>
          </a:p>
          <a:p>
            <a:pPr marL="0" indent="0">
              <a:buNone/>
            </a:pPr>
            <a:r>
              <a:rPr lang="en-IN" sz="2000" b="1" dirty="0" smtClean="0"/>
              <a:t>	</a:t>
            </a:r>
            <a:r>
              <a:rPr lang="en-IN" sz="2000" dirty="0" smtClean="0"/>
              <a:t>b = 2 + 3j						b = 2 + 3j</a:t>
            </a:r>
          </a:p>
          <a:p>
            <a:pPr marL="0" indent="0">
              <a:buNone/>
            </a:pPr>
            <a:r>
              <a:rPr lang="en-IN" sz="2000" b="1" dirty="0"/>
              <a:t>	</a:t>
            </a:r>
            <a:r>
              <a:rPr lang="en-IN" sz="2000" dirty="0" smtClean="0"/>
              <a:t>a // b							a % b</a:t>
            </a:r>
          </a:p>
          <a:p>
            <a:pPr marL="0" indent="0">
              <a:buNone/>
            </a:pPr>
            <a:r>
              <a:rPr lang="en-IN" sz="2000" b="1" dirty="0"/>
              <a:t>	</a:t>
            </a:r>
            <a:r>
              <a:rPr lang="en-IN" sz="2000" dirty="0" err="1" smtClean="0"/>
              <a:t>TypeError</a:t>
            </a:r>
            <a:r>
              <a:rPr lang="en-IN" sz="2000" dirty="0" smtClean="0"/>
              <a:t>: Unsupported operant				</a:t>
            </a:r>
            <a:r>
              <a:rPr lang="en-IN" sz="2000" dirty="0" err="1" smtClean="0"/>
              <a:t>TypeError</a:t>
            </a:r>
            <a:r>
              <a:rPr lang="en-IN" sz="2000" dirty="0" smtClean="0"/>
              <a:t>: </a:t>
            </a:r>
          </a:p>
          <a:p>
            <a:pPr marL="0" indent="0">
              <a:buNone/>
            </a:pPr>
            <a:r>
              <a:rPr lang="en-IN" sz="2000" dirty="0"/>
              <a:t>	</a:t>
            </a:r>
            <a:r>
              <a:rPr lang="en-IN" sz="2000" dirty="0" smtClean="0"/>
              <a:t>type(s) for // : ‘complex’ and ‘complex’</a:t>
            </a:r>
          </a:p>
          <a:p>
            <a:pPr marL="0" indent="0">
              <a:buNone/>
            </a:pPr>
            <a:endParaRPr lang="en-IN" sz="2000" dirty="0"/>
          </a:p>
          <a:p>
            <a:pPr marL="0" indent="0">
              <a:buNone/>
            </a:pPr>
            <a:r>
              <a:rPr lang="en-IN" sz="2000" b="1" dirty="0" err="1" smtClean="0"/>
              <a:t>Divmod</a:t>
            </a:r>
            <a:r>
              <a:rPr lang="en-IN" sz="2000" b="1" dirty="0" smtClean="0"/>
              <a:t>( )						Exponent</a:t>
            </a:r>
          </a:p>
          <a:p>
            <a:pPr marL="0" indent="0">
              <a:buNone/>
            </a:pPr>
            <a:r>
              <a:rPr lang="en-IN" sz="2000" b="1" dirty="0"/>
              <a:t>	</a:t>
            </a:r>
            <a:r>
              <a:rPr lang="en-IN" sz="2000" dirty="0" smtClean="0"/>
              <a:t>a = 3 + 2j						a = 2 + 3j</a:t>
            </a:r>
          </a:p>
          <a:p>
            <a:pPr marL="0" indent="0">
              <a:buNone/>
            </a:pPr>
            <a:r>
              <a:rPr lang="en-IN" sz="2000" b="1" dirty="0"/>
              <a:t>	</a:t>
            </a:r>
            <a:r>
              <a:rPr lang="en-IN" sz="2000" dirty="0" smtClean="0"/>
              <a:t>b = 2 + 3j						b = a ** 2 +3j</a:t>
            </a:r>
          </a:p>
          <a:p>
            <a:pPr marL="0" indent="0">
              <a:buNone/>
            </a:pPr>
            <a:r>
              <a:rPr lang="en-IN" sz="2000" b="1" dirty="0"/>
              <a:t>	</a:t>
            </a:r>
            <a:r>
              <a:rPr lang="en-IN" sz="2000" dirty="0" smtClean="0"/>
              <a:t>d = </a:t>
            </a:r>
            <a:r>
              <a:rPr lang="en-IN" sz="2000" dirty="0" err="1" smtClean="0"/>
              <a:t>divmod</a:t>
            </a:r>
            <a:r>
              <a:rPr lang="en-IN" sz="2000" dirty="0" smtClean="0"/>
              <a:t>(</a:t>
            </a:r>
            <a:r>
              <a:rPr lang="en-IN" sz="2000" dirty="0" err="1" smtClean="0"/>
              <a:t>a,b</a:t>
            </a:r>
            <a:r>
              <a:rPr lang="en-IN" sz="2000" dirty="0" smtClean="0"/>
              <a:t>)						b</a:t>
            </a:r>
          </a:p>
          <a:p>
            <a:pPr marL="0" indent="0">
              <a:buNone/>
            </a:pPr>
            <a:r>
              <a:rPr lang="en-IN" sz="2000" b="1" dirty="0"/>
              <a:t>	</a:t>
            </a:r>
            <a:r>
              <a:rPr lang="en-IN" sz="2000" dirty="0" err="1" smtClean="0"/>
              <a:t>TypError</a:t>
            </a:r>
            <a:r>
              <a:rPr lang="en-IN" sz="2000" dirty="0" smtClean="0"/>
              <a:t>:						(-5 + 15j)</a:t>
            </a:r>
            <a:endParaRPr lang="en-IN" sz="2000" b="1" dirty="0" smtClean="0"/>
          </a:p>
        </p:txBody>
      </p:sp>
    </p:spTree>
    <p:extLst>
      <p:ext uri="{BB962C8B-B14F-4D97-AF65-F5344CB8AC3E}">
        <p14:creationId xmlns:p14="http://schemas.microsoft.com/office/powerpoint/2010/main" val="3594953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0895106" cy="5531187"/>
          </a:xfrm>
        </p:spPr>
        <p:txBody>
          <a:bodyPr>
            <a:normAutofit/>
          </a:bodyPr>
          <a:lstStyle/>
          <a:p>
            <a:pPr algn="ctr"/>
            <a:r>
              <a:rPr lang="en-IN" sz="3200" b="1" i="1" dirty="0" smtClean="0">
                <a:latin typeface="Times New Roman" pitchFamily="18" charset="0"/>
                <a:cs typeface="Times New Roman" pitchFamily="18" charset="0"/>
              </a:rPr>
              <a:t>Presentation 8</a:t>
            </a:r>
            <a:br>
              <a:rPr lang="en-IN" sz="3200" b="1" i="1" dirty="0" smtClean="0">
                <a:latin typeface="Times New Roman" pitchFamily="18" charset="0"/>
                <a:cs typeface="Times New Roman" pitchFamily="18" charset="0"/>
              </a:rPr>
            </a:br>
            <a:r>
              <a:rPr lang="en-IN" sz="3200" b="1" i="1" dirty="0">
                <a:latin typeface="Times New Roman" pitchFamily="18" charset="0"/>
                <a:cs typeface="Times New Roman" pitchFamily="18" charset="0"/>
              </a:rPr>
              <a:t/>
            </a:r>
            <a:br>
              <a:rPr lang="en-IN" sz="3200" b="1" i="1" dirty="0">
                <a:latin typeface="Times New Roman" pitchFamily="18" charset="0"/>
                <a:cs typeface="Times New Roman" pitchFamily="18" charset="0"/>
              </a:rPr>
            </a:br>
            <a:r>
              <a:rPr lang="en-IN" sz="3200" b="1" i="1" u="sng" dirty="0" smtClean="0">
                <a:latin typeface="Times New Roman" pitchFamily="18" charset="0"/>
                <a:cs typeface="Times New Roman" pitchFamily="18" charset="0"/>
              </a:rPr>
              <a:t/>
            </a:r>
            <a:br>
              <a:rPr lang="en-IN" sz="3200" b="1" i="1" u="sng" dirty="0" smtClean="0">
                <a:latin typeface="Times New Roman" pitchFamily="18" charset="0"/>
                <a:cs typeface="Times New Roman" pitchFamily="18" charset="0"/>
              </a:rPr>
            </a:br>
            <a:r>
              <a:rPr lang="en-IN" sz="3200" b="1" dirty="0">
                <a:latin typeface="Times New Roman" pitchFamily="18" charset="0"/>
                <a:cs typeface="Times New Roman" pitchFamily="18" charset="0"/>
              </a:rPr>
              <a:t>Individual </a:t>
            </a:r>
            <a:r>
              <a:rPr lang="en-IN" sz="3200" b="1" dirty="0" err="1" smtClean="0">
                <a:latin typeface="Times New Roman" pitchFamily="18" charset="0"/>
                <a:cs typeface="Times New Roman" pitchFamily="18" charset="0"/>
              </a:rPr>
              <a:t>datatypes</a:t>
            </a:r>
            <a:r>
              <a:rPr lang="en-IN" sz="3200" b="1" dirty="0" smtClean="0">
                <a:latin typeface="Times New Roman" pitchFamily="18" charset="0"/>
                <a:cs typeface="Times New Roman" pitchFamily="18" charset="0"/>
              </a:rPr>
              <a:t/>
            </a:r>
            <a:br>
              <a:rPr lang="en-IN" sz="3200" b="1" dirty="0" smtClean="0">
                <a:latin typeface="Times New Roman" pitchFamily="18" charset="0"/>
                <a:cs typeface="Times New Roman" pitchFamily="18" charset="0"/>
              </a:rPr>
            </a:br>
            <a:r>
              <a:rPr lang="en-IN" sz="3200" b="1" dirty="0">
                <a:latin typeface="Times New Roman" pitchFamily="18" charset="0"/>
                <a:cs typeface="Times New Roman" pitchFamily="18" charset="0"/>
              </a:rPr>
              <a:t/>
            </a:r>
            <a:br>
              <a:rPr lang="en-IN" sz="3200" b="1" dirty="0">
                <a:latin typeface="Times New Roman" pitchFamily="18" charset="0"/>
                <a:cs typeface="Times New Roman" pitchFamily="18" charset="0"/>
              </a:rPr>
            </a:br>
            <a:r>
              <a:rPr lang="en-IN" sz="3200" b="1" dirty="0">
                <a:latin typeface="Times New Roman" pitchFamily="18" charset="0"/>
                <a:cs typeface="Times New Roman" pitchFamily="18" charset="0"/>
              </a:rPr>
              <a:t>Operations done on Boolean</a:t>
            </a:r>
            <a:endParaRPr lang="en-IN" sz="3200" dirty="0"/>
          </a:p>
        </p:txBody>
      </p:sp>
      <p:sp>
        <p:nvSpPr>
          <p:cNvPr id="4" name="Down Arrow 3"/>
          <p:cNvSpPr/>
          <p:nvPr/>
        </p:nvSpPr>
        <p:spPr>
          <a:xfrm>
            <a:off x="5607698" y="3671594"/>
            <a:ext cx="419877" cy="4525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48764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4. Operations done on Boolean</a:t>
            </a:r>
            <a:endParaRPr lang="en-IN" sz="4000" b="1" dirty="0"/>
          </a:p>
        </p:txBody>
      </p:sp>
      <p:sp>
        <p:nvSpPr>
          <p:cNvPr id="3" name="Content Placeholder 2"/>
          <p:cNvSpPr>
            <a:spLocks noGrp="1"/>
          </p:cNvSpPr>
          <p:nvPr>
            <p:ph idx="1"/>
          </p:nvPr>
        </p:nvSpPr>
        <p:spPr>
          <a:xfrm>
            <a:off x="431262" y="1803146"/>
            <a:ext cx="11274612" cy="4195763"/>
          </a:xfrm>
        </p:spPr>
        <p:txBody>
          <a:bodyPr>
            <a:normAutofit/>
          </a:bodyPr>
          <a:lstStyle/>
          <a:p>
            <a:pPr>
              <a:lnSpc>
                <a:spcPct val="150000"/>
              </a:lnSpc>
            </a:pPr>
            <a:r>
              <a:rPr lang="en-IN" sz="2000" dirty="0" smtClean="0"/>
              <a:t>Its useful in condition expression</a:t>
            </a:r>
          </a:p>
          <a:p>
            <a:pPr>
              <a:lnSpc>
                <a:spcPct val="150000"/>
              </a:lnSpc>
            </a:pPr>
            <a:r>
              <a:rPr lang="en-IN" sz="2000" dirty="0" smtClean="0"/>
              <a:t>Boolean variables are defined by the True and False keywords</a:t>
            </a:r>
          </a:p>
          <a:p>
            <a:pPr>
              <a:lnSpc>
                <a:spcPct val="150000"/>
              </a:lnSpc>
            </a:pPr>
            <a:r>
              <a:rPr lang="en-IN" sz="2000" dirty="0" smtClean="0"/>
              <a:t>The value for True is </a:t>
            </a:r>
            <a:r>
              <a:rPr lang="en-IN" sz="2000" dirty="0" smtClean="0">
                <a:sym typeface="Wingdings" pitchFamily="2" charset="2"/>
              </a:rPr>
              <a:t> 1</a:t>
            </a:r>
          </a:p>
          <a:p>
            <a:pPr>
              <a:lnSpc>
                <a:spcPct val="150000"/>
              </a:lnSpc>
            </a:pPr>
            <a:r>
              <a:rPr lang="en-IN" sz="2000" dirty="0" smtClean="0">
                <a:sym typeface="Wingdings" pitchFamily="2" charset="2"/>
              </a:rPr>
              <a:t>The value for False is  0</a:t>
            </a:r>
          </a:p>
          <a:p>
            <a:pPr>
              <a:lnSpc>
                <a:spcPct val="150000"/>
              </a:lnSpc>
            </a:pPr>
            <a:r>
              <a:rPr lang="en-IN" sz="2000" dirty="0" smtClean="0">
                <a:sym typeface="Wingdings" pitchFamily="2" charset="2"/>
              </a:rPr>
              <a:t>For default values </a:t>
            </a:r>
            <a:r>
              <a:rPr lang="en-IN" sz="2000" dirty="0" err="1" smtClean="0">
                <a:sym typeface="Wingdings" pitchFamily="2" charset="2"/>
              </a:rPr>
              <a:t>boolean</a:t>
            </a:r>
            <a:r>
              <a:rPr lang="en-IN" sz="2000" dirty="0" smtClean="0">
                <a:sym typeface="Wingdings" pitchFamily="2" charset="2"/>
              </a:rPr>
              <a:t> will return False</a:t>
            </a:r>
          </a:p>
          <a:p>
            <a:pPr>
              <a:lnSpc>
                <a:spcPct val="150000"/>
              </a:lnSpc>
            </a:pPr>
            <a:r>
              <a:rPr lang="en-IN" sz="2000" dirty="0" smtClean="0">
                <a:sym typeface="Wingdings" pitchFamily="2" charset="2"/>
              </a:rPr>
              <a:t>For non-default values </a:t>
            </a:r>
            <a:r>
              <a:rPr lang="en-IN" sz="2000" dirty="0" err="1" smtClean="0">
                <a:sym typeface="Wingdings" pitchFamily="2" charset="2"/>
              </a:rPr>
              <a:t>boolean</a:t>
            </a:r>
            <a:r>
              <a:rPr lang="en-IN" sz="2000" dirty="0" smtClean="0">
                <a:sym typeface="Wingdings" pitchFamily="2" charset="2"/>
              </a:rPr>
              <a:t> will return True</a:t>
            </a:r>
          </a:p>
          <a:p>
            <a:pPr>
              <a:lnSpc>
                <a:spcPct val="150000"/>
              </a:lnSpc>
            </a:pPr>
            <a:r>
              <a:rPr lang="en-IN" sz="2000" dirty="0"/>
              <a:t>Default values for </a:t>
            </a:r>
            <a:r>
              <a:rPr lang="en-IN" sz="2000" dirty="0" err="1"/>
              <a:t>boolean</a:t>
            </a:r>
            <a:r>
              <a:rPr lang="en-IN" sz="2000" dirty="0"/>
              <a:t> is </a:t>
            </a:r>
            <a:r>
              <a:rPr lang="en-IN" sz="2000" dirty="0">
                <a:sym typeface="Wingdings" pitchFamily="2" charset="2"/>
              </a:rPr>
              <a:t> </a:t>
            </a:r>
            <a:r>
              <a:rPr lang="en-IN" sz="2000" dirty="0" smtClean="0">
                <a:sym typeface="Wingdings" pitchFamily="2" charset="2"/>
              </a:rPr>
              <a:t>False</a:t>
            </a:r>
            <a:r>
              <a:rPr lang="en-IN" sz="2000" dirty="0" smtClean="0"/>
              <a:t> </a:t>
            </a:r>
            <a:endParaRPr lang="en-IN" sz="2000" dirty="0"/>
          </a:p>
        </p:txBody>
      </p:sp>
    </p:spTree>
    <p:extLst>
      <p:ext uri="{BB962C8B-B14F-4D97-AF65-F5344CB8AC3E}">
        <p14:creationId xmlns:p14="http://schemas.microsoft.com/office/powerpoint/2010/main" val="2755306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48640"/>
            <a:ext cx="11274612" cy="6181344"/>
          </a:xfrm>
        </p:spPr>
        <p:txBody>
          <a:bodyPr>
            <a:normAutofit/>
          </a:bodyPr>
          <a:lstStyle/>
          <a:p>
            <a:pPr marL="0" indent="0">
              <a:buNone/>
            </a:pPr>
            <a:r>
              <a:rPr lang="en-IN" sz="2000" b="1" dirty="0" smtClean="0"/>
              <a:t>For all default values</a:t>
            </a:r>
          </a:p>
          <a:p>
            <a:r>
              <a:rPr lang="en-IN" sz="2000" dirty="0" err="1" smtClean="0"/>
              <a:t>Int</a:t>
            </a:r>
            <a:endParaRPr lang="en-IN" sz="2000" dirty="0" smtClean="0"/>
          </a:p>
          <a:p>
            <a:pPr marL="0" indent="0">
              <a:buNone/>
            </a:pPr>
            <a:r>
              <a:rPr lang="en-IN" sz="2000" dirty="0"/>
              <a:t>	</a:t>
            </a:r>
            <a:r>
              <a:rPr lang="en-IN" sz="2000" dirty="0" smtClean="0"/>
              <a:t>a = 0						b = </a:t>
            </a:r>
            <a:r>
              <a:rPr lang="en-IN" sz="2000" dirty="0" err="1" smtClean="0"/>
              <a:t>int</a:t>
            </a:r>
            <a:r>
              <a:rPr lang="en-IN" sz="2000" dirty="0" smtClean="0"/>
              <a:t>( )</a:t>
            </a:r>
          </a:p>
          <a:p>
            <a:pPr marL="0" indent="0">
              <a:buNone/>
            </a:pPr>
            <a:r>
              <a:rPr lang="en-IN" sz="2000" dirty="0"/>
              <a:t>	</a:t>
            </a:r>
            <a:r>
              <a:rPr lang="en-IN" sz="2000" dirty="0" smtClean="0"/>
              <a:t>bool(a)						bool(b)</a:t>
            </a:r>
          </a:p>
          <a:p>
            <a:pPr marL="0" indent="0">
              <a:buNone/>
            </a:pPr>
            <a:r>
              <a:rPr lang="en-IN" sz="2000" dirty="0"/>
              <a:t>	</a:t>
            </a:r>
            <a:r>
              <a:rPr lang="en-IN" sz="2000" dirty="0" smtClean="0"/>
              <a:t>False						False</a:t>
            </a:r>
          </a:p>
          <a:p>
            <a:r>
              <a:rPr lang="en-IN" sz="2000" dirty="0" smtClean="0"/>
              <a:t>Float</a:t>
            </a:r>
            <a:endParaRPr lang="en-IN" sz="2000" dirty="0"/>
          </a:p>
          <a:p>
            <a:pPr marL="0" indent="0">
              <a:buNone/>
            </a:pPr>
            <a:r>
              <a:rPr lang="en-IN" sz="2000" dirty="0" smtClean="0"/>
              <a:t>	a = 0.0						b = float( )</a:t>
            </a:r>
          </a:p>
          <a:p>
            <a:pPr marL="0" indent="0">
              <a:buNone/>
            </a:pPr>
            <a:r>
              <a:rPr lang="en-IN" sz="2000" dirty="0"/>
              <a:t>	</a:t>
            </a:r>
            <a:r>
              <a:rPr lang="en-IN" sz="2000" dirty="0" smtClean="0"/>
              <a:t>bool(a)						bool(b)</a:t>
            </a:r>
          </a:p>
          <a:p>
            <a:pPr marL="0" indent="0">
              <a:buNone/>
            </a:pPr>
            <a:r>
              <a:rPr lang="en-IN" sz="2000" dirty="0"/>
              <a:t>	</a:t>
            </a:r>
            <a:r>
              <a:rPr lang="en-IN" sz="2000" dirty="0" smtClean="0"/>
              <a:t>False						False</a:t>
            </a:r>
          </a:p>
          <a:p>
            <a:r>
              <a:rPr lang="en-IN" sz="2000" dirty="0" smtClean="0"/>
              <a:t>Complex</a:t>
            </a:r>
          </a:p>
          <a:p>
            <a:pPr marL="0" indent="0">
              <a:buNone/>
            </a:pPr>
            <a:r>
              <a:rPr lang="en-IN" sz="2000" dirty="0"/>
              <a:t>	</a:t>
            </a:r>
            <a:r>
              <a:rPr lang="en-IN" sz="2000" dirty="0" smtClean="0"/>
              <a:t>a = 0 + 0j					a = complex( )</a:t>
            </a:r>
          </a:p>
          <a:p>
            <a:pPr marL="0" indent="0">
              <a:buNone/>
            </a:pPr>
            <a:r>
              <a:rPr lang="en-IN" sz="2000" dirty="0"/>
              <a:t>	</a:t>
            </a:r>
            <a:r>
              <a:rPr lang="en-IN" sz="2000" dirty="0" smtClean="0"/>
              <a:t>bool(a)						bool(a)</a:t>
            </a:r>
          </a:p>
          <a:p>
            <a:pPr marL="0" indent="0">
              <a:buNone/>
            </a:pPr>
            <a:r>
              <a:rPr lang="en-IN" sz="2000" dirty="0"/>
              <a:t>	</a:t>
            </a:r>
            <a:r>
              <a:rPr lang="en-IN" sz="2000" dirty="0" smtClean="0"/>
              <a:t>False						False</a:t>
            </a:r>
          </a:p>
          <a:p>
            <a:pPr marL="0" indent="0">
              <a:buNone/>
            </a:pPr>
            <a:endParaRPr lang="en-IN" sz="2000" dirty="0"/>
          </a:p>
        </p:txBody>
      </p:sp>
    </p:spTree>
    <p:extLst>
      <p:ext uri="{BB962C8B-B14F-4D97-AF65-F5344CB8AC3E}">
        <p14:creationId xmlns:p14="http://schemas.microsoft.com/office/powerpoint/2010/main" val="3497805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30352"/>
            <a:ext cx="11274612" cy="6153912"/>
          </a:xfrm>
        </p:spPr>
        <p:txBody>
          <a:bodyPr>
            <a:normAutofit/>
          </a:bodyPr>
          <a:lstStyle/>
          <a:p>
            <a:pPr marL="0" indent="0">
              <a:buNone/>
            </a:pPr>
            <a:r>
              <a:rPr lang="en-IN" sz="2000" b="1" dirty="0" smtClean="0"/>
              <a:t>For all non-default values</a:t>
            </a:r>
            <a:endParaRPr lang="en-IN" sz="1600" dirty="0" smtClean="0"/>
          </a:p>
          <a:p>
            <a:r>
              <a:rPr lang="en-IN" sz="2000" dirty="0" err="1" smtClean="0"/>
              <a:t>Int</a:t>
            </a:r>
            <a:endParaRPr lang="en-IN" sz="2000" dirty="0" smtClean="0"/>
          </a:p>
          <a:p>
            <a:pPr marL="0" indent="0">
              <a:buNone/>
            </a:pPr>
            <a:r>
              <a:rPr lang="en-IN" sz="2000" dirty="0"/>
              <a:t>	</a:t>
            </a:r>
            <a:r>
              <a:rPr lang="en-IN" sz="2000" dirty="0" smtClean="0"/>
              <a:t>a = 10						b = </a:t>
            </a:r>
            <a:r>
              <a:rPr lang="en-IN" sz="2000" dirty="0" err="1" smtClean="0"/>
              <a:t>int</a:t>
            </a:r>
            <a:r>
              <a:rPr lang="en-IN" sz="2000" dirty="0" smtClean="0"/>
              <a:t>(10)</a:t>
            </a:r>
          </a:p>
          <a:p>
            <a:pPr marL="0" indent="0">
              <a:buNone/>
            </a:pPr>
            <a:r>
              <a:rPr lang="en-IN" sz="2000" dirty="0"/>
              <a:t>	</a:t>
            </a:r>
            <a:r>
              <a:rPr lang="en-IN" sz="2000" dirty="0" smtClean="0"/>
              <a:t>bool(a)						bool(b)</a:t>
            </a:r>
          </a:p>
          <a:p>
            <a:pPr marL="0" indent="0">
              <a:buNone/>
            </a:pPr>
            <a:r>
              <a:rPr lang="en-IN" sz="2000" dirty="0"/>
              <a:t>	</a:t>
            </a:r>
            <a:r>
              <a:rPr lang="en-IN" sz="2000" dirty="0" smtClean="0"/>
              <a:t>True						True</a:t>
            </a:r>
          </a:p>
          <a:p>
            <a:r>
              <a:rPr lang="en-IN" sz="2000" dirty="0" smtClean="0"/>
              <a:t>Float</a:t>
            </a:r>
          </a:p>
          <a:p>
            <a:pPr marL="0" indent="0">
              <a:buNone/>
            </a:pPr>
            <a:r>
              <a:rPr lang="en-IN" sz="2000" dirty="0"/>
              <a:t>	</a:t>
            </a:r>
            <a:r>
              <a:rPr lang="en-IN" sz="2000" dirty="0" smtClean="0"/>
              <a:t>a = 10.076					b = float(3.6)</a:t>
            </a:r>
          </a:p>
          <a:p>
            <a:pPr marL="0" indent="0">
              <a:buNone/>
            </a:pPr>
            <a:r>
              <a:rPr lang="en-IN" sz="2000" dirty="0"/>
              <a:t>	</a:t>
            </a:r>
            <a:r>
              <a:rPr lang="en-IN" sz="2000" dirty="0" smtClean="0"/>
              <a:t>bool(a)						bool(b)</a:t>
            </a:r>
          </a:p>
          <a:p>
            <a:pPr marL="0" indent="0">
              <a:buNone/>
            </a:pPr>
            <a:r>
              <a:rPr lang="en-IN" sz="2000" dirty="0"/>
              <a:t>	</a:t>
            </a:r>
            <a:r>
              <a:rPr lang="en-IN" sz="2000" dirty="0" smtClean="0"/>
              <a:t>True						True					</a:t>
            </a:r>
          </a:p>
          <a:p>
            <a:r>
              <a:rPr lang="en-IN" sz="2000" dirty="0" smtClean="0"/>
              <a:t>Complex</a:t>
            </a:r>
          </a:p>
          <a:p>
            <a:pPr marL="0" indent="0">
              <a:buNone/>
            </a:pPr>
            <a:r>
              <a:rPr lang="en-IN" sz="2000" dirty="0"/>
              <a:t>	a</a:t>
            </a:r>
            <a:r>
              <a:rPr lang="en-IN" sz="2000" dirty="0" smtClean="0"/>
              <a:t> = 4 + 3j					b = complex(2 + 4j)</a:t>
            </a:r>
          </a:p>
          <a:p>
            <a:pPr marL="0" indent="0">
              <a:buNone/>
            </a:pPr>
            <a:r>
              <a:rPr lang="en-IN" sz="2000" dirty="0"/>
              <a:t>	</a:t>
            </a:r>
            <a:r>
              <a:rPr lang="en-IN" sz="2000" dirty="0" smtClean="0"/>
              <a:t>bool(a)						bool(b)</a:t>
            </a:r>
          </a:p>
          <a:p>
            <a:pPr marL="0" indent="0">
              <a:buNone/>
            </a:pPr>
            <a:r>
              <a:rPr lang="en-IN" sz="2000" dirty="0"/>
              <a:t>	</a:t>
            </a:r>
            <a:r>
              <a:rPr lang="en-IN" sz="2000" dirty="0" smtClean="0"/>
              <a:t>True						True</a:t>
            </a:r>
          </a:p>
        </p:txBody>
      </p:sp>
    </p:spTree>
    <p:extLst>
      <p:ext uri="{BB962C8B-B14F-4D97-AF65-F5344CB8AC3E}">
        <p14:creationId xmlns:p14="http://schemas.microsoft.com/office/powerpoint/2010/main" val="4576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568861-9FC2-46A3-D452-B27822E07BC4}"/>
              </a:ext>
            </a:extLst>
          </p:cNvPr>
          <p:cNvSpPr>
            <a:spLocks noGrp="1"/>
          </p:cNvSpPr>
          <p:nvPr>
            <p:ph type="title"/>
          </p:nvPr>
        </p:nvSpPr>
        <p:spPr>
          <a:xfrm>
            <a:off x="458694" y="365760"/>
            <a:ext cx="10895106" cy="640728"/>
          </a:xfrm>
        </p:spPr>
        <p:txBody>
          <a:bodyPr>
            <a:normAutofit fontScale="90000"/>
          </a:bodyPr>
          <a:lstStyle/>
          <a:p>
            <a:r>
              <a:rPr lang="en-US" b="1" dirty="0">
                <a:latin typeface="Times New Roman"/>
                <a:cs typeface="Times New Roman"/>
              </a:rPr>
              <a:t>FEATURES OF PYTHON</a:t>
            </a:r>
            <a:endParaRPr lang="en-US" b="1" dirty="0"/>
          </a:p>
        </p:txBody>
      </p:sp>
      <p:sp>
        <p:nvSpPr>
          <p:cNvPr id="3" name="Content Placeholder 2">
            <a:extLst>
              <a:ext uri="{FF2B5EF4-FFF2-40B4-BE49-F238E27FC236}">
                <a16:creationId xmlns="" xmlns:a16="http://schemas.microsoft.com/office/drawing/2014/main" id="{75AB2674-8D8A-2AFC-F323-F87467C03D42}"/>
              </a:ext>
            </a:extLst>
          </p:cNvPr>
          <p:cNvSpPr>
            <a:spLocks noGrp="1"/>
          </p:cNvSpPr>
          <p:nvPr>
            <p:ph idx="1"/>
          </p:nvPr>
        </p:nvSpPr>
        <p:spPr>
          <a:xfrm>
            <a:off x="420112" y="1264615"/>
            <a:ext cx="11274612" cy="5227838"/>
          </a:xfrm>
        </p:spPr>
        <p:txBody>
          <a:bodyPr vert="horz" lIns="91440" tIns="45720" rIns="91440" bIns="45720" rtlCol="0" anchor="t">
            <a:normAutofit/>
          </a:bodyPr>
          <a:lstStyle/>
          <a:p>
            <a:r>
              <a:rPr lang="en-US" sz="2400" dirty="0">
                <a:latin typeface="Times New Roman"/>
                <a:cs typeface="Times New Roman"/>
              </a:rPr>
              <a:t>It is easy to learn, write and understand the language.</a:t>
            </a:r>
          </a:p>
          <a:p>
            <a:pPr marL="0" indent="0">
              <a:buNone/>
            </a:pPr>
            <a:endParaRPr lang="en-US" sz="2400" dirty="0">
              <a:latin typeface="Times New Roman"/>
              <a:cs typeface="Times New Roman"/>
            </a:endParaRPr>
          </a:p>
          <a:p>
            <a:r>
              <a:rPr lang="en-US" sz="2400" dirty="0">
                <a:latin typeface="Times New Roman"/>
                <a:cs typeface="Times New Roman"/>
              </a:rPr>
              <a:t>It is free and open source.</a:t>
            </a:r>
          </a:p>
          <a:p>
            <a:pPr marL="0" indent="0">
              <a:buNone/>
            </a:pPr>
            <a:endParaRPr lang="en-US" sz="2400" dirty="0">
              <a:latin typeface="Times New Roman"/>
              <a:cs typeface="Times New Roman"/>
            </a:endParaRPr>
          </a:p>
          <a:p>
            <a:r>
              <a:rPr lang="en-US" sz="2400" dirty="0">
                <a:latin typeface="Times New Roman"/>
                <a:cs typeface="Times New Roman"/>
              </a:rPr>
              <a:t>It supports cross platform such as different OS like Windows, Mac, Linux, Ubuntu and Unix.</a:t>
            </a:r>
          </a:p>
          <a:p>
            <a:pPr marL="0" indent="0">
              <a:buNone/>
            </a:pPr>
            <a:endParaRPr lang="en-US" sz="2400" dirty="0">
              <a:latin typeface="Times New Roman"/>
              <a:cs typeface="Times New Roman"/>
            </a:endParaRPr>
          </a:p>
          <a:p>
            <a:r>
              <a:rPr lang="en-US" sz="2400" dirty="0">
                <a:latin typeface="Times New Roman"/>
                <a:cs typeface="Times New Roman"/>
              </a:rPr>
              <a:t>It is dynamic type casted language.</a:t>
            </a:r>
          </a:p>
          <a:p>
            <a:pPr marL="0" indent="0">
              <a:buNone/>
            </a:pPr>
            <a:endParaRPr lang="en-US" sz="2400" dirty="0">
              <a:latin typeface="Times New Roman"/>
              <a:cs typeface="Times New Roman"/>
            </a:endParaRPr>
          </a:p>
          <a:p>
            <a:r>
              <a:rPr lang="en-US" sz="2400" dirty="0">
                <a:latin typeface="Times New Roman"/>
                <a:cs typeface="Times New Roman"/>
              </a:rPr>
              <a:t>It has a readable syntax.</a:t>
            </a:r>
          </a:p>
        </p:txBody>
      </p:sp>
    </p:spTree>
    <p:extLst>
      <p:ext uri="{BB962C8B-B14F-4D97-AF65-F5344CB8AC3E}">
        <p14:creationId xmlns:p14="http://schemas.microsoft.com/office/powerpoint/2010/main" val="17308576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48640"/>
            <a:ext cx="11556522" cy="6309360"/>
          </a:xfrm>
        </p:spPr>
        <p:txBody>
          <a:bodyPr>
            <a:normAutofit/>
          </a:bodyPr>
          <a:lstStyle/>
          <a:p>
            <a:pPr marL="0" indent="0">
              <a:buNone/>
            </a:pPr>
            <a:r>
              <a:rPr lang="en-IN" sz="3200" b="1" dirty="0" err="1" smtClean="0"/>
              <a:t>Isinstance</a:t>
            </a:r>
            <a:endParaRPr lang="en-IN" sz="3200" b="1" dirty="0" smtClean="0"/>
          </a:p>
          <a:p>
            <a:r>
              <a:rPr lang="en-IN" sz="2000" dirty="0" smtClean="0"/>
              <a:t>It returns True if the specified data matches with specified data type, or else it returns False.</a:t>
            </a:r>
          </a:p>
          <a:p>
            <a:pPr marL="0" indent="0">
              <a:buNone/>
            </a:pPr>
            <a:r>
              <a:rPr lang="en-IN" sz="2000" dirty="0" smtClean="0"/>
              <a:t> </a:t>
            </a:r>
            <a:r>
              <a:rPr lang="en-IN" sz="2000" b="1" dirty="0" smtClean="0"/>
              <a:t>Syntax: </a:t>
            </a:r>
            <a:r>
              <a:rPr lang="en-IN" sz="2000" dirty="0" err="1" smtClean="0"/>
              <a:t>isinstance</a:t>
            </a:r>
            <a:r>
              <a:rPr lang="en-IN" sz="2000" dirty="0" smtClean="0"/>
              <a:t>(data, (data types))</a:t>
            </a:r>
          </a:p>
          <a:p>
            <a:pPr marL="0" indent="0">
              <a:buNone/>
            </a:pPr>
            <a:r>
              <a:rPr lang="en-IN" sz="2000" dirty="0" smtClean="0"/>
              <a:t>	</a:t>
            </a:r>
          </a:p>
          <a:p>
            <a:pPr marL="0" indent="0">
              <a:buNone/>
            </a:pPr>
            <a:r>
              <a:rPr lang="en-IN" sz="2000" dirty="0"/>
              <a:t>	</a:t>
            </a:r>
            <a:r>
              <a:rPr lang="en-IN" sz="2000" dirty="0" err="1" smtClean="0"/>
              <a:t>isinstance</a:t>
            </a:r>
            <a:r>
              <a:rPr lang="en-IN" sz="2000" dirty="0" smtClean="0"/>
              <a:t>(5, </a:t>
            </a:r>
            <a:r>
              <a:rPr lang="en-IN" sz="2000" dirty="0" err="1" smtClean="0"/>
              <a:t>int</a:t>
            </a:r>
            <a:r>
              <a:rPr lang="en-IN" sz="2000" dirty="0" smtClean="0"/>
              <a:t>)					</a:t>
            </a:r>
            <a:r>
              <a:rPr lang="en-IN" sz="2000" dirty="0" err="1" smtClean="0"/>
              <a:t>isinstance</a:t>
            </a:r>
            <a:r>
              <a:rPr lang="en-IN" sz="2000" dirty="0" smtClean="0"/>
              <a:t>(5, float)</a:t>
            </a:r>
          </a:p>
          <a:p>
            <a:pPr marL="0" indent="0">
              <a:buNone/>
            </a:pPr>
            <a:r>
              <a:rPr lang="en-IN" sz="2000" dirty="0"/>
              <a:t>	</a:t>
            </a:r>
            <a:r>
              <a:rPr lang="en-IN" sz="2000" dirty="0" smtClean="0"/>
              <a:t>True							False</a:t>
            </a:r>
          </a:p>
          <a:p>
            <a:pPr marL="0" indent="0">
              <a:buNone/>
            </a:pPr>
            <a:r>
              <a:rPr lang="en-IN" sz="2000" dirty="0"/>
              <a:t>	</a:t>
            </a:r>
            <a:endParaRPr lang="en-IN" sz="2000" dirty="0" smtClean="0"/>
          </a:p>
          <a:p>
            <a:pPr marL="0" indent="0">
              <a:buNone/>
            </a:pPr>
            <a:r>
              <a:rPr lang="en-IN" sz="2000" dirty="0"/>
              <a:t>	</a:t>
            </a:r>
            <a:r>
              <a:rPr lang="en-IN" sz="2000" dirty="0" err="1" smtClean="0"/>
              <a:t>isinstance</a:t>
            </a:r>
            <a:r>
              <a:rPr lang="en-IN" sz="2000" dirty="0" smtClean="0"/>
              <a:t>(10,(</a:t>
            </a:r>
            <a:r>
              <a:rPr lang="en-IN" sz="2000" dirty="0" err="1" smtClean="0"/>
              <a:t>int</a:t>
            </a:r>
            <a:r>
              <a:rPr lang="en-IN" sz="2000" dirty="0" smtClean="0"/>
              <a:t>, float, bool))				</a:t>
            </a:r>
            <a:r>
              <a:rPr lang="en-IN" sz="2000" dirty="0" err="1" smtClean="0"/>
              <a:t>isinstance</a:t>
            </a:r>
            <a:r>
              <a:rPr lang="en-IN" sz="2000" dirty="0" smtClean="0"/>
              <a:t>(4 + 3j(</a:t>
            </a:r>
            <a:r>
              <a:rPr lang="en-IN" sz="2000" dirty="0" err="1" smtClean="0"/>
              <a:t>int</a:t>
            </a:r>
            <a:r>
              <a:rPr lang="en-IN" sz="2000" dirty="0" smtClean="0"/>
              <a:t>, float, bool))</a:t>
            </a:r>
          </a:p>
          <a:p>
            <a:pPr marL="0" indent="0">
              <a:buNone/>
            </a:pPr>
            <a:r>
              <a:rPr lang="en-IN" sz="2000" dirty="0"/>
              <a:t>	</a:t>
            </a:r>
            <a:r>
              <a:rPr lang="en-IN" sz="2000" dirty="0" smtClean="0"/>
              <a:t>True							False</a:t>
            </a:r>
            <a:endParaRPr lang="en-IN" sz="2000" dirty="0"/>
          </a:p>
          <a:p>
            <a:pPr marL="0" indent="0">
              <a:buNone/>
            </a:pPr>
            <a:r>
              <a:rPr lang="en-IN" sz="2000" dirty="0" smtClean="0"/>
              <a:t>	</a:t>
            </a:r>
          </a:p>
          <a:p>
            <a:pPr marL="0" indent="0">
              <a:buNone/>
            </a:pPr>
            <a:r>
              <a:rPr lang="en-IN" sz="2000" dirty="0"/>
              <a:t>	</a:t>
            </a:r>
            <a:r>
              <a:rPr lang="en-IN" sz="2000" dirty="0" err="1" smtClean="0"/>
              <a:t>isinstance</a:t>
            </a:r>
            <a:r>
              <a:rPr lang="en-IN" sz="2000" dirty="0" smtClean="0"/>
              <a:t>(2.6(</a:t>
            </a:r>
            <a:r>
              <a:rPr lang="en-IN" sz="2000" dirty="0" err="1" smtClean="0"/>
              <a:t>int</a:t>
            </a:r>
            <a:r>
              <a:rPr lang="en-IN" sz="2000" dirty="0" smtClean="0"/>
              <a:t>, float, complex))</a:t>
            </a:r>
          </a:p>
          <a:p>
            <a:pPr marL="0" indent="0">
              <a:buNone/>
            </a:pPr>
            <a:r>
              <a:rPr lang="en-IN" sz="2000" dirty="0"/>
              <a:t>	</a:t>
            </a:r>
            <a:r>
              <a:rPr lang="en-IN" sz="2000" dirty="0" smtClean="0"/>
              <a:t>True</a:t>
            </a:r>
          </a:p>
          <a:p>
            <a:pPr marL="0" indent="0">
              <a:buNone/>
            </a:pPr>
            <a:r>
              <a:rPr lang="en-IN" sz="2000" dirty="0"/>
              <a:t>	</a:t>
            </a:r>
          </a:p>
        </p:txBody>
      </p:sp>
    </p:spTree>
    <p:extLst>
      <p:ext uri="{BB962C8B-B14F-4D97-AF65-F5344CB8AC3E}">
        <p14:creationId xmlns:p14="http://schemas.microsoft.com/office/powerpoint/2010/main" val="25938779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0895106" cy="5971032"/>
          </a:xfrm>
        </p:spPr>
        <p:txBody>
          <a:bodyPr>
            <a:normAutofit/>
          </a:bodyPr>
          <a:lstStyle/>
          <a:p>
            <a:pPr algn="ctr"/>
            <a:r>
              <a:rPr lang="en-IN" sz="4000" b="1" i="1" dirty="0" smtClean="0">
                <a:latin typeface="Times New Roman" pitchFamily="18" charset="0"/>
                <a:cs typeface="Times New Roman" pitchFamily="18" charset="0"/>
              </a:rPr>
              <a:t>Presentation 9</a:t>
            </a:r>
            <a:r>
              <a:rPr lang="en-IN" sz="3200" b="1" i="1" dirty="0" smtClean="0">
                <a:latin typeface="Times New Roman" pitchFamily="18" charset="0"/>
                <a:cs typeface="Times New Roman" pitchFamily="18" charset="0"/>
              </a:rPr>
              <a:t/>
            </a:r>
            <a:br>
              <a:rPr lang="en-IN" sz="3200" b="1" i="1" dirty="0" smtClean="0">
                <a:latin typeface="Times New Roman" pitchFamily="18" charset="0"/>
                <a:cs typeface="Times New Roman" pitchFamily="18" charset="0"/>
              </a:rPr>
            </a:br>
            <a:r>
              <a:rPr lang="en-IN" sz="3200" b="1" i="1" dirty="0">
                <a:latin typeface="Times New Roman" pitchFamily="18" charset="0"/>
                <a:cs typeface="Times New Roman" pitchFamily="18" charset="0"/>
              </a:rPr>
              <a:t/>
            </a:r>
            <a:br>
              <a:rPr lang="en-IN" sz="3200" b="1" i="1" dirty="0">
                <a:latin typeface="Times New Roman" pitchFamily="18" charset="0"/>
                <a:cs typeface="Times New Roman" pitchFamily="18" charset="0"/>
              </a:rPr>
            </a:br>
            <a:r>
              <a:rPr lang="en-IN" sz="2800" b="1" dirty="0" smtClean="0">
                <a:latin typeface="Times New Roman" pitchFamily="18" charset="0"/>
                <a:cs typeface="Times New Roman" pitchFamily="18" charset="0"/>
              </a:rPr>
              <a:t>Collection </a:t>
            </a:r>
            <a:r>
              <a:rPr lang="en-IN" sz="2800" b="1" dirty="0">
                <a:latin typeface="Times New Roman" pitchFamily="18" charset="0"/>
                <a:cs typeface="Times New Roman" pitchFamily="18" charset="0"/>
              </a:rPr>
              <a:t>D</a:t>
            </a:r>
            <a:r>
              <a:rPr lang="en-IN" sz="2800" b="1" dirty="0" smtClean="0">
                <a:latin typeface="Times New Roman" pitchFamily="18" charset="0"/>
                <a:cs typeface="Times New Roman" pitchFamily="18" charset="0"/>
              </a:rPr>
              <a:t>ata </a:t>
            </a:r>
            <a:r>
              <a:rPr lang="en-IN" sz="2800" b="1" dirty="0">
                <a:latin typeface="Times New Roman" pitchFamily="18" charset="0"/>
                <a:cs typeface="Times New Roman" pitchFamily="18" charset="0"/>
              </a:rPr>
              <a:t>T</a:t>
            </a:r>
            <a:r>
              <a:rPr lang="en-IN" sz="2800" b="1" dirty="0" smtClean="0">
                <a:latin typeface="Times New Roman" pitchFamily="18" charset="0"/>
                <a:cs typeface="Times New Roman" pitchFamily="18" charset="0"/>
              </a:rPr>
              <a:t>ypes</a:t>
            </a:r>
            <a:br>
              <a:rPr lang="en-IN" sz="2800" b="1" dirty="0" smtClean="0">
                <a:latin typeface="Times New Roman" pitchFamily="18" charset="0"/>
                <a:cs typeface="Times New Roman" pitchFamily="18" charset="0"/>
              </a:rPr>
            </a:br>
            <a:r>
              <a:rPr lang="en-IN" sz="2800" b="1" dirty="0">
                <a:latin typeface="Times New Roman" pitchFamily="18" charset="0"/>
                <a:cs typeface="Times New Roman" pitchFamily="18" charset="0"/>
              </a:rPr>
              <a:t/>
            </a:r>
            <a:br>
              <a:rPr lang="en-IN" sz="2800" b="1" dirty="0">
                <a:latin typeface="Times New Roman" pitchFamily="18" charset="0"/>
                <a:cs typeface="Times New Roman" pitchFamily="18" charset="0"/>
              </a:rPr>
            </a:br>
            <a:r>
              <a:rPr lang="en-IN" sz="2800" b="1" dirty="0">
                <a:latin typeface="Times New Roman" pitchFamily="18" charset="0"/>
                <a:cs typeface="Times New Roman" pitchFamily="18" charset="0"/>
              </a:rPr>
              <a:t/>
            </a:r>
            <a:br>
              <a:rPr lang="en-IN" sz="2800" b="1" dirty="0">
                <a:latin typeface="Times New Roman" pitchFamily="18" charset="0"/>
                <a:cs typeface="Times New Roman" pitchFamily="18" charset="0"/>
              </a:rPr>
            </a:br>
            <a:r>
              <a:rPr lang="en-IN" sz="2800" b="1" dirty="0" smtClean="0">
                <a:latin typeface="Times New Roman" pitchFamily="18" charset="0"/>
                <a:cs typeface="Times New Roman" pitchFamily="18" charset="0"/>
              </a:rPr>
              <a:t>String</a:t>
            </a:r>
            <a:br>
              <a:rPr lang="en-IN" sz="2800" b="1" dirty="0" smtClean="0">
                <a:latin typeface="Times New Roman" pitchFamily="18" charset="0"/>
                <a:cs typeface="Times New Roman" pitchFamily="18" charset="0"/>
              </a:rPr>
            </a:br>
            <a:r>
              <a:rPr lang="en-IN" sz="2800" b="1" dirty="0" smtClean="0">
                <a:latin typeface="Times New Roman" pitchFamily="18" charset="0"/>
                <a:cs typeface="Times New Roman" pitchFamily="18" charset="0"/>
              </a:rPr>
              <a:t>Management in String</a:t>
            </a:r>
            <a:r>
              <a:rPr lang="en-IN" sz="3200" b="1" i="1" dirty="0" smtClean="0"/>
              <a:t/>
            </a:r>
            <a:br>
              <a:rPr lang="en-IN" sz="3200" b="1" i="1" dirty="0" smtClean="0"/>
            </a:br>
            <a:r>
              <a:rPr lang="en-IN" sz="3200" b="1" i="1" dirty="0" smtClean="0"/>
              <a:t> </a:t>
            </a:r>
            <a:endParaRPr lang="en-IN" sz="3200" b="1" i="1" dirty="0"/>
          </a:p>
        </p:txBody>
      </p:sp>
      <p:sp>
        <p:nvSpPr>
          <p:cNvPr id="5" name="Down Arrow 4"/>
          <p:cNvSpPr/>
          <p:nvPr/>
        </p:nvSpPr>
        <p:spPr>
          <a:xfrm>
            <a:off x="5550408" y="3163824"/>
            <a:ext cx="548640" cy="5303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083773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0"/>
            <a:ext cx="10895106" cy="1325563"/>
          </a:xfrm>
        </p:spPr>
        <p:txBody>
          <a:bodyPr>
            <a:normAutofit/>
          </a:bodyPr>
          <a:lstStyle/>
          <a:p>
            <a:r>
              <a:rPr lang="en-IN" sz="4000" b="1" dirty="0" smtClean="0"/>
              <a:t>Collection Data Types</a:t>
            </a:r>
            <a:endParaRPr lang="en-IN" sz="4000" b="1" dirty="0"/>
          </a:p>
        </p:txBody>
      </p:sp>
      <p:sp>
        <p:nvSpPr>
          <p:cNvPr id="3" name="Content Placeholder 2"/>
          <p:cNvSpPr>
            <a:spLocks noGrp="1"/>
          </p:cNvSpPr>
          <p:nvPr>
            <p:ph idx="1"/>
          </p:nvPr>
        </p:nvSpPr>
        <p:spPr>
          <a:xfrm>
            <a:off x="458694" y="1271016"/>
            <a:ext cx="11274612" cy="5586984"/>
          </a:xfrm>
        </p:spPr>
        <p:txBody>
          <a:bodyPr>
            <a:normAutofit/>
          </a:bodyPr>
          <a:lstStyle/>
          <a:p>
            <a:pPr marL="0" indent="0">
              <a:buNone/>
            </a:pPr>
            <a:r>
              <a:rPr lang="en-IN" sz="4000" b="1" dirty="0" smtClean="0"/>
              <a:t>1. String</a:t>
            </a:r>
          </a:p>
          <a:p>
            <a:pPr marL="0" indent="0">
              <a:buNone/>
            </a:pPr>
            <a:endParaRPr lang="en-IN" sz="2000" b="1" dirty="0" smtClean="0"/>
          </a:p>
          <a:p>
            <a:r>
              <a:rPr lang="en-IN" sz="2000" dirty="0" smtClean="0"/>
              <a:t>A string is a collection of characters or set of characters or group of characters which is enclosed within quotes or which lies in quotes is called as string</a:t>
            </a:r>
          </a:p>
          <a:p>
            <a:pPr marL="0" indent="0">
              <a:buNone/>
            </a:pPr>
            <a:r>
              <a:rPr lang="en-IN" sz="2000" dirty="0"/>
              <a:t>	</a:t>
            </a:r>
            <a:r>
              <a:rPr lang="en-IN" sz="2000" dirty="0" smtClean="0"/>
              <a:t>s = “python”</a:t>
            </a:r>
          </a:p>
          <a:p>
            <a:pPr marL="0" indent="0">
              <a:buNone/>
            </a:pPr>
            <a:r>
              <a:rPr lang="en-IN" sz="2000" dirty="0"/>
              <a:t>	</a:t>
            </a:r>
            <a:r>
              <a:rPr lang="en-IN" sz="2000" dirty="0" smtClean="0"/>
              <a:t>type(s)</a:t>
            </a:r>
          </a:p>
          <a:p>
            <a:pPr marL="0" indent="0">
              <a:buNone/>
            </a:pPr>
            <a:r>
              <a:rPr lang="en-IN" sz="2000" dirty="0"/>
              <a:t>	</a:t>
            </a:r>
            <a:r>
              <a:rPr lang="en-IN" sz="2000" dirty="0" smtClean="0"/>
              <a:t>&lt;</a:t>
            </a:r>
            <a:r>
              <a:rPr lang="en-IN" sz="2000" dirty="0" err="1" smtClean="0"/>
              <a:t>class’str</a:t>
            </a:r>
            <a:r>
              <a:rPr lang="en-IN" sz="2000" dirty="0" smtClean="0"/>
              <a:t>’&gt;</a:t>
            </a:r>
          </a:p>
          <a:p>
            <a:pPr marL="0" indent="0">
              <a:buNone/>
            </a:pPr>
            <a:endParaRPr lang="en-IN" sz="2000" dirty="0" smtClean="0"/>
          </a:p>
          <a:p>
            <a:pPr marL="0" indent="0">
              <a:buNone/>
            </a:pPr>
            <a:r>
              <a:rPr lang="en-IN" sz="2000" dirty="0"/>
              <a:t>	</a:t>
            </a:r>
            <a:r>
              <a:rPr lang="en-IN" sz="2000" dirty="0" smtClean="0"/>
              <a:t>s = ‘123’</a:t>
            </a:r>
          </a:p>
          <a:p>
            <a:pPr marL="0" indent="0">
              <a:buNone/>
            </a:pPr>
            <a:r>
              <a:rPr lang="en-IN" sz="2000" dirty="0"/>
              <a:t>	</a:t>
            </a:r>
            <a:r>
              <a:rPr lang="en-IN" sz="2000" dirty="0" smtClean="0"/>
              <a:t>type(s)</a:t>
            </a:r>
          </a:p>
          <a:p>
            <a:pPr marL="0" indent="0">
              <a:buNone/>
            </a:pPr>
            <a:r>
              <a:rPr lang="en-IN" sz="2000" dirty="0"/>
              <a:t>	</a:t>
            </a:r>
            <a:r>
              <a:rPr lang="en-IN" sz="2000" dirty="0" smtClean="0"/>
              <a:t>&lt;</a:t>
            </a:r>
            <a:r>
              <a:rPr lang="en-IN" sz="2000" dirty="0" err="1" smtClean="0"/>
              <a:t>class’str</a:t>
            </a:r>
            <a:r>
              <a:rPr lang="en-IN" sz="2000" dirty="0" smtClean="0"/>
              <a:t>’&gt;</a:t>
            </a:r>
            <a:endParaRPr lang="en-IN" sz="2000" dirty="0"/>
          </a:p>
        </p:txBody>
      </p:sp>
    </p:spTree>
    <p:extLst>
      <p:ext uri="{BB962C8B-B14F-4D97-AF65-F5344CB8AC3E}">
        <p14:creationId xmlns:p14="http://schemas.microsoft.com/office/powerpoint/2010/main" val="21444571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982" y="429768"/>
            <a:ext cx="11274612" cy="6291072"/>
          </a:xfrm>
        </p:spPr>
        <p:txBody>
          <a:bodyPr>
            <a:normAutofit lnSpcReduction="10000"/>
          </a:bodyPr>
          <a:lstStyle/>
          <a:p>
            <a:pPr marL="0" indent="0">
              <a:buNone/>
            </a:pPr>
            <a:r>
              <a:rPr lang="en-IN" sz="2400" b="1" u="sng" dirty="0" smtClean="0"/>
              <a:t>Ways to create a string with different quotes</a:t>
            </a:r>
          </a:p>
          <a:p>
            <a:pPr marL="0" indent="0">
              <a:buNone/>
            </a:pPr>
            <a:r>
              <a:rPr lang="en-IN" sz="2000" b="1" dirty="0" smtClean="0"/>
              <a:t>1. Single quote					2. Double quote</a:t>
            </a:r>
            <a:endParaRPr lang="en-IN" sz="1600" b="1" dirty="0" smtClean="0"/>
          </a:p>
          <a:p>
            <a:pPr marL="0" indent="0">
              <a:buNone/>
            </a:pPr>
            <a:r>
              <a:rPr lang="en-IN" sz="2000" dirty="0"/>
              <a:t>	</a:t>
            </a:r>
            <a:r>
              <a:rPr lang="en-IN" sz="2000" dirty="0" smtClean="0"/>
              <a:t>s = ‘</a:t>
            </a:r>
            <a:r>
              <a:rPr lang="en-IN" sz="2000" dirty="0" err="1" smtClean="0"/>
              <a:t>puthon</a:t>
            </a:r>
            <a:r>
              <a:rPr lang="en-IN" sz="2000" dirty="0" smtClean="0"/>
              <a:t>’					s = “python”</a:t>
            </a:r>
          </a:p>
          <a:p>
            <a:pPr marL="0" indent="0">
              <a:buNone/>
            </a:pPr>
            <a:r>
              <a:rPr lang="en-IN" sz="2000" dirty="0"/>
              <a:t>	</a:t>
            </a:r>
            <a:r>
              <a:rPr lang="en-IN" sz="2000" dirty="0" smtClean="0"/>
              <a:t>type(s)						type(s)</a:t>
            </a:r>
          </a:p>
          <a:p>
            <a:pPr marL="0" indent="0">
              <a:buNone/>
            </a:pPr>
            <a:r>
              <a:rPr lang="en-IN" sz="2000" dirty="0"/>
              <a:t>	</a:t>
            </a:r>
            <a:r>
              <a:rPr lang="en-IN" sz="2000" dirty="0" smtClean="0"/>
              <a:t>&lt;</a:t>
            </a:r>
            <a:r>
              <a:rPr lang="en-IN" sz="2000" dirty="0" err="1" smtClean="0"/>
              <a:t>class’str</a:t>
            </a:r>
            <a:r>
              <a:rPr lang="en-IN" sz="2000" dirty="0" smtClean="0"/>
              <a:t>’&gt;					&lt;</a:t>
            </a:r>
            <a:r>
              <a:rPr lang="en-IN" sz="2000" dirty="0" err="1" smtClean="0"/>
              <a:t>class’str</a:t>
            </a:r>
            <a:r>
              <a:rPr lang="en-IN" sz="2000" dirty="0" smtClean="0"/>
              <a:t>’&gt;</a:t>
            </a:r>
          </a:p>
          <a:p>
            <a:pPr marL="0" indent="0">
              <a:buNone/>
            </a:pPr>
            <a:r>
              <a:rPr lang="en-IN" sz="2000" dirty="0"/>
              <a:t>	</a:t>
            </a:r>
            <a:endParaRPr lang="en-IN" sz="2000" dirty="0" smtClean="0"/>
          </a:p>
          <a:p>
            <a:pPr marL="0" indent="0">
              <a:buNone/>
            </a:pPr>
            <a:r>
              <a:rPr lang="en-IN" sz="2000" dirty="0"/>
              <a:t>	</a:t>
            </a:r>
            <a:r>
              <a:rPr lang="en-IN" sz="2000" dirty="0" smtClean="0"/>
              <a:t>s = ‘</a:t>
            </a:r>
            <a:r>
              <a:rPr lang="en-IN" sz="2000" dirty="0" err="1" smtClean="0"/>
              <a:t>python@class_qspiders</a:t>
            </a:r>
            <a:r>
              <a:rPr lang="en-IN" sz="2000" dirty="0" smtClean="0"/>
              <a:t>’		</a:t>
            </a:r>
            <a:r>
              <a:rPr lang="en-IN" sz="2000" dirty="0"/>
              <a:t>s = </a:t>
            </a:r>
            <a:r>
              <a:rPr lang="en-IN" sz="2000" dirty="0" smtClean="0"/>
              <a:t>“</a:t>
            </a:r>
            <a:r>
              <a:rPr lang="en-IN" sz="2000" dirty="0" err="1" smtClean="0"/>
              <a:t>python@class_qspiders</a:t>
            </a:r>
            <a:r>
              <a:rPr lang="en-IN" sz="2000" dirty="0" smtClean="0"/>
              <a:t>”</a:t>
            </a:r>
            <a:endParaRPr lang="en-IN" sz="2000" dirty="0"/>
          </a:p>
          <a:p>
            <a:pPr marL="0" indent="0">
              <a:buNone/>
            </a:pPr>
            <a:r>
              <a:rPr lang="en-IN" sz="2000" dirty="0"/>
              <a:t>	type(s</a:t>
            </a:r>
            <a:r>
              <a:rPr lang="en-IN" sz="2000" dirty="0" smtClean="0"/>
              <a:t>)					type(s)</a:t>
            </a:r>
            <a:endParaRPr lang="en-IN" sz="2000" dirty="0"/>
          </a:p>
          <a:p>
            <a:pPr marL="0" indent="0">
              <a:buNone/>
            </a:pPr>
            <a:r>
              <a:rPr lang="en-IN" sz="2000" dirty="0"/>
              <a:t>	&lt;</a:t>
            </a:r>
            <a:r>
              <a:rPr lang="en-IN" sz="2000" dirty="0" err="1"/>
              <a:t>class’str</a:t>
            </a:r>
            <a:r>
              <a:rPr lang="en-IN" sz="2000" dirty="0" smtClean="0"/>
              <a:t>’&gt;				&lt;</a:t>
            </a:r>
            <a:r>
              <a:rPr lang="en-IN" sz="2000" dirty="0" err="1" smtClean="0"/>
              <a:t>class’str</a:t>
            </a:r>
            <a:r>
              <a:rPr lang="en-IN" sz="2000" dirty="0" smtClean="0"/>
              <a:t>’&gt; </a:t>
            </a:r>
          </a:p>
          <a:p>
            <a:pPr marL="0" indent="0">
              <a:buNone/>
            </a:pPr>
            <a:endParaRPr lang="en-IN" sz="2000" dirty="0" smtClean="0"/>
          </a:p>
          <a:p>
            <a:pPr marL="0" indent="0">
              <a:buNone/>
            </a:pPr>
            <a:r>
              <a:rPr lang="en-IN" sz="2000" b="1" dirty="0" smtClean="0"/>
              <a:t>3. Triple quotes</a:t>
            </a:r>
            <a:r>
              <a:rPr lang="en-IN" sz="2000" dirty="0" smtClean="0"/>
              <a:t>					</a:t>
            </a:r>
          </a:p>
          <a:p>
            <a:pPr marL="0" indent="0">
              <a:buNone/>
            </a:pPr>
            <a:r>
              <a:rPr lang="en-IN" sz="2000" dirty="0"/>
              <a:t>	</a:t>
            </a:r>
            <a:r>
              <a:rPr lang="en-IN" sz="2000" dirty="0" smtClean="0"/>
              <a:t>s = “’</a:t>
            </a:r>
            <a:r>
              <a:rPr lang="en-IN" sz="2000" dirty="0" err="1" smtClean="0"/>
              <a:t>python@class_qspiders</a:t>
            </a:r>
            <a:r>
              <a:rPr lang="en-IN" sz="2000" dirty="0" smtClean="0"/>
              <a:t>”’</a:t>
            </a:r>
          </a:p>
          <a:p>
            <a:pPr marL="0" indent="0">
              <a:buNone/>
            </a:pPr>
            <a:r>
              <a:rPr lang="en-IN" sz="2000" dirty="0"/>
              <a:t>	</a:t>
            </a:r>
            <a:r>
              <a:rPr lang="en-IN" sz="2000" dirty="0" smtClean="0"/>
              <a:t>type(s</a:t>
            </a:r>
            <a:r>
              <a:rPr lang="en-IN" sz="2000" dirty="0"/>
              <a:t>)</a:t>
            </a:r>
          </a:p>
          <a:p>
            <a:pPr marL="0" indent="0">
              <a:buNone/>
            </a:pPr>
            <a:r>
              <a:rPr lang="en-IN" sz="2000" dirty="0"/>
              <a:t>	&lt;</a:t>
            </a:r>
            <a:r>
              <a:rPr lang="en-IN" sz="2000" dirty="0" err="1"/>
              <a:t>class’str</a:t>
            </a:r>
            <a:r>
              <a:rPr lang="en-IN" sz="2000" dirty="0"/>
              <a:t>’&gt;</a:t>
            </a:r>
          </a:p>
        </p:txBody>
      </p:sp>
    </p:spTree>
    <p:extLst>
      <p:ext uri="{BB962C8B-B14F-4D97-AF65-F5344CB8AC3E}">
        <p14:creationId xmlns:p14="http://schemas.microsoft.com/office/powerpoint/2010/main" val="2289116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1752" y="393192"/>
            <a:ext cx="11722608" cy="6281928"/>
          </a:xfrm>
        </p:spPr>
        <p:txBody>
          <a:bodyPr>
            <a:normAutofit lnSpcReduction="10000"/>
          </a:bodyPr>
          <a:lstStyle/>
          <a:p>
            <a:pPr marL="0" indent="0" algn="just">
              <a:buNone/>
            </a:pPr>
            <a:r>
              <a:rPr lang="en-IN" sz="2400" b="1" u="sng" dirty="0" smtClean="0"/>
              <a:t>When to go for single and double quotes</a:t>
            </a:r>
          </a:p>
          <a:p>
            <a:pPr marL="0" indent="0" algn="just">
              <a:buNone/>
            </a:pPr>
            <a:r>
              <a:rPr lang="en-IN" sz="2000" dirty="0"/>
              <a:t>	</a:t>
            </a:r>
            <a:r>
              <a:rPr lang="en-IN" sz="2000" dirty="0" smtClean="0"/>
              <a:t>s = ‘</a:t>
            </a:r>
            <a:r>
              <a:rPr lang="en-IN" sz="2000" dirty="0" err="1" smtClean="0"/>
              <a:t>aulleem</a:t>
            </a:r>
            <a:r>
              <a:rPr lang="en-IN" sz="2000" dirty="0" smtClean="0"/>
              <a:t> and </a:t>
            </a:r>
            <a:r>
              <a:rPr lang="en-IN" sz="2000" dirty="0" err="1" smtClean="0"/>
              <a:t>chandralekha</a:t>
            </a:r>
            <a:r>
              <a:rPr lang="en-IN" sz="2000" dirty="0" smtClean="0"/>
              <a:t> belongs to team c</a:t>
            </a:r>
          </a:p>
          <a:p>
            <a:pPr marL="0" indent="0" algn="just">
              <a:buNone/>
            </a:pPr>
            <a:r>
              <a:rPr lang="en-IN" sz="2000" dirty="0"/>
              <a:t>	</a:t>
            </a:r>
            <a:r>
              <a:rPr lang="en-IN" sz="2000" dirty="0" smtClean="0"/>
              <a:t>syntax error:</a:t>
            </a:r>
          </a:p>
          <a:p>
            <a:pPr algn="just"/>
            <a:endParaRPr lang="en-IN" sz="2000" dirty="0"/>
          </a:p>
          <a:p>
            <a:pPr marL="0" indent="0" algn="just">
              <a:buNone/>
            </a:pPr>
            <a:r>
              <a:rPr lang="en-IN" sz="2000" dirty="0" smtClean="0"/>
              <a:t>	s = </a:t>
            </a:r>
            <a:r>
              <a:rPr lang="en-IN" sz="2000" dirty="0"/>
              <a:t>‘</a:t>
            </a:r>
            <a:r>
              <a:rPr lang="en-IN" sz="2000" dirty="0" err="1"/>
              <a:t>aulleem</a:t>
            </a:r>
            <a:r>
              <a:rPr lang="en-IN" sz="2000" dirty="0"/>
              <a:t> and </a:t>
            </a:r>
            <a:r>
              <a:rPr lang="en-IN" sz="2000" dirty="0" err="1"/>
              <a:t>chandralekha</a:t>
            </a:r>
            <a:r>
              <a:rPr lang="en-IN" sz="2000" dirty="0"/>
              <a:t> </a:t>
            </a:r>
            <a:r>
              <a:rPr lang="en-IN" sz="2000" dirty="0" smtClean="0"/>
              <a:t>belongs </a:t>
            </a:r>
            <a:r>
              <a:rPr lang="en-IN" sz="2000" dirty="0"/>
              <a:t>to team </a:t>
            </a:r>
            <a:r>
              <a:rPr lang="en-IN" sz="2000" dirty="0" smtClean="0"/>
              <a:t>c”</a:t>
            </a:r>
          </a:p>
          <a:p>
            <a:pPr marL="0" indent="0" algn="just">
              <a:buNone/>
            </a:pPr>
            <a:r>
              <a:rPr lang="en-IN" sz="2000" dirty="0"/>
              <a:t>	</a:t>
            </a:r>
            <a:r>
              <a:rPr lang="en-IN" sz="2000" dirty="0" smtClean="0"/>
              <a:t>syntax error:</a:t>
            </a:r>
          </a:p>
          <a:p>
            <a:pPr marL="0" indent="0" algn="just">
              <a:buNone/>
            </a:pPr>
            <a:endParaRPr lang="en-IN" sz="2000" dirty="0"/>
          </a:p>
          <a:p>
            <a:pPr algn="just"/>
            <a:r>
              <a:rPr lang="en-IN" sz="2000" dirty="0"/>
              <a:t>When ever we have a single quotes in a sentence we have to enclose the boundary with in double </a:t>
            </a:r>
            <a:r>
              <a:rPr lang="en-IN" sz="2000" dirty="0" smtClean="0"/>
              <a:t>quotes</a:t>
            </a:r>
          </a:p>
          <a:p>
            <a:pPr marL="0" indent="0" algn="just">
              <a:buNone/>
            </a:pPr>
            <a:r>
              <a:rPr lang="en-IN" sz="2000" dirty="0" smtClean="0"/>
              <a:t>	s = “</a:t>
            </a:r>
            <a:r>
              <a:rPr lang="en-IN" sz="2000" dirty="0" err="1" smtClean="0"/>
              <a:t>could’t</a:t>
            </a:r>
            <a:r>
              <a:rPr lang="en-IN" sz="2000" dirty="0" smtClean="0"/>
              <a:t> attend the python class”</a:t>
            </a:r>
          </a:p>
          <a:p>
            <a:pPr marL="0" indent="0" algn="just">
              <a:buNone/>
            </a:pPr>
            <a:endParaRPr lang="en-IN" sz="2000" dirty="0"/>
          </a:p>
          <a:p>
            <a:pPr algn="just"/>
            <a:r>
              <a:rPr lang="en-IN" sz="2000" dirty="0" smtClean="0"/>
              <a:t>When ever we have double quotes in a sentence we have to enclose the boundary with single quote</a:t>
            </a:r>
            <a:endParaRPr lang="en-IN" sz="2000" dirty="0"/>
          </a:p>
          <a:p>
            <a:pPr marL="0" indent="0">
              <a:buNone/>
            </a:pPr>
            <a:r>
              <a:rPr lang="en-IN" sz="2000" dirty="0" smtClean="0"/>
              <a:t>	s = ‘The palace is named as “Mysore palace”’</a:t>
            </a:r>
            <a:endParaRPr lang="en-IN" sz="2000" dirty="0"/>
          </a:p>
          <a:p>
            <a:pPr marL="0" indent="0">
              <a:buNone/>
            </a:pPr>
            <a:r>
              <a:rPr lang="en-IN" sz="2000" dirty="0" smtClean="0"/>
              <a:t>	&lt;</a:t>
            </a:r>
            <a:r>
              <a:rPr lang="en-IN" sz="2000" dirty="0" err="1" smtClean="0"/>
              <a:t>class’str</a:t>
            </a:r>
            <a:r>
              <a:rPr lang="en-IN" sz="2000" dirty="0" smtClean="0"/>
              <a:t>’&gt;</a:t>
            </a:r>
            <a:endParaRPr lang="en-IN" sz="2000" dirty="0"/>
          </a:p>
        </p:txBody>
      </p:sp>
    </p:spTree>
    <p:extLst>
      <p:ext uri="{BB962C8B-B14F-4D97-AF65-F5344CB8AC3E}">
        <p14:creationId xmlns:p14="http://schemas.microsoft.com/office/powerpoint/2010/main" val="19526164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30352"/>
            <a:ext cx="11274612" cy="6208776"/>
          </a:xfrm>
        </p:spPr>
        <p:txBody>
          <a:bodyPr>
            <a:normAutofit/>
          </a:bodyPr>
          <a:lstStyle/>
          <a:p>
            <a:pPr marL="0" indent="0">
              <a:buNone/>
            </a:pPr>
            <a:r>
              <a:rPr lang="en-IN" sz="2400" b="1" u="sng" dirty="0" smtClean="0"/>
              <a:t>Ways to create string</a:t>
            </a:r>
          </a:p>
          <a:p>
            <a:r>
              <a:rPr lang="en-IN" sz="2000" dirty="0" smtClean="0"/>
              <a:t>‘python’, “python”, “’python”’. “”python””</a:t>
            </a:r>
          </a:p>
          <a:p>
            <a:r>
              <a:rPr lang="en-IN" sz="2000" dirty="0" smtClean="0"/>
              <a:t>Boundary: ‘   ’,”   ”,”’   ”’, “”  </a:t>
            </a:r>
          </a:p>
          <a:p>
            <a:r>
              <a:rPr lang="en-IN" sz="2000" dirty="0" smtClean="0"/>
              <a:t>String is called a immutable data types </a:t>
            </a:r>
            <a:r>
              <a:rPr lang="en-IN" sz="2000" dirty="0" smtClean="0">
                <a:sym typeface="Wingdings" pitchFamily="2" charset="2"/>
              </a:rPr>
              <a:t> modified can’t be done</a:t>
            </a:r>
          </a:p>
          <a:p>
            <a:r>
              <a:rPr lang="en-IN" sz="2000" dirty="0" smtClean="0">
                <a:sym typeface="Wingdings" pitchFamily="2" charset="2"/>
              </a:rPr>
              <a:t>When ever we want to find the total no. of characters present in string we use  </a:t>
            </a:r>
            <a:r>
              <a:rPr lang="en-IN" sz="2000" dirty="0" err="1" smtClean="0">
                <a:sym typeface="Wingdings" pitchFamily="2" charset="2"/>
              </a:rPr>
              <a:t>len</a:t>
            </a:r>
            <a:r>
              <a:rPr lang="en-IN" sz="2000" dirty="0" smtClean="0">
                <a:sym typeface="Wingdings" pitchFamily="2" charset="2"/>
              </a:rPr>
              <a:t>( )</a:t>
            </a:r>
            <a:endParaRPr lang="en-IN" sz="2000" dirty="0">
              <a:sym typeface="Wingdings" pitchFamily="2" charset="2"/>
            </a:endParaRPr>
          </a:p>
          <a:p>
            <a:pPr marL="0" indent="0">
              <a:buNone/>
            </a:pPr>
            <a:r>
              <a:rPr lang="en-IN" sz="2000" dirty="0" smtClean="0">
                <a:sym typeface="Wingdings" pitchFamily="2" charset="2"/>
              </a:rPr>
              <a:t>	s = ‘I did my masters in Automobile engineering’</a:t>
            </a:r>
          </a:p>
          <a:p>
            <a:pPr marL="0" indent="0">
              <a:buNone/>
            </a:pPr>
            <a:r>
              <a:rPr lang="en-IN" sz="2000" dirty="0">
                <a:sym typeface="Wingdings" pitchFamily="2" charset="2"/>
              </a:rPr>
              <a:t>	</a:t>
            </a:r>
            <a:r>
              <a:rPr lang="en-IN" sz="2000" dirty="0" err="1" smtClean="0">
                <a:sym typeface="Wingdings" pitchFamily="2" charset="2"/>
              </a:rPr>
              <a:t>len</a:t>
            </a:r>
            <a:r>
              <a:rPr lang="en-IN" sz="2000" dirty="0" smtClean="0">
                <a:sym typeface="Wingdings" pitchFamily="2" charset="2"/>
              </a:rPr>
              <a:t>(s)</a:t>
            </a:r>
          </a:p>
          <a:p>
            <a:pPr marL="0" indent="0">
              <a:buNone/>
            </a:pPr>
            <a:r>
              <a:rPr lang="en-IN" sz="2000" dirty="0">
                <a:sym typeface="Wingdings" pitchFamily="2" charset="2"/>
              </a:rPr>
              <a:t>	</a:t>
            </a:r>
            <a:r>
              <a:rPr lang="en-IN" sz="2000" dirty="0" smtClean="0">
                <a:sym typeface="Wingdings" pitchFamily="2" charset="2"/>
              </a:rPr>
              <a:t>42</a:t>
            </a:r>
          </a:p>
          <a:p>
            <a:pPr marL="0" indent="0">
              <a:buNone/>
            </a:pPr>
            <a:endParaRPr lang="en-IN" sz="2000" dirty="0">
              <a:sym typeface="Wingdings" pitchFamily="2" charset="2"/>
            </a:endParaRPr>
          </a:p>
          <a:p>
            <a:pPr marL="0" indent="0">
              <a:buNone/>
            </a:pPr>
            <a:r>
              <a:rPr lang="en-IN" sz="2000" dirty="0" smtClean="0">
                <a:sym typeface="Wingdings" pitchFamily="2" charset="2"/>
              </a:rPr>
              <a:t>	s = “I failed to be successful engineer”</a:t>
            </a:r>
          </a:p>
          <a:p>
            <a:pPr marL="0" indent="0">
              <a:buNone/>
            </a:pPr>
            <a:r>
              <a:rPr lang="en-IN" sz="2000" dirty="0">
                <a:sym typeface="Wingdings" pitchFamily="2" charset="2"/>
              </a:rPr>
              <a:t>	</a:t>
            </a:r>
            <a:r>
              <a:rPr lang="en-IN" sz="2000" dirty="0" err="1" smtClean="0">
                <a:sym typeface="Wingdings" pitchFamily="2" charset="2"/>
              </a:rPr>
              <a:t>len</a:t>
            </a:r>
            <a:r>
              <a:rPr lang="en-IN" sz="2000" dirty="0" smtClean="0">
                <a:sym typeface="Wingdings" pitchFamily="2" charset="2"/>
              </a:rPr>
              <a:t>(s)</a:t>
            </a:r>
          </a:p>
          <a:p>
            <a:pPr marL="0" indent="0">
              <a:buNone/>
            </a:pPr>
            <a:r>
              <a:rPr lang="en-IN" sz="2000" dirty="0">
                <a:sym typeface="Wingdings" pitchFamily="2" charset="2"/>
              </a:rPr>
              <a:t>	</a:t>
            </a:r>
            <a:r>
              <a:rPr lang="en-IN" sz="2000" dirty="0" smtClean="0">
                <a:sym typeface="Wingdings" pitchFamily="2" charset="2"/>
              </a:rPr>
              <a:t>34</a:t>
            </a:r>
          </a:p>
          <a:p>
            <a:pPr marL="0" indent="0">
              <a:buNone/>
            </a:pPr>
            <a:r>
              <a:rPr lang="en-IN" sz="2000" dirty="0">
                <a:sym typeface="Wingdings" pitchFamily="2" charset="2"/>
              </a:rPr>
              <a:t>	</a:t>
            </a:r>
            <a:endParaRPr lang="en-IN" sz="1400" dirty="0" smtClean="0">
              <a:sym typeface="Wingdings" pitchFamily="2" charset="2"/>
            </a:endParaRPr>
          </a:p>
        </p:txBody>
      </p:sp>
    </p:spTree>
    <p:extLst>
      <p:ext uri="{BB962C8B-B14F-4D97-AF65-F5344CB8AC3E}">
        <p14:creationId xmlns:p14="http://schemas.microsoft.com/office/powerpoint/2010/main" val="4607035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b="1" dirty="0"/>
              <a:t>If we want to get the attributes/functions/methods of any </a:t>
            </a:r>
            <a:r>
              <a:rPr lang="en-IN" sz="3200" b="1" dirty="0" smtClean="0"/>
              <a:t>data types/class </a:t>
            </a:r>
            <a:r>
              <a:rPr lang="en-IN" sz="3200" b="1" dirty="0"/>
              <a:t>we use </a:t>
            </a:r>
            <a:r>
              <a:rPr lang="en-IN" sz="3200" b="1" dirty="0" err="1"/>
              <a:t>dir</a:t>
            </a:r>
            <a:r>
              <a:rPr lang="en-IN" sz="3200" b="1" dirty="0"/>
              <a:t>( )</a:t>
            </a:r>
            <a:endParaRPr lang="en-IN" sz="3200" dirty="0"/>
          </a:p>
        </p:txBody>
      </p:sp>
      <p:sp>
        <p:nvSpPr>
          <p:cNvPr id="3" name="Content Placeholder 2"/>
          <p:cNvSpPr>
            <a:spLocks noGrp="1"/>
          </p:cNvSpPr>
          <p:nvPr>
            <p:ph idx="1"/>
          </p:nvPr>
        </p:nvSpPr>
        <p:spPr>
          <a:xfrm>
            <a:off x="458694" y="1728216"/>
            <a:ext cx="11274612" cy="4416997"/>
          </a:xfrm>
        </p:spPr>
        <p:txBody>
          <a:bodyPr>
            <a:normAutofit/>
          </a:bodyPr>
          <a:lstStyle/>
          <a:p>
            <a:pPr marL="0" indent="0">
              <a:buNone/>
            </a:pPr>
            <a:r>
              <a:rPr lang="en-IN" sz="2000" b="1" dirty="0" err="1" smtClean="0"/>
              <a:t>Dir</a:t>
            </a:r>
            <a:r>
              <a:rPr lang="en-IN" sz="2000" b="1" dirty="0" smtClean="0"/>
              <a:t>(</a:t>
            </a:r>
            <a:r>
              <a:rPr lang="en-IN" sz="2000" b="1" dirty="0" err="1" smtClean="0"/>
              <a:t>str</a:t>
            </a:r>
            <a:r>
              <a:rPr lang="en-IN" sz="2000" b="1" dirty="0" smtClean="0"/>
              <a:t>)</a:t>
            </a:r>
          </a:p>
          <a:p>
            <a:pPr marL="0" indent="0">
              <a:buNone/>
            </a:pPr>
            <a:endParaRPr lang="en-IN" sz="2000" b="1" dirty="0"/>
          </a:p>
          <a:p>
            <a:pPr marL="0" indent="0" algn="just">
              <a:buNone/>
            </a:pPr>
            <a:r>
              <a:rPr lang="en-IN" sz="2000" dirty="0"/>
              <a:t>['__add__', '__class__', '__contains__', '__</a:t>
            </a:r>
            <a:r>
              <a:rPr lang="en-IN" sz="2000" dirty="0" err="1"/>
              <a:t>delattr</a:t>
            </a:r>
            <a:r>
              <a:rPr lang="en-IN" sz="2000" dirty="0"/>
              <a:t>__', '__</a:t>
            </a:r>
            <a:r>
              <a:rPr lang="en-IN" sz="2000" dirty="0" err="1"/>
              <a:t>dir</a:t>
            </a:r>
            <a:r>
              <a:rPr lang="en-IN" sz="2000" dirty="0"/>
              <a:t>__', '__doc__', '__</a:t>
            </a:r>
            <a:r>
              <a:rPr lang="en-IN" sz="2000" dirty="0" err="1"/>
              <a:t>eq</a:t>
            </a:r>
            <a:r>
              <a:rPr lang="en-IN" sz="2000" dirty="0"/>
              <a:t>__', '__format__', '__</a:t>
            </a:r>
            <a:r>
              <a:rPr lang="en-IN" sz="2000" dirty="0" err="1"/>
              <a:t>ge</a:t>
            </a:r>
            <a:r>
              <a:rPr lang="en-IN" sz="2000" dirty="0"/>
              <a:t>__', '__</a:t>
            </a:r>
            <a:r>
              <a:rPr lang="en-IN" sz="2000" dirty="0" err="1"/>
              <a:t>getattribute</a:t>
            </a:r>
            <a:r>
              <a:rPr lang="en-IN" sz="2000" dirty="0"/>
              <a:t>__', '__</a:t>
            </a:r>
            <a:r>
              <a:rPr lang="en-IN" sz="2000" dirty="0" err="1"/>
              <a:t>getitem</a:t>
            </a:r>
            <a:r>
              <a:rPr lang="en-IN" sz="2000" dirty="0"/>
              <a:t>__', '__</a:t>
            </a:r>
            <a:r>
              <a:rPr lang="en-IN" sz="2000" dirty="0" err="1"/>
              <a:t>getnewargs</a:t>
            </a:r>
            <a:r>
              <a:rPr lang="en-IN" sz="2000" dirty="0"/>
              <a:t>__', '__</a:t>
            </a:r>
            <a:r>
              <a:rPr lang="en-IN" sz="2000" dirty="0" err="1"/>
              <a:t>gt</a:t>
            </a:r>
            <a:r>
              <a:rPr lang="en-IN" sz="2000" dirty="0"/>
              <a:t>__', '__hash__', '__</a:t>
            </a:r>
            <a:r>
              <a:rPr lang="en-IN" sz="2000" dirty="0" err="1"/>
              <a:t>init</a:t>
            </a:r>
            <a:r>
              <a:rPr lang="en-IN" sz="2000" dirty="0"/>
              <a:t>__', '__</a:t>
            </a:r>
            <a:r>
              <a:rPr lang="en-IN" sz="2000" dirty="0" err="1"/>
              <a:t>init_subclass</a:t>
            </a:r>
            <a:r>
              <a:rPr lang="en-IN" sz="2000" dirty="0"/>
              <a:t>__', '__</a:t>
            </a:r>
            <a:r>
              <a:rPr lang="en-IN" sz="2000" dirty="0" err="1"/>
              <a:t>iter</a:t>
            </a:r>
            <a:r>
              <a:rPr lang="en-IN" sz="2000" dirty="0"/>
              <a:t>__', '__le__', '__</a:t>
            </a:r>
            <a:r>
              <a:rPr lang="en-IN" sz="2000" dirty="0" err="1"/>
              <a:t>len</a:t>
            </a:r>
            <a:r>
              <a:rPr lang="en-IN" sz="2000" dirty="0"/>
              <a:t>__', '__</a:t>
            </a:r>
            <a:r>
              <a:rPr lang="en-IN" sz="2000" dirty="0" err="1"/>
              <a:t>lt</a:t>
            </a:r>
            <a:r>
              <a:rPr lang="en-IN" sz="2000" dirty="0"/>
              <a:t>__', '__mod__', '__</a:t>
            </a:r>
            <a:r>
              <a:rPr lang="en-IN" sz="2000" dirty="0" err="1"/>
              <a:t>mul</a:t>
            </a:r>
            <a:r>
              <a:rPr lang="en-IN" sz="2000" dirty="0"/>
              <a:t>__', '__ne__', '__new__', '__reduce__', '__</a:t>
            </a:r>
            <a:r>
              <a:rPr lang="en-IN" sz="2000" dirty="0" err="1"/>
              <a:t>reduce_ex</a:t>
            </a:r>
            <a:r>
              <a:rPr lang="en-IN" sz="2000" dirty="0"/>
              <a:t>__', '__</a:t>
            </a:r>
            <a:r>
              <a:rPr lang="en-IN" sz="2000" dirty="0" err="1"/>
              <a:t>repr</a:t>
            </a:r>
            <a:r>
              <a:rPr lang="en-IN" sz="2000" dirty="0"/>
              <a:t>__', '__</a:t>
            </a:r>
            <a:r>
              <a:rPr lang="en-IN" sz="2000" dirty="0" err="1"/>
              <a:t>rmod</a:t>
            </a:r>
            <a:r>
              <a:rPr lang="en-IN" sz="2000" dirty="0"/>
              <a:t>__', '__</a:t>
            </a:r>
            <a:r>
              <a:rPr lang="en-IN" sz="2000" dirty="0" err="1"/>
              <a:t>rmul</a:t>
            </a:r>
            <a:r>
              <a:rPr lang="en-IN" sz="2000" dirty="0"/>
              <a:t>__', '__</a:t>
            </a:r>
            <a:r>
              <a:rPr lang="en-IN" sz="2000" dirty="0" err="1"/>
              <a:t>setattr</a:t>
            </a:r>
            <a:r>
              <a:rPr lang="en-IN" sz="2000" dirty="0"/>
              <a:t>__', '__</a:t>
            </a:r>
            <a:r>
              <a:rPr lang="en-IN" sz="2000" dirty="0" err="1"/>
              <a:t>sizeof</a:t>
            </a:r>
            <a:r>
              <a:rPr lang="en-IN" sz="2000" dirty="0"/>
              <a:t>__', '__</a:t>
            </a:r>
            <a:r>
              <a:rPr lang="en-IN" sz="2000" dirty="0" err="1"/>
              <a:t>str</a:t>
            </a:r>
            <a:r>
              <a:rPr lang="en-IN" sz="2000" dirty="0"/>
              <a:t>__', '__</a:t>
            </a:r>
            <a:r>
              <a:rPr lang="en-IN" sz="2000" dirty="0" err="1"/>
              <a:t>subclasshook</a:t>
            </a:r>
            <a:r>
              <a:rPr lang="en-IN" sz="2000" dirty="0"/>
              <a:t>__', 'capitalize', '</a:t>
            </a:r>
            <a:r>
              <a:rPr lang="en-IN" sz="2000" dirty="0" err="1"/>
              <a:t>casefold</a:t>
            </a:r>
            <a:r>
              <a:rPr lang="en-IN" sz="2000" dirty="0"/>
              <a:t>', '</a:t>
            </a:r>
            <a:r>
              <a:rPr lang="en-IN" sz="2000" dirty="0" err="1"/>
              <a:t>center</a:t>
            </a:r>
            <a:r>
              <a:rPr lang="en-IN" sz="2000" dirty="0"/>
              <a:t>', 'count', 'encode', '</a:t>
            </a:r>
            <a:r>
              <a:rPr lang="en-IN" sz="2000" dirty="0" err="1"/>
              <a:t>endswith</a:t>
            </a:r>
            <a:r>
              <a:rPr lang="en-IN" sz="2000" dirty="0"/>
              <a:t>', '</a:t>
            </a:r>
            <a:r>
              <a:rPr lang="en-IN" sz="2000" dirty="0" err="1"/>
              <a:t>expandtabs</a:t>
            </a:r>
            <a:r>
              <a:rPr lang="en-IN" sz="2000" dirty="0"/>
              <a:t>', 'find', 'format', '</a:t>
            </a:r>
            <a:r>
              <a:rPr lang="en-IN" sz="2000" dirty="0" err="1"/>
              <a:t>format_map</a:t>
            </a:r>
            <a:r>
              <a:rPr lang="en-IN" sz="2000" dirty="0"/>
              <a:t>', 'index', '</a:t>
            </a:r>
            <a:r>
              <a:rPr lang="en-IN" sz="2000" dirty="0" err="1"/>
              <a:t>isalnum</a:t>
            </a:r>
            <a:r>
              <a:rPr lang="en-IN" sz="2000" dirty="0"/>
              <a:t>', '</a:t>
            </a:r>
            <a:r>
              <a:rPr lang="en-IN" sz="2000" dirty="0" err="1"/>
              <a:t>isalpha</a:t>
            </a:r>
            <a:r>
              <a:rPr lang="en-IN" sz="2000" dirty="0"/>
              <a:t>', '</a:t>
            </a:r>
            <a:r>
              <a:rPr lang="en-IN" sz="2000" dirty="0" err="1"/>
              <a:t>isascii</a:t>
            </a:r>
            <a:r>
              <a:rPr lang="en-IN" sz="2000" dirty="0"/>
              <a:t>', '</a:t>
            </a:r>
            <a:r>
              <a:rPr lang="en-IN" sz="2000" dirty="0" err="1"/>
              <a:t>isdecimal</a:t>
            </a:r>
            <a:r>
              <a:rPr lang="en-IN" sz="2000" dirty="0"/>
              <a:t>', '</a:t>
            </a:r>
            <a:r>
              <a:rPr lang="en-IN" sz="2000" dirty="0" err="1"/>
              <a:t>isdigit</a:t>
            </a:r>
            <a:r>
              <a:rPr lang="en-IN" sz="2000" dirty="0"/>
              <a:t>', '</a:t>
            </a:r>
            <a:r>
              <a:rPr lang="en-IN" sz="2000" dirty="0" err="1"/>
              <a:t>isidentifier</a:t>
            </a:r>
            <a:r>
              <a:rPr lang="en-IN" sz="2000" dirty="0"/>
              <a:t>', '</a:t>
            </a:r>
            <a:r>
              <a:rPr lang="en-IN" sz="2000" dirty="0" err="1"/>
              <a:t>islower</a:t>
            </a:r>
            <a:r>
              <a:rPr lang="en-IN" sz="2000" dirty="0"/>
              <a:t>', '</a:t>
            </a:r>
            <a:r>
              <a:rPr lang="en-IN" sz="2000" dirty="0" err="1"/>
              <a:t>isnumeric</a:t>
            </a:r>
            <a:r>
              <a:rPr lang="en-IN" sz="2000" dirty="0"/>
              <a:t>', '</a:t>
            </a:r>
            <a:r>
              <a:rPr lang="en-IN" sz="2000" dirty="0" err="1"/>
              <a:t>isprintable</a:t>
            </a:r>
            <a:r>
              <a:rPr lang="en-IN" sz="2000" dirty="0"/>
              <a:t>', '</a:t>
            </a:r>
            <a:r>
              <a:rPr lang="en-IN" sz="2000" dirty="0" err="1"/>
              <a:t>isspace</a:t>
            </a:r>
            <a:r>
              <a:rPr lang="en-IN" sz="2000" dirty="0"/>
              <a:t>', '</a:t>
            </a:r>
            <a:r>
              <a:rPr lang="en-IN" sz="2000" dirty="0" err="1"/>
              <a:t>istitle</a:t>
            </a:r>
            <a:r>
              <a:rPr lang="en-IN" sz="2000" dirty="0"/>
              <a:t>', '</a:t>
            </a:r>
            <a:r>
              <a:rPr lang="en-IN" sz="2000" dirty="0" err="1"/>
              <a:t>isupper</a:t>
            </a:r>
            <a:r>
              <a:rPr lang="en-IN" sz="2000" dirty="0"/>
              <a:t>', 'join', '</a:t>
            </a:r>
            <a:r>
              <a:rPr lang="en-IN" sz="2000" dirty="0" err="1"/>
              <a:t>ljust</a:t>
            </a:r>
            <a:r>
              <a:rPr lang="en-IN" sz="2000" dirty="0"/>
              <a:t>', 'lower', '</a:t>
            </a:r>
            <a:r>
              <a:rPr lang="en-IN" sz="2000" dirty="0" err="1"/>
              <a:t>lstrip</a:t>
            </a:r>
            <a:r>
              <a:rPr lang="en-IN" sz="2000" dirty="0"/>
              <a:t>', '</a:t>
            </a:r>
            <a:r>
              <a:rPr lang="en-IN" sz="2000" dirty="0" err="1"/>
              <a:t>maketrans</a:t>
            </a:r>
            <a:r>
              <a:rPr lang="en-IN" sz="2000" dirty="0"/>
              <a:t>', 'partition', '</a:t>
            </a:r>
            <a:r>
              <a:rPr lang="en-IN" sz="2000" dirty="0" err="1"/>
              <a:t>removeprefix</a:t>
            </a:r>
            <a:r>
              <a:rPr lang="en-IN" sz="2000" dirty="0"/>
              <a:t>', '</a:t>
            </a:r>
            <a:r>
              <a:rPr lang="en-IN" sz="2000" dirty="0" err="1"/>
              <a:t>removesuffix</a:t>
            </a:r>
            <a:r>
              <a:rPr lang="en-IN" sz="2000" dirty="0"/>
              <a:t>', 'replace', '</a:t>
            </a:r>
            <a:r>
              <a:rPr lang="en-IN" sz="2000" dirty="0" err="1"/>
              <a:t>rfind</a:t>
            </a:r>
            <a:r>
              <a:rPr lang="en-IN" sz="2000" dirty="0"/>
              <a:t>', '</a:t>
            </a:r>
            <a:r>
              <a:rPr lang="en-IN" sz="2000" dirty="0" err="1"/>
              <a:t>rindex</a:t>
            </a:r>
            <a:r>
              <a:rPr lang="en-IN" sz="2000" dirty="0"/>
              <a:t>', '</a:t>
            </a:r>
            <a:r>
              <a:rPr lang="en-IN" sz="2000" dirty="0" err="1"/>
              <a:t>rjust</a:t>
            </a:r>
            <a:r>
              <a:rPr lang="en-IN" sz="2000" dirty="0"/>
              <a:t>', '</a:t>
            </a:r>
            <a:r>
              <a:rPr lang="en-IN" sz="2000" dirty="0" err="1"/>
              <a:t>rpartition</a:t>
            </a:r>
            <a:r>
              <a:rPr lang="en-IN" sz="2000" dirty="0"/>
              <a:t>', '</a:t>
            </a:r>
            <a:r>
              <a:rPr lang="en-IN" sz="2000" dirty="0" err="1"/>
              <a:t>rsplit</a:t>
            </a:r>
            <a:r>
              <a:rPr lang="en-IN" sz="2000" dirty="0"/>
              <a:t>', '</a:t>
            </a:r>
            <a:r>
              <a:rPr lang="en-IN" sz="2000" dirty="0" err="1"/>
              <a:t>rstrip</a:t>
            </a:r>
            <a:r>
              <a:rPr lang="en-IN" sz="2000" dirty="0"/>
              <a:t>', 'split', '</a:t>
            </a:r>
            <a:r>
              <a:rPr lang="en-IN" sz="2000" dirty="0" err="1"/>
              <a:t>splitlines</a:t>
            </a:r>
            <a:r>
              <a:rPr lang="en-IN" sz="2000" dirty="0"/>
              <a:t>', '</a:t>
            </a:r>
            <a:r>
              <a:rPr lang="en-IN" sz="2000" dirty="0" err="1"/>
              <a:t>startswith</a:t>
            </a:r>
            <a:r>
              <a:rPr lang="en-IN" sz="2000" dirty="0"/>
              <a:t>', 'strip', '</a:t>
            </a:r>
            <a:r>
              <a:rPr lang="en-IN" sz="2000" dirty="0" err="1"/>
              <a:t>swapcase</a:t>
            </a:r>
            <a:r>
              <a:rPr lang="en-IN" sz="2000" dirty="0"/>
              <a:t>', 'title', 'translate', 'upper', '</a:t>
            </a:r>
            <a:r>
              <a:rPr lang="en-IN" sz="2000" dirty="0" err="1"/>
              <a:t>zfill</a:t>
            </a:r>
            <a:r>
              <a:rPr lang="en-IN" sz="2000" dirty="0"/>
              <a:t>']</a:t>
            </a:r>
          </a:p>
        </p:txBody>
      </p:sp>
    </p:spTree>
    <p:extLst>
      <p:ext uri="{BB962C8B-B14F-4D97-AF65-F5344CB8AC3E}">
        <p14:creationId xmlns:p14="http://schemas.microsoft.com/office/powerpoint/2010/main" val="24429715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649224"/>
            <a:ext cx="11274612" cy="5742432"/>
          </a:xfrm>
        </p:spPr>
        <p:txBody>
          <a:bodyPr>
            <a:normAutofit/>
          </a:bodyPr>
          <a:lstStyle/>
          <a:p>
            <a:r>
              <a:rPr lang="en-IN" sz="2000" dirty="0" smtClean="0"/>
              <a:t>Default value of string</a:t>
            </a:r>
          </a:p>
          <a:p>
            <a:pPr marL="0" indent="0">
              <a:buNone/>
            </a:pPr>
            <a:r>
              <a:rPr lang="en-IN" sz="2000" dirty="0"/>
              <a:t>	a</a:t>
            </a:r>
            <a:r>
              <a:rPr lang="en-IN" sz="2000" dirty="0" smtClean="0"/>
              <a:t> = ‘ ‘					d = </a:t>
            </a:r>
            <a:r>
              <a:rPr lang="en-IN" sz="2000" dirty="0" err="1" smtClean="0"/>
              <a:t>str</a:t>
            </a:r>
            <a:r>
              <a:rPr lang="en-IN" sz="2000" dirty="0" smtClean="0"/>
              <a:t>( )</a:t>
            </a:r>
          </a:p>
          <a:p>
            <a:pPr marL="0" indent="0">
              <a:buNone/>
            </a:pPr>
            <a:r>
              <a:rPr lang="en-IN" sz="2000" dirty="0"/>
              <a:t>	</a:t>
            </a:r>
            <a:r>
              <a:rPr lang="en-IN" sz="2000" dirty="0" smtClean="0"/>
              <a:t>type(a)					type(d)</a:t>
            </a:r>
          </a:p>
          <a:p>
            <a:pPr marL="0" indent="0">
              <a:buNone/>
            </a:pPr>
            <a:r>
              <a:rPr lang="en-IN" sz="2000" dirty="0"/>
              <a:t>	</a:t>
            </a:r>
            <a:r>
              <a:rPr lang="en-IN" sz="2000" dirty="0" smtClean="0"/>
              <a:t>&lt;</a:t>
            </a:r>
            <a:r>
              <a:rPr lang="en-IN" sz="2000" dirty="0" err="1" smtClean="0"/>
              <a:t>class’str</a:t>
            </a:r>
            <a:r>
              <a:rPr lang="en-IN" sz="2000" dirty="0" smtClean="0"/>
              <a:t>’&gt;				&lt;</a:t>
            </a:r>
            <a:r>
              <a:rPr lang="en-IN" sz="2000" dirty="0" err="1" smtClean="0"/>
              <a:t>class’str</a:t>
            </a:r>
            <a:r>
              <a:rPr lang="en-IN" sz="2000" dirty="0" smtClean="0"/>
              <a:t>’&gt;</a:t>
            </a:r>
          </a:p>
          <a:p>
            <a:pPr marL="0" indent="0">
              <a:buNone/>
            </a:pPr>
            <a:r>
              <a:rPr lang="en-IN" sz="2000" dirty="0" smtClean="0"/>
              <a:t>				</a:t>
            </a:r>
            <a:endParaRPr lang="en-IN" sz="2000" dirty="0"/>
          </a:p>
          <a:p>
            <a:pPr marL="0" indent="0">
              <a:buNone/>
            </a:pPr>
            <a:r>
              <a:rPr lang="en-IN" sz="2000" dirty="0" smtClean="0"/>
              <a:t>	b = “ ”				</a:t>
            </a:r>
          </a:p>
          <a:p>
            <a:pPr marL="0" indent="0">
              <a:buNone/>
            </a:pPr>
            <a:r>
              <a:rPr lang="en-IN" sz="2000" dirty="0"/>
              <a:t>	</a:t>
            </a:r>
            <a:r>
              <a:rPr lang="en-IN" sz="2000" dirty="0" smtClean="0"/>
              <a:t>type(b)</a:t>
            </a:r>
          </a:p>
          <a:p>
            <a:pPr marL="0" indent="0">
              <a:buNone/>
            </a:pPr>
            <a:r>
              <a:rPr lang="en-IN" sz="2000" dirty="0"/>
              <a:t>	</a:t>
            </a:r>
            <a:r>
              <a:rPr lang="en-IN" sz="2000" dirty="0" smtClean="0"/>
              <a:t>&lt;</a:t>
            </a:r>
            <a:r>
              <a:rPr lang="en-IN" sz="2000" dirty="0" err="1" smtClean="0"/>
              <a:t>class’str</a:t>
            </a:r>
            <a:r>
              <a:rPr lang="en-IN" sz="2000" dirty="0" smtClean="0"/>
              <a:t>’&gt;</a:t>
            </a:r>
          </a:p>
          <a:p>
            <a:pPr marL="0" indent="0">
              <a:buNone/>
            </a:pPr>
            <a:endParaRPr lang="en-IN" sz="2000" dirty="0"/>
          </a:p>
          <a:p>
            <a:pPr marL="0" indent="0">
              <a:buNone/>
            </a:pPr>
            <a:r>
              <a:rPr lang="en-IN" sz="2000" dirty="0" smtClean="0"/>
              <a:t>	c = “’ “’</a:t>
            </a:r>
          </a:p>
          <a:p>
            <a:pPr marL="0" indent="0">
              <a:buNone/>
            </a:pPr>
            <a:r>
              <a:rPr lang="en-IN" sz="2000" dirty="0"/>
              <a:t>	</a:t>
            </a:r>
            <a:r>
              <a:rPr lang="en-IN" sz="2000" dirty="0" smtClean="0"/>
              <a:t>type(c)</a:t>
            </a:r>
          </a:p>
          <a:p>
            <a:pPr marL="0" indent="0">
              <a:buNone/>
            </a:pPr>
            <a:r>
              <a:rPr lang="en-IN" sz="2000" dirty="0"/>
              <a:t>	</a:t>
            </a:r>
            <a:r>
              <a:rPr lang="en-IN" sz="2000" dirty="0" smtClean="0"/>
              <a:t>&lt;</a:t>
            </a:r>
            <a:r>
              <a:rPr lang="en-IN" sz="2000" dirty="0" err="1" smtClean="0"/>
              <a:t>class’str</a:t>
            </a:r>
            <a:r>
              <a:rPr lang="en-IN" sz="2000" dirty="0" smtClean="0"/>
              <a:t>’&gt;</a:t>
            </a:r>
            <a:endParaRPr lang="en-IN" sz="2000" dirty="0"/>
          </a:p>
        </p:txBody>
      </p:sp>
    </p:spTree>
    <p:extLst>
      <p:ext uri="{BB962C8B-B14F-4D97-AF65-F5344CB8AC3E}">
        <p14:creationId xmlns:p14="http://schemas.microsoft.com/office/powerpoint/2010/main" val="3468200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57784"/>
            <a:ext cx="11274612" cy="5587429"/>
          </a:xfrm>
        </p:spPr>
        <p:txBody>
          <a:bodyPr>
            <a:normAutofit/>
          </a:bodyPr>
          <a:lstStyle/>
          <a:p>
            <a:pPr marL="0" indent="0">
              <a:buNone/>
            </a:pPr>
            <a:r>
              <a:rPr lang="en-IN" sz="3200" b="1" dirty="0" smtClean="0"/>
              <a:t>MANAGEMENT IN STRING</a:t>
            </a:r>
          </a:p>
          <a:p>
            <a:pPr marL="0" indent="0">
              <a:buNone/>
            </a:pPr>
            <a:endParaRPr lang="en-IN" sz="2000" dirty="0" smtClean="0"/>
          </a:p>
          <a:p>
            <a:pPr marL="0" indent="0">
              <a:buNone/>
            </a:pPr>
            <a:endParaRPr lang="en-IN" sz="2000" dirty="0" smtClean="0"/>
          </a:p>
        </p:txBody>
      </p:sp>
      <p:sp>
        <p:nvSpPr>
          <p:cNvPr id="4" name="Rectangle 3"/>
          <p:cNvSpPr/>
          <p:nvPr/>
        </p:nvSpPr>
        <p:spPr>
          <a:xfrm>
            <a:off x="1074513" y="1531554"/>
            <a:ext cx="8645559" cy="380960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5" name="Rounded Rectangle 4"/>
          <p:cNvSpPr/>
          <p:nvPr/>
        </p:nvSpPr>
        <p:spPr>
          <a:xfrm>
            <a:off x="1653011" y="1932769"/>
            <a:ext cx="2775857" cy="312386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6" name="Rounded Rectangle 5"/>
          <p:cNvSpPr/>
          <p:nvPr/>
        </p:nvSpPr>
        <p:spPr>
          <a:xfrm>
            <a:off x="5739818" y="1932769"/>
            <a:ext cx="3495621" cy="312386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sp>
        <p:nvSpPr>
          <p:cNvPr id="7" name="Rectangle 6"/>
          <p:cNvSpPr/>
          <p:nvPr/>
        </p:nvSpPr>
        <p:spPr>
          <a:xfrm>
            <a:off x="1839295" y="3985169"/>
            <a:ext cx="2403287" cy="78410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
        <p:nvSpPr>
          <p:cNvPr id="8" name="TextBox 7"/>
          <p:cNvSpPr txBox="1"/>
          <p:nvPr/>
        </p:nvSpPr>
        <p:spPr>
          <a:xfrm>
            <a:off x="1657628" y="2279336"/>
            <a:ext cx="2640563" cy="369332"/>
          </a:xfrm>
          <a:prstGeom prst="rect">
            <a:avLst/>
          </a:prstGeom>
          <a:noFill/>
        </p:spPr>
        <p:txBody>
          <a:bodyPr wrap="square" rtlCol="0">
            <a:spAutoFit/>
          </a:bodyPr>
          <a:lstStyle/>
          <a:p>
            <a:pPr algn="ctr"/>
            <a:r>
              <a:rPr lang="en-IN" dirty="0" smtClean="0"/>
              <a:t>STACK</a:t>
            </a:r>
            <a:endParaRPr lang="en-IN" dirty="0"/>
          </a:p>
        </p:txBody>
      </p:sp>
      <p:sp>
        <p:nvSpPr>
          <p:cNvPr id="9" name="TextBox 8"/>
          <p:cNvSpPr txBox="1"/>
          <p:nvPr/>
        </p:nvSpPr>
        <p:spPr>
          <a:xfrm>
            <a:off x="6243951" y="2094670"/>
            <a:ext cx="2472612" cy="369332"/>
          </a:xfrm>
          <a:prstGeom prst="rect">
            <a:avLst/>
          </a:prstGeom>
          <a:noFill/>
        </p:spPr>
        <p:txBody>
          <a:bodyPr wrap="square" rtlCol="0">
            <a:spAutoFit/>
          </a:bodyPr>
          <a:lstStyle/>
          <a:p>
            <a:pPr algn="ctr"/>
            <a:r>
              <a:rPr lang="en-IN" dirty="0" smtClean="0"/>
              <a:t>HEAP</a:t>
            </a:r>
            <a:endParaRPr lang="en-IN" dirty="0"/>
          </a:p>
        </p:txBody>
      </p:sp>
      <p:sp>
        <p:nvSpPr>
          <p:cNvPr id="10" name="TextBox 9"/>
          <p:cNvSpPr txBox="1"/>
          <p:nvPr/>
        </p:nvSpPr>
        <p:spPr>
          <a:xfrm>
            <a:off x="5903383" y="2693988"/>
            <a:ext cx="681135" cy="369332"/>
          </a:xfrm>
          <a:prstGeom prst="rect">
            <a:avLst/>
          </a:prstGeom>
          <a:noFill/>
        </p:spPr>
        <p:txBody>
          <a:bodyPr wrap="square" rtlCol="0">
            <a:spAutoFit/>
          </a:bodyPr>
          <a:lstStyle/>
          <a:p>
            <a:r>
              <a:rPr lang="en-IN" dirty="0" smtClean="0"/>
              <a:t>H</a:t>
            </a:r>
            <a:endParaRPr lang="en-IN" dirty="0"/>
          </a:p>
        </p:txBody>
      </p:sp>
      <p:sp>
        <p:nvSpPr>
          <p:cNvPr id="11" name="TextBox 10"/>
          <p:cNvSpPr txBox="1"/>
          <p:nvPr/>
        </p:nvSpPr>
        <p:spPr>
          <a:xfrm>
            <a:off x="6293637" y="3388826"/>
            <a:ext cx="699796" cy="369332"/>
          </a:xfrm>
          <a:prstGeom prst="rect">
            <a:avLst/>
          </a:prstGeom>
          <a:noFill/>
        </p:spPr>
        <p:txBody>
          <a:bodyPr wrap="square" rtlCol="0">
            <a:spAutoFit/>
          </a:bodyPr>
          <a:lstStyle/>
          <a:p>
            <a:r>
              <a:rPr lang="en-IN" dirty="0"/>
              <a:t>e</a:t>
            </a:r>
          </a:p>
        </p:txBody>
      </p:sp>
      <p:sp>
        <p:nvSpPr>
          <p:cNvPr id="12" name="TextBox 11"/>
          <p:cNvSpPr txBox="1"/>
          <p:nvPr/>
        </p:nvSpPr>
        <p:spPr>
          <a:xfrm>
            <a:off x="6993433" y="2837646"/>
            <a:ext cx="718457" cy="369332"/>
          </a:xfrm>
          <a:prstGeom prst="rect">
            <a:avLst/>
          </a:prstGeom>
          <a:noFill/>
        </p:spPr>
        <p:txBody>
          <a:bodyPr wrap="square" rtlCol="0">
            <a:spAutoFit/>
          </a:bodyPr>
          <a:lstStyle/>
          <a:p>
            <a:r>
              <a:rPr lang="en-IN" dirty="0"/>
              <a:t>l</a:t>
            </a:r>
          </a:p>
        </p:txBody>
      </p:sp>
      <p:sp>
        <p:nvSpPr>
          <p:cNvPr id="13" name="TextBox 12"/>
          <p:cNvSpPr txBox="1"/>
          <p:nvPr/>
        </p:nvSpPr>
        <p:spPr>
          <a:xfrm>
            <a:off x="1895885" y="3957225"/>
            <a:ext cx="2164051" cy="923330"/>
          </a:xfrm>
          <a:prstGeom prst="rect">
            <a:avLst/>
          </a:prstGeom>
          <a:noFill/>
        </p:spPr>
        <p:txBody>
          <a:bodyPr wrap="square" rtlCol="0">
            <a:spAutoFit/>
          </a:bodyPr>
          <a:lstStyle/>
          <a:p>
            <a:pPr algn="ctr"/>
            <a:r>
              <a:rPr lang="en-IN" dirty="0" smtClean="0"/>
              <a:t>MAINFRAME	</a:t>
            </a:r>
          </a:p>
          <a:p>
            <a:pPr algn="ctr"/>
            <a:r>
              <a:rPr lang="en-IN" dirty="0" smtClean="0"/>
              <a:t>	          S</a:t>
            </a:r>
          </a:p>
          <a:p>
            <a:pPr algn="ctr"/>
            <a:r>
              <a:rPr lang="en-IN" dirty="0" smtClean="0"/>
              <a:t>		</a:t>
            </a:r>
            <a:endParaRPr lang="en-IN" dirty="0"/>
          </a:p>
        </p:txBody>
      </p:sp>
      <p:sp>
        <p:nvSpPr>
          <p:cNvPr id="17" name="TextBox 16"/>
          <p:cNvSpPr txBox="1"/>
          <p:nvPr/>
        </p:nvSpPr>
        <p:spPr>
          <a:xfrm>
            <a:off x="4475521" y="1531554"/>
            <a:ext cx="1726163" cy="369332"/>
          </a:xfrm>
          <a:prstGeom prst="rect">
            <a:avLst/>
          </a:prstGeom>
          <a:noFill/>
        </p:spPr>
        <p:txBody>
          <a:bodyPr wrap="square" rtlCol="0">
            <a:spAutoFit/>
          </a:bodyPr>
          <a:lstStyle/>
          <a:p>
            <a:pPr algn="ctr"/>
            <a:r>
              <a:rPr lang="en-IN" b="1" dirty="0" smtClean="0"/>
              <a:t>RAM</a:t>
            </a:r>
            <a:endParaRPr lang="en-IN" b="1" dirty="0"/>
          </a:p>
        </p:txBody>
      </p:sp>
      <p:sp>
        <p:nvSpPr>
          <p:cNvPr id="20" name="TextBox 19"/>
          <p:cNvSpPr txBox="1"/>
          <p:nvPr/>
        </p:nvSpPr>
        <p:spPr>
          <a:xfrm>
            <a:off x="7615738" y="3573492"/>
            <a:ext cx="667512" cy="369332"/>
          </a:xfrm>
          <a:prstGeom prst="rect">
            <a:avLst/>
          </a:prstGeom>
          <a:noFill/>
        </p:spPr>
        <p:txBody>
          <a:bodyPr wrap="square" rtlCol="0">
            <a:spAutoFit/>
          </a:bodyPr>
          <a:lstStyle/>
          <a:p>
            <a:r>
              <a:rPr lang="en-IN" dirty="0" smtClean="0"/>
              <a:t>o</a:t>
            </a:r>
            <a:endParaRPr lang="en-IN" dirty="0"/>
          </a:p>
        </p:txBody>
      </p:sp>
      <p:graphicFrame>
        <p:nvGraphicFramePr>
          <p:cNvPr id="21" name="Table 20"/>
          <p:cNvGraphicFramePr>
            <a:graphicFrameLocks noGrp="1"/>
          </p:cNvGraphicFramePr>
          <p:nvPr>
            <p:extLst>
              <p:ext uri="{D42A27DB-BD31-4B8C-83A1-F6EECF244321}">
                <p14:modId xmlns:p14="http://schemas.microsoft.com/office/powerpoint/2010/main" val="1075465082"/>
              </p:ext>
            </p:extLst>
          </p:nvPr>
        </p:nvGraphicFramePr>
        <p:xfrm>
          <a:off x="5609505" y="5629994"/>
          <a:ext cx="3741504" cy="370840"/>
        </p:xfrm>
        <a:graphic>
          <a:graphicData uri="http://schemas.openxmlformats.org/drawingml/2006/table">
            <a:tbl>
              <a:tblPr firstRow="1" bandRow="1">
                <a:tableStyleId>{5C22544A-7EE6-4342-B048-85BDC9FD1C3A}</a:tableStyleId>
              </a:tblPr>
              <a:tblGrid>
                <a:gridCol w="623584"/>
                <a:gridCol w="623584"/>
                <a:gridCol w="623584"/>
                <a:gridCol w="623584"/>
                <a:gridCol w="623584"/>
                <a:gridCol w="623584"/>
              </a:tblGrid>
              <a:tr h="370840">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3167846993"/>
              </p:ext>
            </p:extLst>
          </p:nvPr>
        </p:nvGraphicFramePr>
        <p:xfrm>
          <a:off x="3290533" y="5639138"/>
          <a:ext cx="1008939" cy="370840"/>
        </p:xfrm>
        <a:graphic>
          <a:graphicData uri="http://schemas.openxmlformats.org/drawingml/2006/table">
            <a:tbl>
              <a:tblPr firstRow="1" bandRow="1">
                <a:tableStyleId>{5C22544A-7EE6-4342-B048-85BDC9FD1C3A}</a:tableStyleId>
              </a:tblPr>
              <a:tblGrid>
                <a:gridCol w="1008939"/>
              </a:tblGrid>
              <a:tr h="370840">
                <a:tc>
                  <a:txBody>
                    <a:bodyPr/>
                    <a:lstStyle/>
                    <a:p>
                      <a:endParaRPr lang="en-IN" dirty="0"/>
                    </a:p>
                  </a:txBody>
                  <a:tcPr/>
                </a:tc>
              </a:tr>
            </a:tbl>
          </a:graphicData>
        </a:graphic>
      </p:graphicFrame>
      <p:sp>
        <p:nvSpPr>
          <p:cNvPr id="23" name="Right Arrow 22"/>
          <p:cNvSpPr/>
          <p:nvPr/>
        </p:nvSpPr>
        <p:spPr>
          <a:xfrm>
            <a:off x="4610815" y="5632704"/>
            <a:ext cx="727787" cy="31089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4" name="TextBox 23"/>
          <p:cNvSpPr txBox="1"/>
          <p:nvPr/>
        </p:nvSpPr>
        <p:spPr>
          <a:xfrm>
            <a:off x="5739819" y="5632704"/>
            <a:ext cx="3760237" cy="369332"/>
          </a:xfrm>
          <a:prstGeom prst="rect">
            <a:avLst/>
          </a:prstGeom>
          <a:noFill/>
        </p:spPr>
        <p:txBody>
          <a:bodyPr wrap="square" rtlCol="0">
            <a:spAutoFit/>
          </a:bodyPr>
          <a:lstStyle/>
          <a:p>
            <a:r>
              <a:rPr lang="en-IN" dirty="0" smtClean="0"/>
              <a:t>H      E	      L       </a:t>
            </a:r>
            <a:r>
              <a:rPr lang="en-IN" dirty="0" err="1" smtClean="0"/>
              <a:t>L</a:t>
            </a:r>
            <a:r>
              <a:rPr lang="en-IN" dirty="0" smtClean="0"/>
              <a:t>         O       </a:t>
            </a:r>
            <a:endParaRPr lang="en-IN" dirty="0"/>
          </a:p>
        </p:txBody>
      </p:sp>
      <p:cxnSp>
        <p:nvCxnSpPr>
          <p:cNvPr id="26" name="Straight Connector 25"/>
          <p:cNvCxnSpPr/>
          <p:nvPr/>
        </p:nvCxnSpPr>
        <p:spPr>
          <a:xfrm flipH="1">
            <a:off x="5980176" y="3204160"/>
            <a:ext cx="118872" cy="228224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p:cNvCxnSpPr/>
          <p:nvPr/>
        </p:nvCxnSpPr>
        <p:spPr>
          <a:xfrm>
            <a:off x="6483096" y="3942824"/>
            <a:ext cx="101422" cy="1543576"/>
          </a:xfrm>
          <a:prstGeom prst="line">
            <a:avLst/>
          </a:prstGeom>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8283250" y="3206978"/>
            <a:ext cx="595574" cy="366514"/>
          </a:xfrm>
          <a:prstGeom prst="rect">
            <a:avLst/>
          </a:prstGeom>
          <a:noFill/>
        </p:spPr>
        <p:txBody>
          <a:bodyPr wrap="square" rtlCol="0">
            <a:spAutoFit/>
          </a:bodyPr>
          <a:lstStyle/>
          <a:p>
            <a:endParaRPr lang="en-IN" dirty="0"/>
          </a:p>
        </p:txBody>
      </p:sp>
      <p:cxnSp>
        <p:nvCxnSpPr>
          <p:cNvPr id="32" name="Straight Connector 31"/>
          <p:cNvCxnSpPr/>
          <p:nvPr/>
        </p:nvCxnSpPr>
        <p:spPr>
          <a:xfrm>
            <a:off x="7086600" y="3332361"/>
            <a:ext cx="45720" cy="2154039"/>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7109460" y="3332361"/>
            <a:ext cx="602430" cy="2154039"/>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a:off x="7845552" y="3985169"/>
            <a:ext cx="530352" cy="1501231"/>
          </a:xfrm>
          <a:prstGeom prst="line">
            <a:avLst/>
          </a:prstGeom>
        </p:spPr>
        <p:style>
          <a:lnRef idx="3">
            <a:schemeClr val="dk1"/>
          </a:lnRef>
          <a:fillRef idx="0">
            <a:schemeClr val="dk1"/>
          </a:fillRef>
          <a:effectRef idx="2">
            <a:schemeClr val="dk1"/>
          </a:effectRef>
          <a:fontRef idx="minor">
            <a:schemeClr val="tx1"/>
          </a:fontRef>
        </p:style>
      </p:cxnSp>
      <p:sp>
        <p:nvSpPr>
          <p:cNvPr id="39" name="TextBox 38"/>
          <p:cNvSpPr txBox="1"/>
          <p:nvPr/>
        </p:nvSpPr>
        <p:spPr>
          <a:xfrm>
            <a:off x="3547872" y="5636276"/>
            <a:ext cx="512064" cy="369332"/>
          </a:xfrm>
          <a:prstGeom prst="rect">
            <a:avLst/>
          </a:prstGeom>
          <a:noFill/>
        </p:spPr>
        <p:txBody>
          <a:bodyPr wrap="square" rtlCol="0">
            <a:spAutoFit/>
          </a:bodyPr>
          <a:lstStyle/>
          <a:p>
            <a:r>
              <a:rPr lang="en-IN" dirty="0" smtClean="0"/>
              <a:t>S</a:t>
            </a:r>
            <a:endParaRPr lang="en-IN" dirty="0"/>
          </a:p>
        </p:txBody>
      </p:sp>
    </p:spTree>
    <p:extLst>
      <p:ext uri="{BB962C8B-B14F-4D97-AF65-F5344CB8AC3E}">
        <p14:creationId xmlns:p14="http://schemas.microsoft.com/office/powerpoint/2010/main" val="29495649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12064"/>
            <a:ext cx="11483370" cy="6007608"/>
          </a:xfrm>
        </p:spPr>
        <p:txBody>
          <a:bodyPr>
            <a:normAutofit lnSpcReduction="10000"/>
          </a:bodyPr>
          <a:lstStyle/>
          <a:p>
            <a:pPr algn="just">
              <a:lnSpc>
                <a:spcPct val="150000"/>
              </a:lnSpc>
            </a:pPr>
            <a:r>
              <a:rPr lang="en-IN" sz="2000" dirty="0" smtClean="0"/>
              <a:t>If we want to execute any code RAM is required, RAM has classified into 2 types </a:t>
            </a:r>
          </a:p>
          <a:p>
            <a:pPr marL="0" indent="0" algn="just">
              <a:lnSpc>
                <a:spcPct val="150000"/>
              </a:lnSpc>
              <a:buNone/>
            </a:pPr>
            <a:r>
              <a:rPr lang="en-IN" sz="2000" dirty="0"/>
              <a:t>	</a:t>
            </a:r>
            <a:r>
              <a:rPr lang="en-IN" sz="2000" dirty="0" smtClean="0"/>
              <a:t>Stack</a:t>
            </a:r>
          </a:p>
          <a:p>
            <a:pPr marL="0" indent="0" algn="just">
              <a:lnSpc>
                <a:spcPct val="150000"/>
              </a:lnSpc>
              <a:buNone/>
            </a:pPr>
            <a:r>
              <a:rPr lang="en-IN" sz="2000" dirty="0"/>
              <a:t>	</a:t>
            </a:r>
            <a:r>
              <a:rPr lang="en-IN" sz="2000" dirty="0" smtClean="0"/>
              <a:t>Heap</a:t>
            </a:r>
          </a:p>
          <a:p>
            <a:pPr algn="just">
              <a:lnSpc>
                <a:spcPct val="150000"/>
              </a:lnSpc>
            </a:pPr>
            <a:r>
              <a:rPr lang="en-IN" sz="2000" dirty="0" smtClean="0"/>
              <a:t>Stack is used to store variables and it has placed in organized way</a:t>
            </a:r>
          </a:p>
          <a:p>
            <a:pPr algn="just">
              <a:lnSpc>
                <a:spcPct val="150000"/>
              </a:lnSpc>
            </a:pPr>
            <a:r>
              <a:rPr lang="en-IN" sz="2000" dirty="0" smtClean="0"/>
              <a:t>Heap is used to store objects or values and it has placed in unorganized way/randomly</a:t>
            </a:r>
          </a:p>
          <a:p>
            <a:pPr algn="just">
              <a:lnSpc>
                <a:spcPct val="150000"/>
              </a:lnSpc>
            </a:pPr>
            <a:r>
              <a:rPr lang="en-IN" sz="2000" dirty="0" smtClean="0"/>
              <a:t>Main frame is used for execution</a:t>
            </a:r>
          </a:p>
          <a:p>
            <a:pPr algn="just">
              <a:lnSpc>
                <a:spcPct val="150000"/>
              </a:lnSpc>
            </a:pPr>
            <a:r>
              <a:rPr lang="en-IN" sz="2000" dirty="0" smtClean="0"/>
              <a:t>As string is collection of characters, it has been </a:t>
            </a:r>
            <a:r>
              <a:rPr lang="en-IN" sz="2000" dirty="0" err="1" smtClean="0"/>
              <a:t>splited</a:t>
            </a:r>
            <a:r>
              <a:rPr lang="en-IN" sz="2000" dirty="0" smtClean="0"/>
              <a:t> into each characters in the heap memory and it will have a memory block which will be pointed by the variable, each characters of string will allocate the respective memory blocks and forms the string. Here, characters in the heap memory are not duplicated</a:t>
            </a:r>
          </a:p>
          <a:p>
            <a:pPr algn="just">
              <a:lnSpc>
                <a:spcPct val="150000"/>
              </a:lnSpc>
            </a:pPr>
            <a:r>
              <a:rPr lang="en-IN" sz="2000" dirty="0" smtClean="0"/>
              <a:t>This is how memory management happens in string</a:t>
            </a:r>
            <a:endParaRPr lang="en-IN" sz="2000" dirty="0"/>
          </a:p>
        </p:txBody>
      </p:sp>
    </p:spTree>
    <p:extLst>
      <p:ext uri="{BB962C8B-B14F-4D97-AF65-F5344CB8AC3E}">
        <p14:creationId xmlns:p14="http://schemas.microsoft.com/office/powerpoint/2010/main" val="3409931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0895106" cy="6072362"/>
          </a:xfrm>
        </p:spPr>
        <p:txBody>
          <a:bodyPr>
            <a:normAutofit/>
          </a:bodyPr>
          <a:lstStyle/>
          <a:p>
            <a:pPr algn="ctr"/>
            <a:r>
              <a:rPr lang="en-IN" sz="3600" b="1" i="1" dirty="0" smtClean="0">
                <a:latin typeface="Times New Roman" pitchFamily="18" charset="0"/>
                <a:cs typeface="Times New Roman" pitchFamily="18" charset="0"/>
              </a:rPr>
              <a:t>Presentation 2</a:t>
            </a:r>
            <a:r>
              <a:rPr lang="en-IN" sz="3600" b="1" dirty="0" smtClean="0">
                <a:latin typeface="Times New Roman" pitchFamily="18" charset="0"/>
                <a:cs typeface="Times New Roman" pitchFamily="18" charset="0"/>
              </a:rPr>
              <a:t/>
            </a:r>
            <a:br>
              <a:rPr lang="en-IN" sz="3600" b="1" dirty="0" smtClean="0">
                <a:latin typeface="Times New Roman" pitchFamily="18" charset="0"/>
                <a:cs typeface="Times New Roman" pitchFamily="18" charset="0"/>
              </a:rPr>
            </a:br>
            <a:r>
              <a:rPr lang="en-IN" dirty="0" smtClean="0">
                <a:latin typeface="Times New Roman" pitchFamily="18" charset="0"/>
                <a:cs typeface="Times New Roman" pitchFamily="18" charset="0"/>
              </a:rPr>
              <a:t/>
            </a:r>
            <a:br>
              <a:rPr lang="en-IN" dirty="0" smtClean="0">
                <a:latin typeface="Times New Roman" pitchFamily="18" charset="0"/>
                <a:cs typeface="Times New Roman" pitchFamily="18" charset="0"/>
              </a:rPr>
            </a:br>
            <a:r>
              <a:rPr lang="en-IN" b="1" dirty="0" smtClean="0">
                <a:latin typeface="Times New Roman" pitchFamily="18" charset="0"/>
                <a:cs typeface="Times New Roman" pitchFamily="18" charset="0"/>
              </a:rPr>
              <a:t>Python compilation</a:t>
            </a:r>
            <a:br>
              <a:rPr lang="en-IN" b="1" dirty="0" smtClean="0">
                <a:latin typeface="Times New Roman" pitchFamily="18" charset="0"/>
                <a:cs typeface="Times New Roman" pitchFamily="18" charset="0"/>
              </a:rPr>
            </a:br>
            <a:r>
              <a:rPr lang="en-IN" b="1" dirty="0" smtClean="0">
                <a:latin typeface="Times New Roman" pitchFamily="18" charset="0"/>
                <a:cs typeface="Times New Roman" pitchFamily="18" charset="0"/>
              </a:rPr>
              <a:t>Identifier</a:t>
            </a:r>
            <a:br>
              <a:rPr lang="en-IN" b="1" dirty="0" smtClean="0">
                <a:latin typeface="Times New Roman" pitchFamily="18" charset="0"/>
                <a:cs typeface="Times New Roman" pitchFamily="18" charset="0"/>
              </a:rPr>
            </a:br>
            <a:r>
              <a:rPr lang="en-IN" b="1" dirty="0">
                <a:latin typeface="Times New Roman" pitchFamily="18" charset="0"/>
                <a:cs typeface="Times New Roman" pitchFamily="18" charset="0"/>
              </a:rPr>
              <a:t>K</a:t>
            </a:r>
            <a:r>
              <a:rPr lang="en-IN" b="1" dirty="0" smtClean="0">
                <a:latin typeface="Times New Roman" pitchFamily="18" charset="0"/>
                <a:cs typeface="Times New Roman" pitchFamily="18" charset="0"/>
              </a:rPr>
              <a:t>eywords</a:t>
            </a:r>
            <a:r>
              <a:rPr lang="en-IN" dirty="0" smtClean="0"/>
              <a:t/>
            </a:r>
            <a:br>
              <a:rPr lang="en-IN" dirty="0" smtClean="0"/>
            </a:br>
            <a:endParaRPr lang="en-IN" dirty="0"/>
          </a:p>
        </p:txBody>
      </p:sp>
    </p:spTree>
    <p:extLst>
      <p:ext uri="{BB962C8B-B14F-4D97-AF65-F5344CB8AC3E}">
        <p14:creationId xmlns:p14="http://schemas.microsoft.com/office/powerpoint/2010/main" val="29011428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0895106" cy="5925312"/>
          </a:xfrm>
        </p:spPr>
        <p:txBody>
          <a:bodyPr>
            <a:normAutofit/>
          </a:bodyPr>
          <a:lstStyle/>
          <a:p>
            <a:pPr algn="ctr"/>
            <a:r>
              <a:rPr lang="en-IN" sz="3600" b="1" i="1" dirty="0" smtClean="0">
                <a:latin typeface="Times New Roman" pitchFamily="18" charset="0"/>
                <a:cs typeface="Times New Roman" pitchFamily="18" charset="0"/>
              </a:rPr>
              <a:t>Presentation 10</a:t>
            </a:r>
            <a:br>
              <a:rPr lang="en-IN" sz="3600" b="1" i="1" dirty="0" smtClean="0">
                <a:latin typeface="Times New Roman" pitchFamily="18" charset="0"/>
                <a:cs typeface="Times New Roman" pitchFamily="18" charset="0"/>
              </a:rPr>
            </a:br>
            <a:r>
              <a:rPr lang="en-IN" sz="3600" b="1" i="1" dirty="0">
                <a:latin typeface="Times New Roman" pitchFamily="18" charset="0"/>
                <a:cs typeface="Times New Roman" pitchFamily="18" charset="0"/>
              </a:rPr>
              <a:t/>
            </a:r>
            <a:br>
              <a:rPr lang="en-IN" sz="3600" b="1" i="1" dirty="0">
                <a:latin typeface="Times New Roman" pitchFamily="18" charset="0"/>
                <a:cs typeface="Times New Roman" pitchFamily="18" charset="0"/>
              </a:rPr>
            </a:br>
            <a:r>
              <a:rPr lang="en-IN" sz="2800" b="1" dirty="0" smtClean="0">
                <a:latin typeface="Times New Roman" pitchFamily="18" charset="0"/>
                <a:cs typeface="Times New Roman" pitchFamily="18" charset="0"/>
              </a:rPr>
              <a:t>Indexing </a:t>
            </a:r>
            <a:r>
              <a:rPr lang="en-IN" sz="2800" b="1" i="1" dirty="0">
                <a:latin typeface="Times New Roman" pitchFamily="18" charset="0"/>
                <a:cs typeface="Times New Roman" pitchFamily="18" charset="0"/>
              </a:rPr>
              <a:t/>
            </a:r>
            <a:br>
              <a:rPr lang="en-IN" sz="2800" b="1" i="1" dirty="0">
                <a:latin typeface="Times New Roman" pitchFamily="18" charset="0"/>
                <a:cs typeface="Times New Roman" pitchFamily="18" charset="0"/>
              </a:rPr>
            </a:br>
            <a:r>
              <a:rPr lang="en-IN" sz="2800" b="1" i="1" dirty="0" smtClean="0">
                <a:latin typeface="Times New Roman" pitchFamily="18" charset="0"/>
                <a:cs typeface="Times New Roman" pitchFamily="18" charset="0"/>
              </a:rPr>
              <a:t/>
            </a:r>
            <a:br>
              <a:rPr lang="en-IN" sz="2800" b="1" i="1" dirty="0" smtClean="0">
                <a:latin typeface="Times New Roman" pitchFamily="18" charset="0"/>
                <a:cs typeface="Times New Roman" pitchFamily="18" charset="0"/>
              </a:rPr>
            </a:br>
            <a:r>
              <a:rPr lang="en-IN" sz="2800" b="1" u="sng" dirty="0" smtClean="0">
                <a:latin typeface="Times New Roman" pitchFamily="18" charset="0"/>
                <a:cs typeface="Times New Roman" pitchFamily="18" charset="0"/>
              </a:rPr>
              <a:t>Slicing</a:t>
            </a:r>
            <a:r>
              <a:rPr lang="en-IN" sz="2800" b="1" dirty="0" smtClean="0">
                <a:latin typeface="Times New Roman" pitchFamily="18" charset="0"/>
                <a:cs typeface="Times New Roman" pitchFamily="18" charset="0"/>
                <a:sym typeface="Wingdings" pitchFamily="2" charset="2"/>
              </a:rPr>
              <a:t/>
            </a:r>
            <a:br>
              <a:rPr lang="en-IN" sz="2800" b="1" dirty="0" smtClean="0">
                <a:latin typeface="Times New Roman" pitchFamily="18" charset="0"/>
                <a:cs typeface="Times New Roman" pitchFamily="18" charset="0"/>
                <a:sym typeface="Wingdings" pitchFamily="2" charset="2"/>
              </a:rPr>
            </a:br>
            <a:r>
              <a:rPr lang="en-IN" sz="2800" b="1" dirty="0" smtClean="0">
                <a:latin typeface="Times New Roman" pitchFamily="18" charset="0"/>
                <a:cs typeface="Times New Roman" pitchFamily="18" charset="0"/>
                <a:sym typeface="Wingdings" pitchFamily="2" charset="2"/>
              </a:rPr>
              <a:t>+</a:t>
            </a:r>
            <a:r>
              <a:rPr lang="en-IN" sz="2800" b="1" dirty="0" err="1" smtClean="0">
                <a:latin typeface="Times New Roman" pitchFamily="18" charset="0"/>
                <a:cs typeface="Times New Roman" pitchFamily="18" charset="0"/>
                <a:sym typeface="Wingdings" pitchFamily="2" charset="2"/>
              </a:rPr>
              <a:t>Ve</a:t>
            </a:r>
            <a:r>
              <a:rPr lang="en-IN" sz="2800" b="1" dirty="0" smtClean="0">
                <a:latin typeface="Times New Roman" pitchFamily="18" charset="0"/>
                <a:cs typeface="Times New Roman" pitchFamily="18" charset="0"/>
                <a:sym typeface="Wingdings" pitchFamily="2" charset="2"/>
              </a:rPr>
              <a:t> Slicing  </a:t>
            </a:r>
            <a:br>
              <a:rPr lang="en-IN" sz="2800" b="1" dirty="0" smtClean="0">
                <a:latin typeface="Times New Roman" pitchFamily="18" charset="0"/>
                <a:cs typeface="Times New Roman" pitchFamily="18" charset="0"/>
                <a:sym typeface="Wingdings" pitchFamily="2" charset="2"/>
              </a:rPr>
            </a:br>
            <a:r>
              <a:rPr lang="en-IN" sz="2800" b="1" dirty="0" smtClean="0">
                <a:latin typeface="Times New Roman" pitchFamily="18" charset="0"/>
                <a:cs typeface="Times New Roman" pitchFamily="18" charset="0"/>
                <a:sym typeface="Wingdings" pitchFamily="2" charset="2"/>
              </a:rPr>
              <a:t>-</a:t>
            </a:r>
            <a:r>
              <a:rPr lang="en-IN" sz="2800" b="1" dirty="0" err="1" smtClean="0">
                <a:latin typeface="Times New Roman" pitchFamily="18" charset="0"/>
                <a:cs typeface="Times New Roman" pitchFamily="18" charset="0"/>
                <a:sym typeface="Wingdings" pitchFamily="2" charset="2"/>
              </a:rPr>
              <a:t>Ve</a:t>
            </a:r>
            <a:r>
              <a:rPr lang="en-IN" sz="2800" b="1" dirty="0" smtClean="0">
                <a:latin typeface="Times New Roman" pitchFamily="18" charset="0"/>
                <a:cs typeface="Times New Roman" pitchFamily="18" charset="0"/>
                <a:sym typeface="Wingdings" pitchFamily="2" charset="2"/>
              </a:rPr>
              <a:t> Slicing Using +</a:t>
            </a:r>
            <a:r>
              <a:rPr lang="en-IN" sz="2800" b="1" dirty="0" err="1" smtClean="0">
                <a:latin typeface="Times New Roman" pitchFamily="18" charset="0"/>
                <a:cs typeface="Times New Roman" pitchFamily="18" charset="0"/>
                <a:sym typeface="Wingdings" pitchFamily="2" charset="2"/>
              </a:rPr>
              <a:t>Ve</a:t>
            </a:r>
            <a:r>
              <a:rPr lang="en-IN" sz="2800" b="1" dirty="0" smtClean="0">
                <a:latin typeface="Times New Roman" pitchFamily="18" charset="0"/>
                <a:cs typeface="Times New Roman" pitchFamily="18" charset="0"/>
                <a:sym typeface="Wingdings" pitchFamily="2" charset="2"/>
              </a:rPr>
              <a:t> Step Value</a:t>
            </a:r>
            <a:endParaRPr lang="en-IN"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36765034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INDEXING</a:t>
            </a:r>
            <a:endParaRPr lang="en-IN" sz="4000" b="1" dirty="0"/>
          </a:p>
        </p:txBody>
      </p:sp>
      <p:sp>
        <p:nvSpPr>
          <p:cNvPr id="3" name="Content Placeholder 2"/>
          <p:cNvSpPr>
            <a:spLocks noGrp="1"/>
          </p:cNvSpPr>
          <p:nvPr>
            <p:ph idx="1"/>
          </p:nvPr>
        </p:nvSpPr>
        <p:spPr>
          <a:xfrm>
            <a:off x="458694" y="1591056"/>
            <a:ext cx="11274612" cy="4554157"/>
          </a:xfrm>
        </p:spPr>
        <p:txBody>
          <a:bodyPr>
            <a:normAutofit/>
          </a:bodyPr>
          <a:lstStyle/>
          <a:p>
            <a:r>
              <a:rPr lang="en-IN" sz="2000" dirty="0" smtClean="0"/>
              <a:t>The process of extracting single character from a string is called indexing in string</a:t>
            </a:r>
          </a:p>
          <a:p>
            <a:r>
              <a:rPr lang="en-IN" sz="2000" dirty="0" smtClean="0"/>
              <a:t>In indexing there are 2 types</a:t>
            </a:r>
          </a:p>
          <a:p>
            <a:pPr marL="0" indent="0">
              <a:buNone/>
            </a:pPr>
            <a:r>
              <a:rPr lang="en-IN" sz="2000" dirty="0"/>
              <a:t>	</a:t>
            </a:r>
            <a:r>
              <a:rPr lang="en-IN" sz="2000" dirty="0" smtClean="0"/>
              <a:t>+</a:t>
            </a:r>
            <a:r>
              <a:rPr lang="en-IN" sz="2000" dirty="0" err="1" smtClean="0"/>
              <a:t>ve</a:t>
            </a:r>
            <a:r>
              <a:rPr lang="en-IN" sz="2000" dirty="0" smtClean="0"/>
              <a:t> indexing (starts from 0)</a:t>
            </a:r>
          </a:p>
          <a:p>
            <a:pPr marL="0" indent="0">
              <a:buNone/>
            </a:pPr>
            <a:r>
              <a:rPr lang="en-IN" sz="2000" dirty="0"/>
              <a:t>	</a:t>
            </a:r>
            <a:r>
              <a:rPr lang="en-IN" sz="2000" dirty="0" smtClean="0"/>
              <a:t>-</a:t>
            </a:r>
            <a:r>
              <a:rPr lang="en-IN" sz="2000" dirty="0" err="1" smtClean="0"/>
              <a:t>ve</a:t>
            </a:r>
            <a:r>
              <a:rPr lang="en-IN" sz="2000" dirty="0" smtClean="0"/>
              <a:t> indexing (starts from -1)</a:t>
            </a:r>
          </a:p>
          <a:p>
            <a:pPr marL="0" indent="0">
              <a:buNone/>
            </a:pPr>
            <a:endParaRPr lang="en-IN" sz="2000" dirty="0"/>
          </a:p>
          <a:p>
            <a:pPr marL="0" indent="0">
              <a:buNone/>
            </a:pPr>
            <a:r>
              <a:rPr lang="en-IN" sz="2000" dirty="0" smtClean="0"/>
              <a:t>	s = ‘hello world’</a:t>
            </a:r>
          </a:p>
          <a:p>
            <a:pPr marL="0" indent="0">
              <a:buNone/>
            </a:pPr>
            <a:r>
              <a:rPr lang="en-IN" sz="2000" dirty="0" smtClean="0"/>
              <a:t>	0	1	2	3	4	5	6	7	8	9	10</a:t>
            </a:r>
          </a:p>
          <a:p>
            <a:pPr marL="0" indent="0">
              <a:buNone/>
            </a:pPr>
            <a:r>
              <a:rPr lang="en-IN" sz="2000" dirty="0"/>
              <a:t>	</a:t>
            </a:r>
            <a:r>
              <a:rPr lang="en-IN" sz="2000" dirty="0" smtClean="0"/>
              <a:t>h	e	l	l	0		w	o	r	l	d</a:t>
            </a:r>
          </a:p>
          <a:p>
            <a:pPr marL="0" indent="0">
              <a:buNone/>
            </a:pPr>
            <a:r>
              <a:rPr lang="en-IN" sz="2000" dirty="0"/>
              <a:t>	</a:t>
            </a:r>
            <a:r>
              <a:rPr lang="en-IN" sz="2000" dirty="0" smtClean="0"/>
              <a:t>-11	-10	-9	-8	-7	-6	-5	-4	-3	-2	-1</a:t>
            </a:r>
            <a:endParaRPr lang="en-IN" sz="2000" dirty="0"/>
          </a:p>
        </p:txBody>
      </p:sp>
    </p:spTree>
    <p:extLst>
      <p:ext uri="{BB962C8B-B14F-4D97-AF65-F5344CB8AC3E}">
        <p14:creationId xmlns:p14="http://schemas.microsoft.com/office/powerpoint/2010/main" val="28524960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93776"/>
            <a:ext cx="11274612" cy="6016752"/>
          </a:xfrm>
        </p:spPr>
        <p:txBody>
          <a:bodyPr>
            <a:normAutofit/>
          </a:bodyPr>
          <a:lstStyle/>
          <a:p>
            <a:pPr marL="0" indent="0">
              <a:lnSpc>
                <a:spcPct val="150000"/>
              </a:lnSpc>
              <a:buNone/>
            </a:pPr>
            <a:r>
              <a:rPr lang="en-IN" sz="2000" b="1" dirty="0" smtClean="0"/>
              <a:t>EXAMPLES</a:t>
            </a:r>
            <a:endParaRPr lang="en-IN" sz="2000" b="1" dirty="0"/>
          </a:p>
          <a:p>
            <a:pPr marL="0" indent="0">
              <a:lnSpc>
                <a:spcPct val="150000"/>
              </a:lnSpc>
              <a:buNone/>
            </a:pPr>
            <a:r>
              <a:rPr lang="en-IN" sz="2000" b="1" dirty="0"/>
              <a:t>	</a:t>
            </a:r>
            <a:r>
              <a:rPr lang="en-IN" sz="2000" dirty="0" smtClean="0"/>
              <a:t>S = ‘hello world’</a:t>
            </a:r>
          </a:p>
          <a:p>
            <a:pPr>
              <a:lnSpc>
                <a:spcPct val="150000"/>
              </a:lnSpc>
            </a:pPr>
            <a:r>
              <a:rPr lang="en-IN" sz="2000" dirty="0" smtClean="0"/>
              <a:t>if we want to extract single element we use </a:t>
            </a:r>
            <a:r>
              <a:rPr lang="en-IN" sz="2000" dirty="0" smtClean="0">
                <a:sym typeface="Wingdings" pitchFamily="2" charset="2"/>
              </a:rPr>
              <a:t> </a:t>
            </a:r>
            <a:r>
              <a:rPr lang="en-IN" sz="2000" dirty="0" err="1" smtClean="0">
                <a:sym typeface="Wingdings" pitchFamily="2" charset="2"/>
              </a:rPr>
              <a:t>Var_name</a:t>
            </a:r>
            <a:r>
              <a:rPr lang="en-IN" sz="2000" dirty="0" smtClean="0">
                <a:sym typeface="Wingdings" pitchFamily="2" charset="2"/>
              </a:rPr>
              <a:t> [index position]</a:t>
            </a:r>
          </a:p>
          <a:p>
            <a:pPr marL="0" indent="0">
              <a:lnSpc>
                <a:spcPct val="150000"/>
              </a:lnSpc>
              <a:buNone/>
            </a:pPr>
            <a:r>
              <a:rPr lang="en-IN" sz="2000" b="1" dirty="0" smtClean="0">
                <a:sym typeface="Wingdings" pitchFamily="2" charset="2"/>
              </a:rPr>
              <a:t>Positive indexing					Negative indexing</a:t>
            </a:r>
          </a:p>
          <a:p>
            <a:pPr marL="0" indent="0">
              <a:lnSpc>
                <a:spcPct val="150000"/>
              </a:lnSpc>
              <a:buNone/>
            </a:pPr>
            <a:r>
              <a:rPr lang="en-IN" sz="2000" dirty="0">
                <a:sym typeface="Wingdings" pitchFamily="2" charset="2"/>
              </a:rPr>
              <a:t>	</a:t>
            </a:r>
            <a:r>
              <a:rPr lang="en-IN" sz="2000" dirty="0" smtClean="0">
                <a:sym typeface="Wingdings" pitchFamily="2" charset="2"/>
              </a:rPr>
              <a:t>s[3]							s[-4]</a:t>
            </a:r>
          </a:p>
          <a:p>
            <a:pPr marL="0" indent="0">
              <a:lnSpc>
                <a:spcPct val="150000"/>
              </a:lnSpc>
              <a:buNone/>
            </a:pPr>
            <a:r>
              <a:rPr lang="en-IN" sz="2000" dirty="0">
                <a:sym typeface="Wingdings" pitchFamily="2" charset="2"/>
              </a:rPr>
              <a:t>	</a:t>
            </a:r>
            <a:r>
              <a:rPr lang="en-IN" sz="2000" dirty="0" smtClean="0">
                <a:sym typeface="Wingdings" pitchFamily="2" charset="2"/>
              </a:rPr>
              <a:t>‘l’							‘o’</a:t>
            </a:r>
          </a:p>
          <a:p>
            <a:pPr marL="0" indent="0">
              <a:lnSpc>
                <a:spcPct val="150000"/>
              </a:lnSpc>
              <a:buNone/>
            </a:pPr>
            <a:r>
              <a:rPr lang="en-IN" sz="2000" dirty="0">
                <a:sym typeface="Wingdings" pitchFamily="2" charset="2"/>
              </a:rPr>
              <a:t>	</a:t>
            </a:r>
            <a:r>
              <a:rPr lang="en-IN" sz="2000" dirty="0" smtClean="0">
                <a:sym typeface="Wingdings" pitchFamily="2" charset="2"/>
              </a:rPr>
              <a:t>s[7]							s[-6]</a:t>
            </a:r>
          </a:p>
          <a:p>
            <a:pPr marL="0" indent="0">
              <a:lnSpc>
                <a:spcPct val="150000"/>
              </a:lnSpc>
              <a:buNone/>
            </a:pPr>
            <a:r>
              <a:rPr lang="en-IN" sz="2000" dirty="0">
                <a:sym typeface="Wingdings" pitchFamily="2" charset="2"/>
              </a:rPr>
              <a:t>	</a:t>
            </a:r>
            <a:r>
              <a:rPr lang="en-IN" sz="2000" dirty="0" smtClean="0">
                <a:sym typeface="Wingdings" pitchFamily="2" charset="2"/>
              </a:rPr>
              <a:t>‘o’							‘ ‘</a:t>
            </a:r>
          </a:p>
          <a:p>
            <a:pPr marL="0" indent="0">
              <a:lnSpc>
                <a:spcPct val="150000"/>
              </a:lnSpc>
              <a:buNone/>
            </a:pPr>
            <a:r>
              <a:rPr lang="en-IN" sz="2000" dirty="0">
                <a:sym typeface="Wingdings" pitchFamily="2" charset="2"/>
              </a:rPr>
              <a:t>	</a:t>
            </a:r>
            <a:r>
              <a:rPr lang="en-IN" sz="2000" dirty="0" smtClean="0">
                <a:sym typeface="Wingdings" pitchFamily="2" charset="2"/>
              </a:rPr>
              <a:t>s[5]							s[-2]</a:t>
            </a:r>
          </a:p>
          <a:p>
            <a:pPr marL="0" indent="0">
              <a:lnSpc>
                <a:spcPct val="150000"/>
              </a:lnSpc>
              <a:buNone/>
            </a:pPr>
            <a:r>
              <a:rPr lang="en-IN" sz="2000" dirty="0">
                <a:sym typeface="Wingdings" pitchFamily="2" charset="2"/>
              </a:rPr>
              <a:t>	</a:t>
            </a:r>
            <a:r>
              <a:rPr lang="en-IN" sz="2000" dirty="0" smtClean="0">
                <a:sym typeface="Wingdings" pitchFamily="2" charset="2"/>
              </a:rPr>
              <a:t>‘ ‘							‘I’</a:t>
            </a:r>
            <a:endParaRPr lang="en-IN" sz="1600" dirty="0" smtClean="0">
              <a:sym typeface="Wingdings" pitchFamily="2" charset="2"/>
            </a:endParaRPr>
          </a:p>
        </p:txBody>
      </p:sp>
    </p:spTree>
    <p:extLst>
      <p:ext uri="{BB962C8B-B14F-4D97-AF65-F5344CB8AC3E}">
        <p14:creationId xmlns:p14="http://schemas.microsoft.com/office/powerpoint/2010/main" val="11411247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11480"/>
            <a:ext cx="11274612" cy="5733733"/>
          </a:xfrm>
        </p:spPr>
        <p:txBody>
          <a:bodyPr>
            <a:normAutofit/>
          </a:bodyPr>
          <a:lstStyle/>
          <a:p>
            <a:pPr marL="0" indent="0">
              <a:lnSpc>
                <a:spcPct val="150000"/>
              </a:lnSpc>
              <a:buNone/>
            </a:pPr>
            <a:r>
              <a:rPr lang="en-IN" sz="2000" dirty="0" smtClean="0"/>
              <a:t>	s1 = ‘Python programming’</a:t>
            </a:r>
          </a:p>
          <a:p>
            <a:pPr marL="0" indent="0">
              <a:lnSpc>
                <a:spcPct val="150000"/>
              </a:lnSpc>
              <a:buNone/>
            </a:pPr>
            <a:endParaRPr lang="en-IN" sz="2000" dirty="0" smtClean="0"/>
          </a:p>
          <a:p>
            <a:pPr marL="0" indent="0">
              <a:lnSpc>
                <a:spcPct val="150000"/>
              </a:lnSpc>
              <a:buNone/>
            </a:pPr>
            <a:r>
              <a:rPr lang="en-IN" sz="2000" b="1" dirty="0" smtClean="0"/>
              <a:t>Positive indexing						Negative indexing</a:t>
            </a:r>
            <a:endParaRPr lang="en-IN" sz="2000" b="1" dirty="0"/>
          </a:p>
          <a:p>
            <a:pPr marL="0" indent="0">
              <a:lnSpc>
                <a:spcPct val="150000"/>
              </a:lnSpc>
              <a:buNone/>
            </a:pPr>
            <a:r>
              <a:rPr lang="en-IN" sz="2000" b="1" dirty="0" smtClean="0"/>
              <a:t>	</a:t>
            </a:r>
            <a:r>
              <a:rPr lang="en-IN" sz="2000" dirty="0" smtClean="0"/>
              <a:t>s1[5]								s1[-5]</a:t>
            </a:r>
          </a:p>
          <a:p>
            <a:pPr marL="0" indent="0">
              <a:lnSpc>
                <a:spcPct val="150000"/>
              </a:lnSpc>
              <a:buNone/>
            </a:pPr>
            <a:r>
              <a:rPr lang="en-IN" sz="2000" b="1" dirty="0"/>
              <a:t>	</a:t>
            </a:r>
            <a:r>
              <a:rPr lang="en-IN" sz="2000" dirty="0" smtClean="0"/>
              <a:t>‘n‘								‘m’</a:t>
            </a:r>
          </a:p>
          <a:p>
            <a:pPr marL="0" indent="0">
              <a:lnSpc>
                <a:spcPct val="150000"/>
              </a:lnSpc>
              <a:buNone/>
            </a:pPr>
            <a:r>
              <a:rPr lang="en-IN" sz="2000" b="1" dirty="0"/>
              <a:t>	</a:t>
            </a:r>
            <a:r>
              <a:rPr lang="en-IN" sz="2000" dirty="0" smtClean="0"/>
              <a:t>s1[9]								s1[-18]</a:t>
            </a:r>
          </a:p>
          <a:p>
            <a:pPr marL="0" indent="0">
              <a:lnSpc>
                <a:spcPct val="150000"/>
              </a:lnSpc>
              <a:buNone/>
            </a:pPr>
            <a:r>
              <a:rPr lang="en-IN" sz="2000" dirty="0"/>
              <a:t>	</a:t>
            </a:r>
            <a:r>
              <a:rPr lang="en-IN" sz="2000" dirty="0" smtClean="0"/>
              <a:t>‘r’								‘p’</a:t>
            </a:r>
          </a:p>
          <a:p>
            <a:pPr marL="0" indent="0">
              <a:lnSpc>
                <a:spcPct val="150000"/>
              </a:lnSpc>
              <a:buNone/>
            </a:pPr>
            <a:r>
              <a:rPr lang="en-IN" sz="2000" b="1" dirty="0"/>
              <a:t>	</a:t>
            </a:r>
            <a:r>
              <a:rPr lang="en-IN" sz="2000" dirty="0" smtClean="0"/>
              <a:t>s1[13]								s1[-1]</a:t>
            </a:r>
          </a:p>
          <a:p>
            <a:pPr marL="0" indent="0">
              <a:lnSpc>
                <a:spcPct val="150000"/>
              </a:lnSpc>
              <a:buNone/>
            </a:pPr>
            <a:r>
              <a:rPr lang="en-IN" sz="2000" b="1" dirty="0"/>
              <a:t>	</a:t>
            </a:r>
            <a:r>
              <a:rPr lang="en-IN" sz="2000" dirty="0" smtClean="0"/>
              <a:t>‘m’								‘g’</a:t>
            </a:r>
            <a:endParaRPr lang="en-IN" sz="2000" dirty="0"/>
          </a:p>
        </p:txBody>
      </p:sp>
    </p:spTree>
    <p:extLst>
      <p:ext uri="{BB962C8B-B14F-4D97-AF65-F5344CB8AC3E}">
        <p14:creationId xmlns:p14="http://schemas.microsoft.com/office/powerpoint/2010/main" val="27568734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406" y="128016"/>
            <a:ext cx="10895106" cy="1325563"/>
          </a:xfrm>
        </p:spPr>
        <p:txBody>
          <a:bodyPr>
            <a:normAutofit/>
          </a:bodyPr>
          <a:lstStyle/>
          <a:p>
            <a:r>
              <a:rPr lang="en-IN" sz="4000" b="1" dirty="0" smtClean="0"/>
              <a:t>SLICING</a:t>
            </a:r>
            <a:endParaRPr lang="en-IN" sz="4000" b="1" dirty="0"/>
          </a:p>
        </p:txBody>
      </p:sp>
      <p:sp>
        <p:nvSpPr>
          <p:cNvPr id="3" name="Content Placeholder 2"/>
          <p:cNvSpPr>
            <a:spLocks noGrp="1"/>
          </p:cNvSpPr>
          <p:nvPr>
            <p:ph idx="1"/>
          </p:nvPr>
        </p:nvSpPr>
        <p:spPr>
          <a:xfrm>
            <a:off x="458694" y="1271016"/>
            <a:ext cx="11274612" cy="5660136"/>
          </a:xfrm>
        </p:spPr>
        <p:txBody>
          <a:bodyPr>
            <a:normAutofit/>
          </a:bodyPr>
          <a:lstStyle/>
          <a:p>
            <a:pPr>
              <a:lnSpc>
                <a:spcPct val="100000"/>
              </a:lnSpc>
            </a:pPr>
            <a:r>
              <a:rPr lang="en-IN" sz="2000" dirty="0" smtClean="0"/>
              <a:t>The process of extracting multiple characters simultaneously from a string is called slicing</a:t>
            </a:r>
          </a:p>
          <a:p>
            <a:pPr>
              <a:lnSpc>
                <a:spcPct val="100000"/>
              </a:lnSpc>
            </a:pPr>
            <a:r>
              <a:rPr lang="en-IN" sz="2000" dirty="0" smtClean="0"/>
              <a:t>Syntax: </a:t>
            </a:r>
            <a:r>
              <a:rPr lang="en-IN" sz="2000" dirty="0" err="1" smtClean="0"/>
              <a:t>var_name</a:t>
            </a:r>
            <a:r>
              <a:rPr lang="en-IN" sz="2000" dirty="0" smtClean="0"/>
              <a:t> [start index: end index: step value]</a:t>
            </a:r>
          </a:p>
          <a:p>
            <a:pPr>
              <a:lnSpc>
                <a:spcPct val="100000"/>
              </a:lnSpc>
            </a:pPr>
            <a:r>
              <a:rPr lang="en-IN" sz="2000" dirty="0" smtClean="0"/>
              <a:t>Start index: 0 by default</a:t>
            </a:r>
          </a:p>
          <a:p>
            <a:pPr>
              <a:lnSpc>
                <a:spcPct val="100000"/>
              </a:lnSpc>
            </a:pPr>
            <a:r>
              <a:rPr lang="en-IN" sz="2000" dirty="0" smtClean="0"/>
              <a:t>End index: Length of the string by default</a:t>
            </a:r>
          </a:p>
          <a:p>
            <a:pPr>
              <a:lnSpc>
                <a:spcPct val="100000"/>
              </a:lnSpc>
            </a:pPr>
            <a:r>
              <a:rPr lang="en-IN" sz="2000" dirty="0" smtClean="0"/>
              <a:t>Step value: 1 by default</a:t>
            </a:r>
          </a:p>
          <a:p>
            <a:pPr marL="0" indent="0">
              <a:lnSpc>
                <a:spcPct val="100000"/>
              </a:lnSpc>
              <a:buNone/>
            </a:pPr>
            <a:r>
              <a:rPr lang="en-IN" sz="2000" b="1" u="sng" dirty="0"/>
              <a:t>+VE </a:t>
            </a:r>
            <a:r>
              <a:rPr lang="en-IN" sz="2000" b="1" u="sng" dirty="0" smtClean="0"/>
              <a:t>SLICING</a:t>
            </a:r>
            <a:endParaRPr lang="en-IN" sz="2000" dirty="0" smtClean="0"/>
          </a:p>
          <a:p>
            <a:pPr marL="0" indent="0">
              <a:lnSpc>
                <a:spcPct val="100000"/>
              </a:lnSpc>
              <a:buNone/>
            </a:pPr>
            <a:r>
              <a:rPr lang="en-IN" sz="2000" dirty="0"/>
              <a:t>	</a:t>
            </a:r>
            <a:r>
              <a:rPr lang="en-IN" sz="2000" dirty="0" smtClean="0"/>
              <a:t>s = ‘hello world’</a:t>
            </a:r>
          </a:p>
          <a:p>
            <a:pPr marL="0" indent="0">
              <a:lnSpc>
                <a:spcPct val="100000"/>
              </a:lnSpc>
              <a:buNone/>
            </a:pPr>
            <a:r>
              <a:rPr lang="en-IN" sz="2000" dirty="0"/>
              <a:t>	</a:t>
            </a:r>
            <a:r>
              <a:rPr lang="en-IN" sz="2000" dirty="0" smtClean="0"/>
              <a:t>s[0:3:1]				s[::1]				s[0:11:2]</a:t>
            </a:r>
          </a:p>
          <a:p>
            <a:pPr marL="0" indent="0">
              <a:lnSpc>
                <a:spcPct val="100000"/>
              </a:lnSpc>
              <a:buNone/>
            </a:pPr>
            <a:r>
              <a:rPr lang="en-IN" sz="2000" dirty="0"/>
              <a:t>	</a:t>
            </a:r>
            <a:r>
              <a:rPr lang="en-IN" sz="2000" dirty="0" smtClean="0"/>
              <a:t>‘</a:t>
            </a:r>
            <a:r>
              <a:rPr lang="en-IN" sz="2000" dirty="0" err="1" smtClean="0"/>
              <a:t>hel</a:t>
            </a:r>
            <a:r>
              <a:rPr lang="en-IN" sz="2000" dirty="0" smtClean="0"/>
              <a:t>’				‘hello world’			‘</a:t>
            </a:r>
            <a:r>
              <a:rPr lang="en-IN" sz="2000" dirty="0" err="1" smtClean="0"/>
              <a:t>hlowrd</a:t>
            </a:r>
            <a:r>
              <a:rPr lang="en-IN" sz="2000" dirty="0" smtClean="0"/>
              <a:t>’</a:t>
            </a:r>
          </a:p>
          <a:p>
            <a:pPr marL="0" indent="0">
              <a:lnSpc>
                <a:spcPct val="100000"/>
              </a:lnSpc>
              <a:buNone/>
            </a:pPr>
            <a:endParaRPr lang="en-IN" sz="2000" dirty="0"/>
          </a:p>
          <a:p>
            <a:pPr marL="0" indent="0">
              <a:lnSpc>
                <a:spcPct val="100000"/>
              </a:lnSpc>
              <a:buNone/>
            </a:pPr>
            <a:r>
              <a:rPr lang="en-IN" sz="2000" dirty="0" smtClean="0"/>
              <a:t>	s[6:9:1]				s[:10:3]</a:t>
            </a:r>
          </a:p>
          <a:p>
            <a:pPr marL="0" indent="0">
              <a:lnSpc>
                <a:spcPct val="100000"/>
              </a:lnSpc>
              <a:buNone/>
            </a:pPr>
            <a:r>
              <a:rPr lang="en-IN" sz="2000" dirty="0"/>
              <a:t>	</a:t>
            </a:r>
            <a:r>
              <a:rPr lang="en-IN" sz="2000" dirty="0" smtClean="0"/>
              <a:t>‘</a:t>
            </a:r>
            <a:r>
              <a:rPr lang="en-IN" sz="2000" dirty="0" err="1" smtClean="0"/>
              <a:t>wor</a:t>
            </a:r>
            <a:r>
              <a:rPr lang="en-IN" sz="2000" dirty="0" smtClean="0"/>
              <a:t>’				‘hl </a:t>
            </a:r>
            <a:r>
              <a:rPr lang="en-IN" sz="2000" dirty="0" err="1" smtClean="0"/>
              <a:t>wl</a:t>
            </a:r>
            <a:r>
              <a:rPr lang="en-IN" sz="2000" dirty="0" smtClean="0"/>
              <a:t>’</a:t>
            </a:r>
          </a:p>
          <a:p>
            <a:pPr marL="0" indent="0">
              <a:lnSpc>
                <a:spcPct val="100000"/>
              </a:lnSpc>
              <a:buNone/>
            </a:pPr>
            <a:r>
              <a:rPr lang="en-IN" sz="2000" dirty="0"/>
              <a:t>	</a:t>
            </a:r>
          </a:p>
        </p:txBody>
      </p:sp>
    </p:spTree>
    <p:extLst>
      <p:ext uri="{BB962C8B-B14F-4D97-AF65-F5344CB8AC3E}">
        <p14:creationId xmlns:p14="http://schemas.microsoft.com/office/powerpoint/2010/main" val="4155262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406" y="338328"/>
            <a:ext cx="11274612" cy="6446520"/>
          </a:xfrm>
        </p:spPr>
        <p:txBody>
          <a:bodyPr>
            <a:normAutofit/>
          </a:bodyPr>
          <a:lstStyle/>
          <a:p>
            <a:pPr marL="0" indent="0">
              <a:buNone/>
            </a:pPr>
            <a:r>
              <a:rPr lang="en-IN" sz="2000" b="1" u="sng" dirty="0" smtClean="0"/>
              <a:t>HOW +</a:t>
            </a:r>
            <a:r>
              <a:rPr lang="en-IN" sz="2000" b="1" u="sng" dirty="0" err="1" smtClean="0"/>
              <a:t>Ve</a:t>
            </a:r>
            <a:r>
              <a:rPr lang="en-IN" sz="2000" b="1" u="sng" dirty="0" smtClean="0"/>
              <a:t> SLICING WORKS</a:t>
            </a:r>
          </a:p>
          <a:p>
            <a:pPr marL="0" indent="0">
              <a:buNone/>
            </a:pPr>
            <a:r>
              <a:rPr lang="en-IN" sz="2000" b="1" dirty="0" smtClean="0"/>
              <a:t>					</a:t>
            </a:r>
            <a:r>
              <a:rPr lang="en-IN" sz="2000" dirty="0" smtClean="0"/>
              <a:t>s </a:t>
            </a:r>
            <a:r>
              <a:rPr lang="en-IN" sz="2000" dirty="0"/>
              <a:t>= ‘hello world’</a:t>
            </a:r>
          </a:p>
          <a:p>
            <a:pPr marL="0" indent="0">
              <a:buNone/>
            </a:pPr>
            <a:r>
              <a:rPr lang="en-IN" sz="2000" dirty="0" smtClean="0"/>
              <a:t>	0</a:t>
            </a:r>
            <a:r>
              <a:rPr lang="en-IN" sz="2000" dirty="0"/>
              <a:t>	1	2	3	4	5	6	7	8	9	10</a:t>
            </a:r>
          </a:p>
          <a:p>
            <a:pPr marL="0" indent="0">
              <a:buNone/>
            </a:pPr>
            <a:r>
              <a:rPr lang="en-IN" sz="2000" dirty="0"/>
              <a:t>	h	e	l	l	0		w	o	r	l	d</a:t>
            </a:r>
          </a:p>
          <a:p>
            <a:pPr marL="0" indent="0">
              <a:buNone/>
            </a:pPr>
            <a:r>
              <a:rPr lang="en-IN" sz="2000" dirty="0"/>
              <a:t>	-11	-10	-9	-8	-7	-6	-5	-4	-3	-2	-1</a:t>
            </a:r>
          </a:p>
          <a:p>
            <a:pPr marL="0" indent="0">
              <a:buNone/>
            </a:pPr>
            <a:r>
              <a:rPr lang="en-IN" sz="2000" b="1" dirty="0" smtClean="0"/>
              <a:t>	slicing process </a:t>
            </a:r>
            <a:r>
              <a:rPr lang="en-IN" sz="2000" b="1" dirty="0" smtClean="0">
                <a:sym typeface="Wingdings" pitchFamily="2" charset="2"/>
              </a:rPr>
              <a:t> start index + step value</a:t>
            </a:r>
            <a:endParaRPr lang="en-IN" sz="2000" b="1" dirty="0" smtClean="0"/>
          </a:p>
          <a:p>
            <a:pPr marL="0" indent="0">
              <a:buNone/>
            </a:pPr>
            <a:r>
              <a:rPr lang="en-IN" sz="2000" b="1" dirty="0"/>
              <a:t>	</a:t>
            </a:r>
            <a:r>
              <a:rPr lang="en-IN" sz="2000" dirty="0" smtClean="0"/>
              <a:t>s[0:3:1]			s[0:11:2]			s[6:9:1]</a:t>
            </a:r>
          </a:p>
          <a:p>
            <a:pPr marL="0" indent="0">
              <a:buNone/>
            </a:pPr>
            <a:r>
              <a:rPr lang="en-IN" sz="2000" dirty="0"/>
              <a:t>	</a:t>
            </a:r>
            <a:r>
              <a:rPr lang="en-IN" sz="2000" dirty="0" smtClean="0"/>
              <a:t>0+1=1 </a:t>
            </a:r>
            <a:r>
              <a:rPr lang="en-IN" sz="2000" dirty="0" smtClean="0">
                <a:sym typeface="Wingdings" pitchFamily="2" charset="2"/>
              </a:rPr>
              <a:t> h		0+2=2h			6+1=7w</a:t>
            </a:r>
          </a:p>
          <a:p>
            <a:pPr marL="0" indent="0">
              <a:buNone/>
            </a:pPr>
            <a:r>
              <a:rPr lang="en-IN" sz="2000" dirty="0">
                <a:sym typeface="Wingdings" pitchFamily="2" charset="2"/>
              </a:rPr>
              <a:t>	</a:t>
            </a:r>
            <a:r>
              <a:rPr lang="en-IN" sz="2000" dirty="0" smtClean="0">
                <a:sym typeface="Wingdings" pitchFamily="2" charset="2"/>
              </a:rPr>
              <a:t>1+1=2  he		2+2=4hl			7+1=8wo</a:t>
            </a:r>
          </a:p>
          <a:p>
            <a:pPr marL="0" indent="0">
              <a:buNone/>
            </a:pPr>
            <a:r>
              <a:rPr lang="en-IN" sz="2000" dirty="0">
                <a:sym typeface="Wingdings" pitchFamily="2" charset="2"/>
              </a:rPr>
              <a:t>	</a:t>
            </a:r>
            <a:r>
              <a:rPr lang="en-IN" sz="2000" dirty="0" smtClean="0">
                <a:sym typeface="Wingdings" pitchFamily="2" charset="2"/>
              </a:rPr>
              <a:t>2+1=3  </a:t>
            </a:r>
            <a:r>
              <a:rPr lang="en-IN" sz="2000" dirty="0" err="1" smtClean="0">
                <a:sym typeface="Wingdings" pitchFamily="2" charset="2"/>
              </a:rPr>
              <a:t>hel</a:t>
            </a:r>
            <a:r>
              <a:rPr lang="en-IN" sz="2000" dirty="0" smtClean="0">
                <a:sym typeface="Wingdings" pitchFamily="2" charset="2"/>
              </a:rPr>
              <a:t>		4+2=6hlo			8+1=9wor</a:t>
            </a:r>
          </a:p>
          <a:p>
            <a:pPr marL="0" indent="0">
              <a:buNone/>
            </a:pPr>
            <a:r>
              <a:rPr lang="en-IN" sz="2000" dirty="0">
                <a:sym typeface="Wingdings" pitchFamily="2" charset="2"/>
              </a:rPr>
              <a:t>	</a:t>
            </a:r>
            <a:r>
              <a:rPr lang="en-IN" sz="2000" dirty="0" smtClean="0">
                <a:sym typeface="Wingdings" pitchFamily="2" charset="2"/>
              </a:rPr>
              <a:t>‘</a:t>
            </a:r>
            <a:r>
              <a:rPr lang="en-IN" sz="2000" dirty="0" err="1" smtClean="0">
                <a:sym typeface="Wingdings" pitchFamily="2" charset="2"/>
              </a:rPr>
              <a:t>hel</a:t>
            </a:r>
            <a:r>
              <a:rPr lang="en-IN" sz="2000" dirty="0" smtClean="0">
                <a:sym typeface="Wingdings" pitchFamily="2" charset="2"/>
              </a:rPr>
              <a:t>’			6+2=8hlow			‘</a:t>
            </a:r>
            <a:r>
              <a:rPr lang="en-IN" sz="2000" dirty="0" err="1" smtClean="0">
                <a:sym typeface="Wingdings" pitchFamily="2" charset="2"/>
              </a:rPr>
              <a:t>wor</a:t>
            </a:r>
            <a:r>
              <a:rPr lang="en-IN" sz="2000" dirty="0" smtClean="0">
                <a:sym typeface="Wingdings" pitchFamily="2" charset="2"/>
              </a:rPr>
              <a:t>’</a:t>
            </a:r>
            <a:endParaRPr lang="en-IN" sz="2000" dirty="0" smtClean="0"/>
          </a:p>
          <a:p>
            <a:pPr marL="0" indent="0">
              <a:buNone/>
            </a:pPr>
            <a:r>
              <a:rPr lang="en-IN" sz="2000" dirty="0"/>
              <a:t>	</a:t>
            </a:r>
            <a:r>
              <a:rPr lang="en-IN" sz="2000" dirty="0" smtClean="0"/>
              <a:t>			8+2=10</a:t>
            </a:r>
            <a:r>
              <a:rPr lang="en-IN" sz="2000" dirty="0" smtClean="0">
                <a:sym typeface="Wingdings" pitchFamily="2" charset="2"/>
              </a:rPr>
              <a:t>hlowr</a:t>
            </a:r>
          </a:p>
          <a:p>
            <a:pPr marL="0" indent="0">
              <a:buNone/>
            </a:pPr>
            <a:r>
              <a:rPr lang="en-IN" sz="2000" dirty="0">
                <a:sym typeface="Wingdings" pitchFamily="2" charset="2"/>
              </a:rPr>
              <a:t>	</a:t>
            </a:r>
            <a:r>
              <a:rPr lang="en-IN" sz="2000" dirty="0" smtClean="0">
                <a:sym typeface="Wingdings" pitchFamily="2" charset="2"/>
              </a:rPr>
              <a:t>			10+2=12hlowrd</a:t>
            </a:r>
          </a:p>
          <a:p>
            <a:pPr marL="0" indent="0">
              <a:buNone/>
            </a:pPr>
            <a:r>
              <a:rPr lang="en-IN" sz="2000" dirty="0">
                <a:sym typeface="Wingdings" pitchFamily="2" charset="2"/>
              </a:rPr>
              <a:t>	</a:t>
            </a:r>
            <a:r>
              <a:rPr lang="en-IN" sz="2000" dirty="0" smtClean="0">
                <a:sym typeface="Wingdings" pitchFamily="2" charset="2"/>
              </a:rPr>
              <a:t>			‘</a:t>
            </a:r>
            <a:r>
              <a:rPr lang="en-IN" sz="2000" dirty="0" err="1" smtClean="0">
                <a:sym typeface="Wingdings" pitchFamily="2" charset="2"/>
              </a:rPr>
              <a:t>hlowrd</a:t>
            </a:r>
            <a:r>
              <a:rPr lang="en-IN" sz="2000" dirty="0" smtClean="0">
                <a:sym typeface="Wingdings" pitchFamily="2" charset="2"/>
              </a:rPr>
              <a:t>’	</a:t>
            </a:r>
            <a:endParaRPr lang="en-IN" sz="2000" dirty="0"/>
          </a:p>
        </p:txBody>
      </p:sp>
    </p:spTree>
    <p:extLst>
      <p:ext uri="{BB962C8B-B14F-4D97-AF65-F5344CB8AC3E}">
        <p14:creationId xmlns:p14="http://schemas.microsoft.com/office/powerpoint/2010/main" val="10449254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041" y="456827"/>
            <a:ext cx="11274612" cy="5669725"/>
          </a:xfrm>
        </p:spPr>
        <p:txBody>
          <a:bodyPr>
            <a:normAutofit/>
          </a:bodyPr>
          <a:lstStyle/>
          <a:p>
            <a:pPr marL="0" indent="0">
              <a:buNone/>
            </a:pPr>
            <a:r>
              <a:rPr lang="en-IN" sz="2000" b="1" u="sng" dirty="0"/>
              <a:t>-VE </a:t>
            </a:r>
            <a:r>
              <a:rPr lang="en-IN" sz="2000" b="1" u="sng" dirty="0" smtClean="0"/>
              <a:t>SLICING With +</a:t>
            </a:r>
            <a:r>
              <a:rPr lang="en-IN" sz="2000" b="1" u="sng" dirty="0" err="1" smtClean="0"/>
              <a:t>Ve</a:t>
            </a:r>
            <a:r>
              <a:rPr lang="en-IN" sz="2000" b="1" u="sng" dirty="0" smtClean="0"/>
              <a:t> Step Value</a:t>
            </a:r>
          </a:p>
          <a:p>
            <a:pPr marL="0" indent="0">
              <a:buNone/>
            </a:pPr>
            <a:r>
              <a:rPr lang="en-IN" sz="2000" dirty="0" smtClean="0"/>
              <a:t>	s = ‘hello world’</a:t>
            </a:r>
          </a:p>
          <a:p>
            <a:pPr marL="0" indent="0">
              <a:buNone/>
            </a:pPr>
            <a:endParaRPr lang="en-IN" sz="2000" dirty="0"/>
          </a:p>
          <a:p>
            <a:pPr marL="0" indent="0">
              <a:buNone/>
            </a:pPr>
            <a:r>
              <a:rPr lang="en-IN" sz="2000" dirty="0" smtClean="0"/>
              <a:t>	s[-2:-6:1]		 	s[-8:-4:2]		</a:t>
            </a:r>
          </a:p>
          <a:p>
            <a:pPr marL="0" indent="0">
              <a:buNone/>
            </a:pPr>
            <a:r>
              <a:rPr lang="en-IN" sz="2000" dirty="0" smtClean="0"/>
              <a:t> </a:t>
            </a:r>
            <a:r>
              <a:rPr lang="en-IN" sz="2000" dirty="0"/>
              <a:t>	</a:t>
            </a:r>
            <a:r>
              <a:rPr lang="en-IN" sz="2000" dirty="0" smtClean="0"/>
              <a:t>‘ ’				‘l ’			</a:t>
            </a:r>
          </a:p>
          <a:p>
            <a:pPr marL="0" indent="0">
              <a:buNone/>
            </a:pPr>
            <a:r>
              <a:rPr lang="en-IN" sz="2000" dirty="0"/>
              <a:t>	</a:t>
            </a:r>
            <a:endParaRPr lang="en-IN" sz="2000" dirty="0" smtClean="0"/>
          </a:p>
          <a:p>
            <a:pPr marL="0" indent="0">
              <a:buNone/>
            </a:pPr>
            <a:r>
              <a:rPr lang="en-IN" sz="2000" dirty="0"/>
              <a:t>	</a:t>
            </a:r>
            <a:r>
              <a:rPr lang="en-IN" sz="2000" dirty="0" smtClean="0"/>
              <a:t>s[-8:-3:1]			s[-11:-3:2]		</a:t>
            </a:r>
          </a:p>
          <a:p>
            <a:pPr marL="0" indent="0">
              <a:buNone/>
            </a:pPr>
            <a:r>
              <a:rPr lang="en-IN" sz="2000" dirty="0"/>
              <a:t>	</a:t>
            </a:r>
            <a:r>
              <a:rPr lang="en-IN" sz="2000" dirty="0" smtClean="0"/>
              <a:t>‘lo </a:t>
            </a:r>
            <a:r>
              <a:rPr lang="en-IN" sz="2000" dirty="0" err="1" smtClean="0"/>
              <a:t>wo</a:t>
            </a:r>
            <a:r>
              <a:rPr lang="en-IN" sz="2000" dirty="0" smtClean="0"/>
              <a:t>’				‘</a:t>
            </a:r>
            <a:r>
              <a:rPr lang="en-IN" sz="2000" dirty="0" err="1" smtClean="0"/>
              <a:t>hlow</a:t>
            </a:r>
            <a:r>
              <a:rPr lang="en-IN" sz="2000" dirty="0" smtClean="0"/>
              <a:t>’</a:t>
            </a:r>
          </a:p>
          <a:p>
            <a:pPr marL="0" indent="0">
              <a:buNone/>
            </a:pPr>
            <a:endParaRPr lang="en-IN" sz="2000" dirty="0"/>
          </a:p>
          <a:p>
            <a:pPr marL="0" indent="0">
              <a:buNone/>
            </a:pPr>
            <a:r>
              <a:rPr lang="en-IN" sz="2000" dirty="0" smtClean="0"/>
              <a:t>	s[-6:-8:3]			s[-8::3]</a:t>
            </a:r>
          </a:p>
          <a:p>
            <a:pPr marL="0" indent="0">
              <a:buNone/>
            </a:pPr>
            <a:r>
              <a:rPr lang="en-IN" sz="2000" dirty="0"/>
              <a:t>	</a:t>
            </a:r>
            <a:r>
              <a:rPr lang="en-IN" sz="2000" dirty="0" smtClean="0"/>
              <a:t>‘ ’				‘</a:t>
            </a:r>
            <a:r>
              <a:rPr lang="en-IN" sz="2000" dirty="0" err="1" smtClean="0"/>
              <a:t>lwl</a:t>
            </a:r>
            <a:r>
              <a:rPr lang="en-IN" sz="2000" dirty="0" smtClean="0"/>
              <a:t>’</a:t>
            </a:r>
            <a:endParaRPr lang="en-IN" sz="2000" dirty="0"/>
          </a:p>
        </p:txBody>
      </p:sp>
    </p:spTree>
    <p:extLst>
      <p:ext uri="{BB962C8B-B14F-4D97-AF65-F5344CB8AC3E}">
        <p14:creationId xmlns:p14="http://schemas.microsoft.com/office/powerpoint/2010/main" val="766430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374904"/>
            <a:ext cx="11274612" cy="6291072"/>
          </a:xfrm>
        </p:spPr>
        <p:txBody>
          <a:bodyPr>
            <a:normAutofit/>
          </a:bodyPr>
          <a:lstStyle/>
          <a:p>
            <a:pPr marL="0" indent="0">
              <a:buNone/>
            </a:pPr>
            <a:r>
              <a:rPr lang="en-IN" sz="2000" b="1" u="sng" dirty="0" smtClean="0"/>
              <a:t>HOW -</a:t>
            </a:r>
            <a:r>
              <a:rPr lang="en-IN" sz="2000" b="1" u="sng" dirty="0" err="1" smtClean="0"/>
              <a:t>Ve</a:t>
            </a:r>
            <a:r>
              <a:rPr lang="en-IN" sz="2000" b="1" u="sng" dirty="0" smtClean="0"/>
              <a:t> SLICING WORKS</a:t>
            </a:r>
          </a:p>
          <a:p>
            <a:pPr marL="0" indent="0">
              <a:buNone/>
            </a:pPr>
            <a:r>
              <a:rPr lang="en-IN" sz="2000" dirty="0" smtClean="0"/>
              <a:t>					s </a:t>
            </a:r>
            <a:r>
              <a:rPr lang="en-IN" sz="2000" dirty="0"/>
              <a:t>= ‘hello world’</a:t>
            </a:r>
          </a:p>
          <a:p>
            <a:pPr marL="0" indent="0">
              <a:buNone/>
            </a:pPr>
            <a:r>
              <a:rPr lang="en-IN" sz="2000" dirty="0"/>
              <a:t>	0	1	2	3	4	5	6	7	8	9	10</a:t>
            </a:r>
          </a:p>
          <a:p>
            <a:pPr marL="0" indent="0">
              <a:buNone/>
            </a:pPr>
            <a:r>
              <a:rPr lang="en-IN" sz="2000" dirty="0"/>
              <a:t>	h	e	l	l	0		w	o	r	l	d</a:t>
            </a:r>
          </a:p>
          <a:p>
            <a:pPr marL="0" indent="0">
              <a:buNone/>
            </a:pPr>
            <a:r>
              <a:rPr lang="en-IN" sz="2000" dirty="0"/>
              <a:t>	-11	-10	-9	-8	-7	-6	-5	-4	-3	-2	-</a:t>
            </a:r>
            <a:r>
              <a:rPr lang="en-IN" sz="2000" dirty="0" smtClean="0"/>
              <a:t>1</a:t>
            </a:r>
          </a:p>
          <a:p>
            <a:r>
              <a:rPr lang="en-IN" sz="2000" dirty="0" smtClean="0"/>
              <a:t>Negative indexing will be converted into +</a:t>
            </a:r>
            <a:r>
              <a:rPr lang="en-IN" sz="2000" dirty="0" err="1" smtClean="0"/>
              <a:t>ve</a:t>
            </a:r>
            <a:r>
              <a:rPr lang="en-IN" sz="2000" dirty="0" smtClean="0"/>
              <a:t> indexing by </a:t>
            </a:r>
            <a:r>
              <a:rPr lang="en-IN" sz="2000" dirty="0" err="1" smtClean="0"/>
              <a:t>interpretor</a:t>
            </a:r>
            <a:r>
              <a:rPr lang="en-IN" sz="2000" b="1" dirty="0" smtClean="0"/>
              <a:t> </a:t>
            </a:r>
          </a:p>
          <a:p>
            <a:pPr marL="0" indent="0">
              <a:buNone/>
            </a:pPr>
            <a:r>
              <a:rPr lang="en-IN" sz="2000" b="1" dirty="0"/>
              <a:t>	</a:t>
            </a:r>
            <a:r>
              <a:rPr lang="en-IN" sz="2000" b="1" dirty="0" smtClean="0"/>
              <a:t>slicing </a:t>
            </a:r>
            <a:r>
              <a:rPr lang="en-IN" sz="2000" b="1" dirty="0"/>
              <a:t>process </a:t>
            </a:r>
            <a:r>
              <a:rPr lang="en-IN" sz="2000" b="1" dirty="0">
                <a:sym typeface="Wingdings" pitchFamily="2" charset="2"/>
              </a:rPr>
              <a:t> start index + step </a:t>
            </a:r>
            <a:r>
              <a:rPr lang="en-IN" sz="2000" b="1" dirty="0" smtClean="0">
                <a:sym typeface="Wingdings" pitchFamily="2" charset="2"/>
              </a:rPr>
              <a:t>value</a:t>
            </a:r>
          </a:p>
          <a:p>
            <a:pPr marL="0" indent="0">
              <a:buNone/>
            </a:pPr>
            <a:endParaRPr lang="en-IN" sz="2000" dirty="0"/>
          </a:p>
          <a:p>
            <a:pPr marL="0" indent="0">
              <a:buNone/>
            </a:pPr>
            <a:r>
              <a:rPr lang="en-IN" sz="2000" dirty="0" smtClean="0"/>
              <a:t>	s[-2:-6:1]		s[-8:-4:2]		s</a:t>
            </a:r>
            <a:r>
              <a:rPr lang="en-IN" sz="2000" dirty="0"/>
              <a:t>[-11:-3:2] </a:t>
            </a:r>
            <a:r>
              <a:rPr lang="en-IN" sz="2000" dirty="0" smtClean="0"/>
              <a:t>	</a:t>
            </a:r>
          </a:p>
          <a:p>
            <a:pPr marL="0" indent="0">
              <a:buNone/>
            </a:pPr>
            <a:r>
              <a:rPr lang="en-IN" sz="2000" dirty="0"/>
              <a:t>	</a:t>
            </a:r>
            <a:r>
              <a:rPr lang="en-IN" sz="2000" dirty="0" smtClean="0"/>
              <a:t>-2+1=-1</a:t>
            </a:r>
            <a:r>
              <a:rPr lang="en-IN" sz="2000" dirty="0" smtClean="0">
                <a:sym typeface="Wingdings" pitchFamily="2" charset="2"/>
              </a:rPr>
              <a:t> 		-8+2=-6 l		-11+2= -9h</a:t>
            </a:r>
            <a:endParaRPr lang="en-IN" sz="2000" dirty="0"/>
          </a:p>
          <a:p>
            <a:pPr marL="0" indent="0">
              <a:buNone/>
            </a:pPr>
            <a:r>
              <a:rPr lang="en-IN" sz="2000" dirty="0" smtClean="0"/>
              <a:t>	-1+1= 0</a:t>
            </a:r>
            <a:r>
              <a:rPr lang="en-IN" sz="2000" dirty="0" smtClean="0">
                <a:sym typeface="Wingdings" pitchFamily="2" charset="2"/>
              </a:rPr>
              <a:t>		-6+2= -4 l 		-9+2= -7hl</a:t>
            </a:r>
          </a:p>
          <a:p>
            <a:pPr marL="0" indent="0">
              <a:buNone/>
            </a:pPr>
            <a:r>
              <a:rPr lang="en-IN" sz="2000" dirty="0">
                <a:sym typeface="Wingdings" pitchFamily="2" charset="2"/>
              </a:rPr>
              <a:t>	</a:t>
            </a:r>
            <a:r>
              <a:rPr lang="en-IN" sz="2000" dirty="0" smtClean="0">
                <a:sym typeface="Wingdings" pitchFamily="2" charset="2"/>
              </a:rPr>
              <a:t>‘ ’   empty		‘l ’			-7+2=-5hlo</a:t>
            </a:r>
          </a:p>
          <a:p>
            <a:pPr marL="0" indent="0">
              <a:buNone/>
            </a:pPr>
            <a:r>
              <a:rPr lang="en-IN" sz="2000" dirty="0">
                <a:sym typeface="Wingdings" pitchFamily="2" charset="2"/>
              </a:rPr>
              <a:t>	</a:t>
            </a:r>
            <a:r>
              <a:rPr lang="en-IN" sz="2000" dirty="0" smtClean="0">
                <a:sym typeface="Wingdings" pitchFamily="2" charset="2"/>
              </a:rPr>
              <a:t>						‘</a:t>
            </a:r>
            <a:r>
              <a:rPr lang="en-IN" sz="2000" dirty="0" err="1" smtClean="0">
                <a:sym typeface="Wingdings" pitchFamily="2" charset="2"/>
              </a:rPr>
              <a:t>hlo</a:t>
            </a:r>
            <a:r>
              <a:rPr lang="en-IN" sz="2000" dirty="0" smtClean="0">
                <a:sym typeface="Wingdings" pitchFamily="2" charset="2"/>
              </a:rPr>
              <a:t>’</a:t>
            </a:r>
            <a:endParaRPr lang="en-IN" sz="2000" dirty="0"/>
          </a:p>
        </p:txBody>
      </p:sp>
    </p:spTree>
    <p:extLst>
      <p:ext uri="{BB962C8B-B14F-4D97-AF65-F5344CB8AC3E}">
        <p14:creationId xmlns:p14="http://schemas.microsoft.com/office/powerpoint/2010/main" val="10508789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0895106" cy="5852160"/>
          </a:xfrm>
        </p:spPr>
        <p:txBody>
          <a:bodyPr>
            <a:normAutofit/>
          </a:bodyPr>
          <a:lstStyle/>
          <a:p>
            <a:pPr algn="ctr"/>
            <a:r>
              <a:rPr lang="en-IN" sz="3600" b="1" i="1" dirty="0" smtClean="0">
                <a:latin typeface="Times New Roman" pitchFamily="18" charset="0"/>
                <a:cs typeface="Times New Roman" pitchFamily="18" charset="0"/>
              </a:rPr>
              <a:t>Presentation 11</a:t>
            </a:r>
            <a:br>
              <a:rPr lang="en-IN" sz="3600" b="1" i="1" dirty="0" smtClean="0">
                <a:latin typeface="Times New Roman" pitchFamily="18" charset="0"/>
                <a:cs typeface="Times New Roman" pitchFamily="18" charset="0"/>
              </a:rPr>
            </a:br>
            <a:r>
              <a:rPr lang="en-IN" sz="3600" b="1" i="1" dirty="0">
                <a:latin typeface="Times New Roman" pitchFamily="18" charset="0"/>
                <a:cs typeface="Times New Roman" pitchFamily="18" charset="0"/>
              </a:rPr>
              <a:t/>
            </a:r>
            <a:br>
              <a:rPr lang="en-IN" sz="3600" b="1" i="1" dirty="0">
                <a:latin typeface="Times New Roman" pitchFamily="18" charset="0"/>
                <a:cs typeface="Times New Roman" pitchFamily="18" charset="0"/>
              </a:rPr>
            </a:br>
            <a:r>
              <a:rPr lang="en-IN" sz="2800" b="1" i="1" dirty="0" smtClean="0">
                <a:latin typeface="Times New Roman" pitchFamily="18" charset="0"/>
                <a:cs typeface="Times New Roman" pitchFamily="18" charset="0"/>
              </a:rPr>
              <a:t/>
            </a:r>
            <a:br>
              <a:rPr lang="en-IN" sz="2800" b="1" i="1" dirty="0" smtClean="0">
                <a:latin typeface="Times New Roman" pitchFamily="18" charset="0"/>
                <a:cs typeface="Times New Roman" pitchFamily="18" charset="0"/>
              </a:rPr>
            </a:br>
            <a:r>
              <a:rPr lang="en-IN" sz="3200" b="1" i="1" u="sng" dirty="0" smtClean="0">
                <a:latin typeface="Times New Roman" pitchFamily="18" charset="0"/>
                <a:cs typeface="Times New Roman" pitchFamily="18" charset="0"/>
              </a:rPr>
              <a:t>Slicing</a:t>
            </a:r>
            <a:r>
              <a:rPr lang="en-IN" sz="2800" b="1" i="1" dirty="0" smtClean="0">
                <a:latin typeface="Times New Roman" pitchFamily="18" charset="0"/>
                <a:cs typeface="Times New Roman" pitchFamily="18" charset="0"/>
                <a:sym typeface="Wingdings" pitchFamily="2" charset="2"/>
              </a:rPr>
              <a:t/>
            </a:r>
            <a:br>
              <a:rPr lang="en-IN" sz="2800" b="1" i="1" dirty="0" smtClean="0">
                <a:latin typeface="Times New Roman" pitchFamily="18" charset="0"/>
                <a:cs typeface="Times New Roman" pitchFamily="18" charset="0"/>
                <a:sym typeface="Wingdings" pitchFamily="2" charset="2"/>
              </a:rPr>
            </a:br>
            <a:r>
              <a:rPr lang="en-IN" sz="2800" b="1" i="1" dirty="0" smtClean="0">
                <a:latin typeface="Times New Roman" pitchFamily="18" charset="0"/>
                <a:cs typeface="Times New Roman" pitchFamily="18" charset="0"/>
                <a:sym typeface="Wingdings" pitchFamily="2" charset="2"/>
              </a:rPr>
              <a:t>-</a:t>
            </a:r>
            <a:r>
              <a:rPr lang="en-IN" sz="2800" b="1" i="1" dirty="0" err="1" smtClean="0">
                <a:latin typeface="Times New Roman" pitchFamily="18" charset="0"/>
                <a:cs typeface="Times New Roman" pitchFamily="18" charset="0"/>
                <a:sym typeface="Wingdings" pitchFamily="2" charset="2"/>
              </a:rPr>
              <a:t>Ve</a:t>
            </a:r>
            <a:r>
              <a:rPr lang="en-IN" sz="2800" b="1" i="1" dirty="0" smtClean="0">
                <a:latin typeface="Times New Roman" pitchFamily="18" charset="0"/>
                <a:cs typeface="Times New Roman" pitchFamily="18" charset="0"/>
                <a:sym typeface="Wingdings" pitchFamily="2" charset="2"/>
              </a:rPr>
              <a:t> Slicing Using -</a:t>
            </a:r>
            <a:r>
              <a:rPr lang="en-IN" sz="2800" b="1" i="1" dirty="0" err="1" smtClean="0">
                <a:latin typeface="Times New Roman" pitchFamily="18" charset="0"/>
                <a:cs typeface="Times New Roman" pitchFamily="18" charset="0"/>
                <a:sym typeface="Wingdings" pitchFamily="2" charset="2"/>
              </a:rPr>
              <a:t>Ve</a:t>
            </a:r>
            <a:r>
              <a:rPr lang="en-IN" sz="2800" b="1" i="1" dirty="0" smtClean="0">
                <a:latin typeface="Times New Roman" pitchFamily="18" charset="0"/>
                <a:cs typeface="Times New Roman" pitchFamily="18" charset="0"/>
                <a:sym typeface="Wingdings" pitchFamily="2" charset="2"/>
              </a:rPr>
              <a:t> Step Value</a:t>
            </a:r>
            <a:br>
              <a:rPr lang="en-IN" sz="2800" b="1" i="1" dirty="0" smtClean="0">
                <a:latin typeface="Times New Roman" pitchFamily="18" charset="0"/>
                <a:cs typeface="Times New Roman" pitchFamily="18" charset="0"/>
                <a:sym typeface="Wingdings" pitchFamily="2" charset="2"/>
              </a:rPr>
            </a:br>
            <a:r>
              <a:rPr lang="en-IN" sz="2800" b="1" i="1" dirty="0" smtClean="0">
                <a:latin typeface="Times New Roman" pitchFamily="18" charset="0"/>
                <a:cs typeface="Times New Roman" pitchFamily="18" charset="0"/>
                <a:sym typeface="Wingdings" pitchFamily="2" charset="2"/>
              </a:rPr>
              <a:t>Combination Of Both +</a:t>
            </a:r>
            <a:r>
              <a:rPr lang="en-IN" sz="2800" b="1" i="1" dirty="0" err="1" smtClean="0">
                <a:latin typeface="Times New Roman" pitchFamily="18" charset="0"/>
                <a:cs typeface="Times New Roman" pitchFamily="18" charset="0"/>
                <a:sym typeface="Wingdings" pitchFamily="2" charset="2"/>
              </a:rPr>
              <a:t>Ve</a:t>
            </a:r>
            <a:r>
              <a:rPr lang="en-IN" sz="2800" b="1" i="1" dirty="0" smtClean="0">
                <a:latin typeface="Times New Roman" pitchFamily="18" charset="0"/>
                <a:cs typeface="Times New Roman" pitchFamily="18" charset="0"/>
                <a:sym typeface="Wingdings" pitchFamily="2" charset="2"/>
              </a:rPr>
              <a:t> And –</a:t>
            </a:r>
            <a:r>
              <a:rPr lang="en-IN" sz="2800" b="1" i="1" dirty="0" err="1" smtClean="0">
                <a:latin typeface="Times New Roman" pitchFamily="18" charset="0"/>
                <a:cs typeface="Times New Roman" pitchFamily="18" charset="0"/>
                <a:sym typeface="Wingdings" pitchFamily="2" charset="2"/>
              </a:rPr>
              <a:t>Ve</a:t>
            </a:r>
            <a:r>
              <a:rPr lang="en-IN" sz="2800" b="1" i="1" dirty="0" smtClean="0">
                <a:latin typeface="Times New Roman" pitchFamily="18" charset="0"/>
                <a:cs typeface="Times New Roman" pitchFamily="18" charset="0"/>
                <a:sym typeface="Wingdings" pitchFamily="2" charset="2"/>
              </a:rPr>
              <a:t> Slicing</a:t>
            </a:r>
            <a:br>
              <a:rPr lang="en-IN" sz="2800" b="1" i="1" dirty="0" smtClean="0">
                <a:latin typeface="Times New Roman" pitchFamily="18" charset="0"/>
                <a:cs typeface="Times New Roman" pitchFamily="18" charset="0"/>
                <a:sym typeface="Wingdings" pitchFamily="2" charset="2"/>
              </a:rPr>
            </a:br>
            <a:r>
              <a:rPr lang="en-IN" sz="2800" b="1" i="1" dirty="0" smtClean="0">
                <a:latin typeface="Times New Roman" pitchFamily="18" charset="0"/>
                <a:cs typeface="Times New Roman" pitchFamily="18" charset="0"/>
                <a:sym typeface="Wingdings" pitchFamily="2" charset="2"/>
              </a:rPr>
              <a:t/>
            </a:r>
            <a:br>
              <a:rPr lang="en-IN" sz="2800" b="1" i="1" dirty="0" smtClean="0">
                <a:latin typeface="Times New Roman" pitchFamily="18" charset="0"/>
                <a:cs typeface="Times New Roman" pitchFamily="18" charset="0"/>
                <a:sym typeface="Wingdings" pitchFamily="2" charset="2"/>
              </a:rPr>
            </a:br>
            <a:r>
              <a:rPr lang="en-IN" sz="2800" b="1" i="1" dirty="0" smtClean="0">
                <a:latin typeface="Times New Roman" pitchFamily="18" charset="0"/>
                <a:cs typeface="Times New Roman" pitchFamily="18" charset="0"/>
                <a:sym typeface="Wingdings" pitchFamily="2" charset="2"/>
              </a:rPr>
              <a:t/>
            </a:r>
            <a:br>
              <a:rPr lang="en-IN" sz="2800" b="1" i="1" dirty="0" smtClean="0">
                <a:latin typeface="Times New Roman" pitchFamily="18" charset="0"/>
                <a:cs typeface="Times New Roman" pitchFamily="18" charset="0"/>
                <a:sym typeface="Wingdings" pitchFamily="2" charset="2"/>
              </a:rPr>
            </a:br>
            <a:endParaRPr lang="en-IN"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37986781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latin typeface="Times New Roman" pitchFamily="18" charset="0"/>
                <a:cs typeface="Times New Roman" pitchFamily="18" charset="0"/>
                <a:sym typeface="Wingdings" pitchFamily="2" charset="2"/>
              </a:rPr>
              <a:t>-</a:t>
            </a:r>
            <a:r>
              <a:rPr lang="en-IN" sz="3200" b="1" i="1" dirty="0" err="1">
                <a:latin typeface="Times New Roman" pitchFamily="18" charset="0"/>
                <a:cs typeface="Times New Roman" pitchFamily="18" charset="0"/>
                <a:sym typeface="Wingdings" pitchFamily="2" charset="2"/>
              </a:rPr>
              <a:t>Ve</a:t>
            </a:r>
            <a:r>
              <a:rPr lang="en-IN" sz="3200" b="1" i="1" dirty="0">
                <a:latin typeface="Times New Roman" pitchFamily="18" charset="0"/>
                <a:cs typeface="Times New Roman" pitchFamily="18" charset="0"/>
                <a:sym typeface="Wingdings" pitchFamily="2" charset="2"/>
              </a:rPr>
              <a:t> Slicing Using -</a:t>
            </a:r>
            <a:r>
              <a:rPr lang="en-IN" sz="3200" b="1" i="1" dirty="0" err="1">
                <a:latin typeface="Times New Roman" pitchFamily="18" charset="0"/>
                <a:cs typeface="Times New Roman" pitchFamily="18" charset="0"/>
                <a:sym typeface="Wingdings" pitchFamily="2" charset="2"/>
              </a:rPr>
              <a:t>Ve</a:t>
            </a:r>
            <a:r>
              <a:rPr lang="en-IN" sz="3200" b="1" i="1" dirty="0">
                <a:latin typeface="Times New Roman" pitchFamily="18" charset="0"/>
                <a:cs typeface="Times New Roman" pitchFamily="18" charset="0"/>
                <a:sym typeface="Wingdings" pitchFamily="2" charset="2"/>
              </a:rPr>
              <a:t> Step Value</a:t>
            </a:r>
            <a:br>
              <a:rPr lang="en-IN" sz="3200" b="1" i="1" dirty="0">
                <a:latin typeface="Times New Roman" pitchFamily="18" charset="0"/>
                <a:cs typeface="Times New Roman" pitchFamily="18" charset="0"/>
                <a:sym typeface="Wingdings" pitchFamily="2" charset="2"/>
              </a:rPr>
            </a:br>
            <a:endParaRPr lang="en-IN" sz="3200" dirty="0"/>
          </a:p>
        </p:txBody>
      </p:sp>
      <p:sp>
        <p:nvSpPr>
          <p:cNvPr id="3" name="Content Placeholder 2"/>
          <p:cNvSpPr>
            <a:spLocks noGrp="1"/>
          </p:cNvSpPr>
          <p:nvPr>
            <p:ph idx="1"/>
          </p:nvPr>
        </p:nvSpPr>
        <p:spPr>
          <a:xfrm>
            <a:off x="458694" y="1418254"/>
            <a:ext cx="11274612" cy="4726960"/>
          </a:xfrm>
        </p:spPr>
        <p:txBody>
          <a:bodyPr>
            <a:normAutofit/>
          </a:bodyPr>
          <a:lstStyle/>
          <a:p>
            <a:pPr marL="0" indent="0">
              <a:buNone/>
            </a:pPr>
            <a:r>
              <a:rPr lang="en-IN" sz="2000" dirty="0" smtClean="0"/>
              <a:t>					s = ‘hello world’</a:t>
            </a:r>
          </a:p>
          <a:p>
            <a:pPr marL="0" indent="0">
              <a:buNone/>
            </a:pPr>
            <a:r>
              <a:rPr lang="en-IN" sz="2000" dirty="0" smtClean="0"/>
              <a:t>	s[-1: -</a:t>
            </a:r>
            <a:r>
              <a:rPr lang="en-IN" sz="2000" dirty="0" err="1" smtClean="0"/>
              <a:t>len</a:t>
            </a:r>
            <a:r>
              <a:rPr lang="en-IN" sz="2000" dirty="0" smtClean="0"/>
              <a:t>(s)-1: -1]			or		s[::-1]</a:t>
            </a:r>
          </a:p>
          <a:p>
            <a:pPr marL="0" indent="0">
              <a:buNone/>
            </a:pPr>
            <a:r>
              <a:rPr lang="en-IN" sz="2000" dirty="0"/>
              <a:t>	</a:t>
            </a:r>
            <a:r>
              <a:rPr lang="en-IN" sz="2000" dirty="0" smtClean="0"/>
              <a:t>‘</a:t>
            </a:r>
            <a:r>
              <a:rPr lang="en-IN" sz="2000" dirty="0" err="1" smtClean="0"/>
              <a:t>dlrow</a:t>
            </a:r>
            <a:r>
              <a:rPr lang="en-IN" sz="2000" dirty="0" smtClean="0"/>
              <a:t> </a:t>
            </a:r>
            <a:r>
              <a:rPr lang="en-IN" sz="2000" dirty="0" err="1" smtClean="0"/>
              <a:t>olleh</a:t>
            </a:r>
            <a:r>
              <a:rPr lang="en-IN" sz="2000" dirty="0" smtClean="0"/>
              <a:t>’						</a:t>
            </a:r>
            <a:r>
              <a:rPr lang="en-IN" sz="2000" dirty="0"/>
              <a:t> </a:t>
            </a:r>
            <a:r>
              <a:rPr lang="en-IN" sz="2000" dirty="0" smtClean="0"/>
              <a:t>‘</a:t>
            </a:r>
            <a:r>
              <a:rPr lang="en-IN" sz="2000" dirty="0" err="1" smtClean="0"/>
              <a:t>dlrow</a:t>
            </a:r>
            <a:r>
              <a:rPr lang="en-IN" sz="2000" dirty="0" smtClean="0"/>
              <a:t> </a:t>
            </a:r>
            <a:r>
              <a:rPr lang="en-IN" sz="2000" dirty="0" err="1" smtClean="0"/>
              <a:t>olleh</a:t>
            </a:r>
            <a:r>
              <a:rPr lang="en-IN" sz="2000" dirty="0" smtClean="0"/>
              <a:t>’	</a:t>
            </a:r>
          </a:p>
          <a:p>
            <a:r>
              <a:rPr lang="en-IN" sz="2000" dirty="0" smtClean="0"/>
              <a:t>I want to extract ‘</a:t>
            </a:r>
            <a:r>
              <a:rPr lang="en-IN" sz="2000" dirty="0" err="1" smtClean="0"/>
              <a:t>row’in</a:t>
            </a:r>
            <a:r>
              <a:rPr lang="en-IN" sz="2000" dirty="0" smtClean="0"/>
              <a:t> –</a:t>
            </a:r>
            <a:r>
              <a:rPr lang="en-IN" sz="2000" dirty="0" err="1" smtClean="0"/>
              <a:t>ve</a:t>
            </a:r>
            <a:r>
              <a:rPr lang="en-IN" sz="2000" dirty="0" smtClean="0"/>
              <a:t> slicing			I want to extract ‘</a:t>
            </a:r>
            <a:r>
              <a:rPr lang="en-IN" sz="2000" dirty="0" err="1" smtClean="0"/>
              <a:t>drwo</a:t>
            </a:r>
            <a:r>
              <a:rPr lang="en-IN" sz="2000" dirty="0" smtClean="0"/>
              <a:t>’	</a:t>
            </a:r>
          </a:p>
          <a:p>
            <a:pPr marL="0" indent="0">
              <a:buNone/>
            </a:pPr>
            <a:r>
              <a:rPr lang="en-IN" sz="2000" dirty="0" smtClean="0"/>
              <a:t>	</a:t>
            </a:r>
            <a:r>
              <a:rPr lang="en-IN" sz="2000" dirty="0"/>
              <a:t> s[-3:-6:-1] </a:t>
            </a:r>
            <a:r>
              <a:rPr lang="en-IN" sz="2000" dirty="0" smtClean="0"/>
              <a:t>						s[-1:-8:-2] 			‘row’							‘</a:t>
            </a:r>
            <a:r>
              <a:rPr lang="en-IN" sz="2000" dirty="0" err="1" smtClean="0"/>
              <a:t>drwo</a:t>
            </a:r>
            <a:r>
              <a:rPr lang="en-IN" sz="2000" dirty="0" smtClean="0"/>
              <a:t>’</a:t>
            </a:r>
          </a:p>
          <a:p>
            <a:r>
              <a:rPr lang="en-IN" sz="2000" dirty="0" smtClean="0"/>
              <a:t>I want to extract ‘</a:t>
            </a:r>
            <a:r>
              <a:rPr lang="en-IN" sz="2000" dirty="0" err="1" smtClean="0"/>
              <a:t>wol</a:t>
            </a:r>
            <a:r>
              <a:rPr lang="en-IN" sz="2000" dirty="0" smtClean="0"/>
              <a:t>’</a:t>
            </a:r>
          </a:p>
          <a:p>
            <a:pPr marL="0" indent="0">
              <a:buNone/>
            </a:pPr>
            <a:r>
              <a:rPr lang="en-IN" sz="2000" dirty="0"/>
              <a:t>	</a:t>
            </a:r>
            <a:r>
              <a:rPr lang="en-IN" sz="2000" dirty="0" smtClean="0"/>
              <a:t>s[-5:-10:-2]</a:t>
            </a:r>
          </a:p>
          <a:p>
            <a:pPr marL="0" indent="0">
              <a:buNone/>
            </a:pPr>
            <a:r>
              <a:rPr lang="en-IN" sz="2000" dirty="0"/>
              <a:t>	</a:t>
            </a:r>
            <a:r>
              <a:rPr lang="en-IN" sz="2000" dirty="0" smtClean="0"/>
              <a:t>‘</a:t>
            </a:r>
            <a:r>
              <a:rPr lang="en-IN" sz="2000" dirty="0" err="1" smtClean="0"/>
              <a:t>wol</a:t>
            </a:r>
            <a:r>
              <a:rPr lang="en-IN" sz="2000" dirty="0" smtClean="0"/>
              <a:t>’	</a:t>
            </a:r>
            <a:endParaRPr lang="en-IN" sz="2000" dirty="0"/>
          </a:p>
        </p:txBody>
      </p:sp>
    </p:spTree>
    <p:extLst>
      <p:ext uri="{BB962C8B-B14F-4D97-AF65-F5344CB8AC3E}">
        <p14:creationId xmlns:p14="http://schemas.microsoft.com/office/powerpoint/2010/main" val="3361079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smtClean="0"/>
              <a:t>How compilation happens in python?</a:t>
            </a:r>
            <a:endParaRPr lang="en-IN" sz="2800" b="1" dirty="0"/>
          </a:p>
        </p:txBody>
      </p:sp>
      <p:sp>
        <p:nvSpPr>
          <p:cNvPr id="6" name="Rectangle 5"/>
          <p:cNvSpPr/>
          <p:nvPr/>
        </p:nvSpPr>
        <p:spPr>
          <a:xfrm>
            <a:off x="1343608" y="2230016"/>
            <a:ext cx="2099388" cy="115699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Rectangle 6"/>
          <p:cNvSpPr/>
          <p:nvPr/>
        </p:nvSpPr>
        <p:spPr>
          <a:xfrm>
            <a:off x="4516016" y="2234681"/>
            <a:ext cx="2481943" cy="115699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smtClean="0">
                <a:latin typeface="Times New Roman" pitchFamily="18" charset="0"/>
                <a:cs typeface="Times New Roman" pitchFamily="18" charset="0"/>
              </a:rPr>
              <a:t>Compiler </a:t>
            </a:r>
          </a:p>
          <a:p>
            <a:pPr algn="ctr"/>
            <a:r>
              <a:rPr lang="en-IN" b="1" dirty="0" smtClean="0">
                <a:latin typeface="Times New Roman" pitchFamily="18" charset="0"/>
                <a:cs typeface="Times New Roman" pitchFamily="18" charset="0"/>
              </a:rPr>
              <a:t>(C - Python)</a:t>
            </a:r>
            <a:endParaRPr lang="en-IN" b="1" dirty="0">
              <a:latin typeface="Times New Roman" pitchFamily="18" charset="0"/>
              <a:cs typeface="Times New Roman" pitchFamily="18" charset="0"/>
            </a:endParaRPr>
          </a:p>
        </p:txBody>
      </p:sp>
      <p:sp>
        <p:nvSpPr>
          <p:cNvPr id="9" name="Rectangle 8"/>
          <p:cNvSpPr/>
          <p:nvPr/>
        </p:nvSpPr>
        <p:spPr>
          <a:xfrm>
            <a:off x="8285584" y="2230016"/>
            <a:ext cx="2948473" cy="115699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smtClean="0">
                <a:latin typeface="Times New Roman" pitchFamily="18" charset="0"/>
                <a:cs typeface="Times New Roman" pitchFamily="18" charset="0"/>
              </a:rPr>
              <a:t>Byte code (Low level language)</a:t>
            </a:r>
          </a:p>
          <a:p>
            <a:pPr algn="ctr"/>
            <a:r>
              <a:rPr lang="en-IN" b="1" dirty="0" smtClean="0">
                <a:latin typeface="Times New Roman" pitchFamily="18" charset="0"/>
                <a:cs typeface="Times New Roman" pitchFamily="18" charset="0"/>
              </a:rPr>
              <a:t>0 1</a:t>
            </a:r>
            <a:endParaRPr lang="en-IN" b="1" dirty="0">
              <a:latin typeface="Times New Roman" pitchFamily="18" charset="0"/>
              <a:cs typeface="Times New Roman" pitchFamily="18" charset="0"/>
            </a:endParaRPr>
          </a:p>
        </p:txBody>
      </p:sp>
      <p:sp>
        <p:nvSpPr>
          <p:cNvPr id="10" name="Rectangle 9"/>
          <p:cNvSpPr/>
          <p:nvPr/>
        </p:nvSpPr>
        <p:spPr>
          <a:xfrm>
            <a:off x="1343608" y="4683966"/>
            <a:ext cx="2099388" cy="10730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smtClean="0">
                <a:latin typeface="Times New Roman" pitchFamily="18" charset="0"/>
                <a:cs typeface="Times New Roman" pitchFamily="18" charset="0"/>
              </a:rPr>
              <a:t>Byte code </a:t>
            </a:r>
          </a:p>
          <a:p>
            <a:pPr algn="ctr"/>
            <a:r>
              <a:rPr lang="en-IN" b="1" dirty="0" smtClean="0">
                <a:latin typeface="Times New Roman" pitchFamily="18" charset="0"/>
                <a:cs typeface="Times New Roman" pitchFamily="18" charset="0"/>
              </a:rPr>
              <a:t>binary code</a:t>
            </a:r>
            <a:endParaRPr lang="en-IN" b="1" dirty="0">
              <a:latin typeface="Times New Roman" pitchFamily="18" charset="0"/>
              <a:cs typeface="Times New Roman" pitchFamily="18" charset="0"/>
            </a:endParaRPr>
          </a:p>
        </p:txBody>
      </p:sp>
      <p:sp>
        <p:nvSpPr>
          <p:cNvPr id="11" name="Rectangle 10"/>
          <p:cNvSpPr/>
          <p:nvPr/>
        </p:nvSpPr>
        <p:spPr>
          <a:xfrm>
            <a:off x="4516016" y="4683966"/>
            <a:ext cx="2547257" cy="10730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smtClean="0">
                <a:latin typeface="Times New Roman" pitchFamily="18" charset="0"/>
                <a:cs typeface="Times New Roman" pitchFamily="18" charset="0"/>
              </a:rPr>
              <a:t>Interpreter</a:t>
            </a:r>
          </a:p>
          <a:p>
            <a:pPr algn="ctr"/>
            <a:r>
              <a:rPr lang="en-IN" b="1" dirty="0" smtClean="0">
                <a:latin typeface="Times New Roman" pitchFamily="18" charset="0"/>
                <a:cs typeface="Times New Roman" pitchFamily="18" charset="0"/>
              </a:rPr>
              <a:t>(PVM)</a:t>
            </a:r>
            <a:endParaRPr lang="en-IN" b="1" dirty="0">
              <a:latin typeface="Times New Roman" pitchFamily="18" charset="0"/>
              <a:cs typeface="Times New Roman" pitchFamily="18" charset="0"/>
            </a:endParaRPr>
          </a:p>
        </p:txBody>
      </p:sp>
      <p:sp>
        <p:nvSpPr>
          <p:cNvPr id="12" name="Rectangle 11"/>
          <p:cNvSpPr/>
          <p:nvPr/>
        </p:nvSpPr>
        <p:spPr>
          <a:xfrm>
            <a:off x="8350898" y="4683966"/>
            <a:ext cx="2883159" cy="9983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smtClean="0">
                <a:latin typeface="Times New Roman" pitchFamily="18" charset="0"/>
                <a:cs typeface="Times New Roman" pitchFamily="18" charset="0"/>
              </a:rPr>
              <a:t>Required Output</a:t>
            </a:r>
          </a:p>
          <a:p>
            <a:pPr algn="ctr"/>
            <a:r>
              <a:rPr lang="en-IN" b="1" dirty="0" smtClean="0">
                <a:latin typeface="Times New Roman" pitchFamily="18" charset="0"/>
                <a:cs typeface="Times New Roman" pitchFamily="18" charset="0"/>
              </a:rPr>
              <a:t>O/P</a:t>
            </a:r>
            <a:endParaRPr lang="en-IN" b="1" dirty="0">
              <a:latin typeface="Times New Roman" pitchFamily="18" charset="0"/>
              <a:cs typeface="Times New Roman" pitchFamily="18" charset="0"/>
            </a:endParaRPr>
          </a:p>
        </p:txBody>
      </p:sp>
      <p:sp>
        <p:nvSpPr>
          <p:cNvPr id="13" name="Right Arrow 12"/>
          <p:cNvSpPr/>
          <p:nvPr/>
        </p:nvSpPr>
        <p:spPr>
          <a:xfrm>
            <a:off x="3442996" y="2640563"/>
            <a:ext cx="1073020" cy="345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ight Arrow 13"/>
          <p:cNvSpPr/>
          <p:nvPr/>
        </p:nvSpPr>
        <p:spPr>
          <a:xfrm>
            <a:off x="6997959" y="2640563"/>
            <a:ext cx="1287625" cy="391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Arrow 14"/>
          <p:cNvSpPr/>
          <p:nvPr/>
        </p:nvSpPr>
        <p:spPr>
          <a:xfrm>
            <a:off x="3442996" y="5068853"/>
            <a:ext cx="1073020" cy="3032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ight Arrow 15"/>
          <p:cNvSpPr/>
          <p:nvPr/>
        </p:nvSpPr>
        <p:spPr>
          <a:xfrm>
            <a:off x="7063272" y="4963886"/>
            <a:ext cx="1287625" cy="4082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p:cNvSpPr txBox="1"/>
          <p:nvPr/>
        </p:nvSpPr>
        <p:spPr>
          <a:xfrm>
            <a:off x="1520890" y="2481943"/>
            <a:ext cx="1707502" cy="646331"/>
          </a:xfrm>
          <a:prstGeom prst="rect">
            <a:avLst/>
          </a:prstGeom>
          <a:noFill/>
        </p:spPr>
        <p:txBody>
          <a:bodyPr wrap="square" rtlCol="0">
            <a:spAutoFit/>
          </a:bodyPr>
          <a:lstStyle/>
          <a:p>
            <a:pPr algn="ctr"/>
            <a:r>
              <a:rPr lang="en-IN" b="1" dirty="0" smtClean="0">
                <a:latin typeface="Times New Roman" pitchFamily="18" charset="0"/>
                <a:cs typeface="Times New Roman" pitchFamily="18" charset="0"/>
              </a:rPr>
              <a:t>Source</a:t>
            </a:r>
          </a:p>
          <a:p>
            <a:pPr algn="ctr"/>
            <a:r>
              <a:rPr lang="en-IN" b="1" dirty="0" smtClean="0">
                <a:latin typeface="Times New Roman" pitchFamily="18" charset="0"/>
                <a:cs typeface="Times New Roman" pitchFamily="18" charset="0"/>
              </a:rPr>
              <a:t>Py.</a:t>
            </a:r>
            <a:endParaRPr lang="en-IN" b="1" dirty="0">
              <a:latin typeface="Times New Roman" pitchFamily="18" charset="0"/>
              <a:cs typeface="Times New Roman" pitchFamily="18" charset="0"/>
            </a:endParaRPr>
          </a:p>
        </p:txBody>
      </p:sp>
    </p:spTree>
    <p:extLst>
      <p:ext uri="{BB962C8B-B14F-4D97-AF65-F5344CB8AC3E}">
        <p14:creationId xmlns:p14="http://schemas.microsoft.com/office/powerpoint/2010/main" val="15678588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438540"/>
            <a:ext cx="11274612" cy="5706674"/>
          </a:xfrm>
        </p:spPr>
        <p:txBody>
          <a:bodyPr>
            <a:normAutofit/>
          </a:bodyPr>
          <a:lstStyle/>
          <a:p>
            <a:pPr marL="0" indent="0">
              <a:buNone/>
            </a:pPr>
            <a:r>
              <a:rPr lang="en-IN" sz="2000" dirty="0"/>
              <a:t>s[-1: -</a:t>
            </a:r>
            <a:r>
              <a:rPr lang="en-IN" sz="2000" dirty="0" err="1"/>
              <a:t>len</a:t>
            </a:r>
            <a:r>
              <a:rPr lang="en-IN" sz="2000" dirty="0"/>
              <a:t>(s)-1: -1</a:t>
            </a:r>
            <a:r>
              <a:rPr lang="en-IN" sz="2000" dirty="0" smtClean="0"/>
              <a:t>]			</a:t>
            </a:r>
          </a:p>
          <a:p>
            <a:pPr marL="0" indent="0">
              <a:buNone/>
            </a:pPr>
            <a:r>
              <a:rPr lang="en-IN" sz="2000" dirty="0" smtClean="0"/>
              <a:t>-1-1=-2</a:t>
            </a:r>
            <a:r>
              <a:rPr lang="en-IN" sz="2000" dirty="0" smtClean="0">
                <a:sym typeface="Wingdings" pitchFamily="2" charset="2"/>
              </a:rPr>
              <a:t> d				</a:t>
            </a:r>
          </a:p>
          <a:p>
            <a:pPr marL="0" indent="0">
              <a:buNone/>
            </a:pPr>
            <a:r>
              <a:rPr lang="en-IN" sz="2000" dirty="0" smtClean="0">
                <a:sym typeface="Wingdings" pitchFamily="2" charset="2"/>
              </a:rPr>
              <a:t>-2-1=-3dl				</a:t>
            </a:r>
          </a:p>
          <a:p>
            <a:pPr marL="0" indent="0">
              <a:buNone/>
            </a:pPr>
            <a:r>
              <a:rPr lang="en-IN" sz="2000" dirty="0" smtClean="0">
                <a:sym typeface="Wingdings" pitchFamily="2" charset="2"/>
              </a:rPr>
              <a:t>-3-1=-4dlr				</a:t>
            </a:r>
          </a:p>
          <a:p>
            <a:pPr marL="0" indent="0">
              <a:buNone/>
            </a:pPr>
            <a:r>
              <a:rPr lang="en-IN" sz="2000" dirty="0" smtClean="0">
                <a:sym typeface="Wingdings" pitchFamily="2" charset="2"/>
              </a:rPr>
              <a:t>-4-1=-5dlro				</a:t>
            </a:r>
          </a:p>
          <a:p>
            <a:pPr marL="0" indent="0">
              <a:buNone/>
            </a:pPr>
            <a:r>
              <a:rPr lang="en-IN" sz="2000" dirty="0" smtClean="0">
                <a:sym typeface="Wingdings" pitchFamily="2" charset="2"/>
              </a:rPr>
              <a:t>-5-1=-6dlrow				</a:t>
            </a:r>
          </a:p>
          <a:p>
            <a:pPr marL="0" indent="0">
              <a:buNone/>
            </a:pPr>
            <a:r>
              <a:rPr lang="en-IN" sz="2000" dirty="0" smtClean="0">
                <a:sym typeface="Wingdings" pitchFamily="2" charset="2"/>
              </a:rPr>
              <a:t>-6-1=-7dlrow ’</a:t>
            </a:r>
          </a:p>
          <a:p>
            <a:pPr marL="0" indent="0">
              <a:buNone/>
            </a:pPr>
            <a:r>
              <a:rPr lang="en-IN" sz="2000" dirty="0" smtClean="0">
                <a:sym typeface="Wingdings" pitchFamily="2" charset="2"/>
              </a:rPr>
              <a:t>-7-1=-8dlrow o</a:t>
            </a:r>
          </a:p>
          <a:p>
            <a:pPr marL="0" indent="0">
              <a:buNone/>
            </a:pPr>
            <a:r>
              <a:rPr lang="en-IN" sz="2000" dirty="0" smtClean="0">
                <a:sym typeface="Wingdings" pitchFamily="2" charset="2"/>
              </a:rPr>
              <a:t>-8-1=-9dlrow </a:t>
            </a:r>
            <a:r>
              <a:rPr lang="en-IN" sz="2000" dirty="0" err="1" smtClean="0">
                <a:sym typeface="Wingdings" pitchFamily="2" charset="2"/>
              </a:rPr>
              <a:t>ol</a:t>
            </a:r>
            <a:endParaRPr lang="en-IN" sz="2000" dirty="0" smtClean="0">
              <a:sym typeface="Wingdings" pitchFamily="2" charset="2"/>
            </a:endParaRPr>
          </a:p>
          <a:p>
            <a:pPr marL="0" indent="0">
              <a:buNone/>
            </a:pPr>
            <a:r>
              <a:rPr lang="en-IN" sz="2000" dirty="0" smtClean="0">
                <a:sym typeface="Wingdings" pitchFamily="2" charset="2"/>
              </a:rPr>
              <a:t>-9-1=-10=</a:t>
            </a:r>
            <a:r>
              <a:rPr lang="en-IN" sz="2000" dirty="0" err="1" smtClean="0">
                <a:sym typeface="Wingdings" pitchFamily="2" charset="2"/>
              </a:rPr>
              <a:t>dlrow</a:t>
            </a:r>
            <a:r>
              <a:rPr lang="en-IN" sz="2000" dirty="0" smtClean="0">
                <a:sym typeface="Wingdings" pitchFamily="2" charset="2"/>
              </a:rPr>
              <a:t> </a:t>
            </a:r>
            <a:r>
              <a:rPr lang="en-IN" sz="2000" dirty="0" err="1" smtClean="0">
                <a:sym typeface="Wingdings" pitchFamily="2" charset="2"/>
              </a:rPr>
              <a:t>oll</a:t>
            </a:r>
            <a:endParaRPr lang="en-IN" sz="2000" dirty="0" smtClean="0">
              <a:sym typeface="Wingdings" pitchFamily="2" charset="2"/>
            </a:endParaRPr>
          </a:p>
          <a:p>
            <a:pPr marL="0" indent="0">
              <a:buNone/>
            </a:pPr>
            <a:r>
              <a:rPr lang="en-IN" sz="2000" dirty="0" smtClean="0">
                <a:sym typeface="Wingdings" pitchFamily="2" charset="2"/>
              </a:rPr>
              <a:t>-10-1=-11dlrow </a:t>
            </a:r>
            <a:r>
              <a:rPr lang="en-IN" sz="2000" dirty="0" err="1" smtClean="0">
                <a:sym typeface="Wingdings" pitchFamily="2" charset="2"/>
              </a:rPr>
              <a:t>olle</a:t>
            </a:r>
            <a:endParaRPr lang="en-IN" sz="2000" dirty="0" smtClean="0">
              <a:sym typeface="Wingdings" pitchFamily="2" charset="2"/>
            </a:endParaRPr>
          </a:p>
          <a:p>
            <a:pPr marL="0" indent="0">
              <a:buNone/>
            </a:pPr>
            <a:r>
              <a:rPr lang="en-IN" sz="2000" dirty="0" smtClean="0">
                <a:sym typeface="Wingdings" pitchFamily="2" charset="2"/>
              </a:rPr>
              <a:t>-11-1=-12dlrow </a:t>
            </a:r>
            <a:r>
              <a:rPr lang="en-IN" sz="2000" dirty="0" err="1" smtClean="0">
                <a:sym typeface="Wingdings" pitchFamily="2" charset="2"/>
              </a:rPr>
              <a:t>olleh</a:t>
            </a:r>
            <a:r>
              <a:rPr lang="en-IN" sz="2000" dirty="0" smtClean="0">
                <a:sym typeface="Wingdings" pitchFamily="2" charset="2"/>
              </a:rPr>
              <a:t> </a:t>
            </a:r>
            <a:endParaRPr lang="en-IN" sz="2000" dirty="0"/>
          </a:p>
        </p:txBody>
      </p:sp>
    </p:spTree>
    <p:extLst>
      <p:ext uri="{BB962C8B-B14F-4D97-AF65-F5344CB8AC3E}">
        <p14:creationId xmlns:p14="http://schemas.microsoft.com/office/powerpoint/2010/main" val="9364444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033" y="151156"/>
            <a:ext cx="10895106" cy="1325563"/>
          </a:xfrm>
        </p:spPr>
        <p:txBody>
          <a:bodyPr>
            <a:normAutofit/>
          </a:bodyPr>
          <a:lstStyle/>
          <a:p>
            <a:r>
              <a:rPr lang="en-IN" sz="4000" dirty="0" smtClean="0"/>
              <a:t>Combination of both +</a:t>
            </a:r>
            <a:r>
              <a:rPr lang="en-IN" sz="4000" dirty="0" err="1" smtClean="0"/>
              <a:t>ve</a:t>
            </a:r>
            <a:r>
              <a:rPr lang="en-IN" sz="4000" dirty="0" smtClean="0"/>
              <a:t> and –</a:t>
            </a:r>
            <a:r>
              <a:rPr lang="en-IN" sz="4000" dirty="0" err="1" smtClean="0"/>
              <a:t>ve</a:t>
            </a:r>
            <a:r>
              <a:rPr lang="en-IN" sz="4000" dirty="0" smtClean="0"/>
              <a:t> slicing</a:t>
            </a:r>
            <a:endParaRPr lang="en-IN" sz="4000" dirty="0"/>
          </a:p>
        </p:txBody>
      </p:sp>
      <p:sp>
        <p:nvSpPr>
          <p:cNvPr id="3" name="Content Placeholder 2"/>
          <p:cNvSpPr>
            <a:spLocks noGrp="1"/>
          </p:cNvSpPr>
          <p:nvPr>
            <p:ph idx="1"/>
          </p:nvPr>
        </p:nvSpPr>
        <p:spPr>
          <a:xfrm>
            <a:off x="458694" y="1511559"/>
            <a:ext cx="11274612" cy="4633655"/>
          </a:xfrm>
        </p:spPr>
        <p:txBody>
          <a:bodyPr>
            <a:normAutofit/>
          </a:bodyPr>
          <a:lstStyle/>
          <a:p>
            <a:pPr marL="0" indent="0">
              <a:buNone/>
            </a:pPr>
            <a:r>
              <a:rPr lang="en-IN" sz="2000" dirty="0" smtClean="0"/>
              <a:t>					s </a:t>
            </a:r>
            <a:r>
              <a:rPr lang="en-IN" sz="2000" dirty="0"/>
              <a:t>= ‘hello world’</a:t>
            </a:r>
          </a:p>
          <a:p>
            <a:pPr marL="0" indent="0">
              <a:buNone/>
            </a:pPr>
            <a:r>
              <a:rPr lang="en-IN" sz="2000" dirty="0" smtClean="0"/>
              <a:t>	0</a:t>
            </a:r>
            <a:r>
              <a:rPr lang="en-IN" sz="2000" dirty="0"/>
              <a:t>	1	2	3	4	5	6	7	8	9	10</a:t>
            </a:r>
          </a:p>
          <a:p>
            <a:pPr marL="0" indent="0">
              <a:buNone/>
            </a:pPr>
            <a:r>
              <a:rPr lang="en-IN" sz="2000" dirty="0"/>
              <a:t>	h	e	l	l	0		w	o	r	l	d</a:t>
            </a:r>
          </a:p>
          <a:p>
            <a:pPr marL="0" indent="0">
              <a:buNone/>
            </a:pPr>
            <a:r>
              <a:rPr lang="en-IN" sz="2000" dirty="0"/>
              <a:t>	-11	-10	-9	-8	-7	-6	-5	-4	-3	-2	-1</a:t>
            </a:r>
          </a:p>
          <a:p>
            <a:pPr marL="0" indent="0">
              <a:buNone/>
            </a:pPr>
            <a:r>
              <a:rPr lang="en-IN" sz="2000" dirty="0"/>
              <a:t>	</a:t>
            </a:r>
            <a:r>
              <a:rPr lang="en-IN" sz="2000" dirty="0" smtClean="0"/>
              <a:t>s[3:-4:1]			s[-7:9:2]		s[3:-11:2]</a:t>
            </a:r>
          </a:p>
          <a:p>
            <a:pPr marL="0" indent="0">
              <a:buNone/>
            </a:pPr>
            <a:r>
              <a:rPr lang="en-IN" sz="2000" dirty="0"/>
              <a:t>	</a:t>
            </a:r>
            <a:r>
              <a:rPr lang="en-IN" sz="2000" dirty="0" smtClean="0"/>
              <a:t>‘lo  w’				‘</a:t>
            </a:r>
            <a:r>
              <a:rPr lang="en-IN" sz="2000" dirty="0" err="1" smtClean="0"/>
              <a:t>owr</a:t>
            </a:r>
            <a:r>
              <a:rPr lang="en-IN" sz="2000" dirty="0" smtClean="0"/>
              <a:t>’			‘le’</a:t>
            </a:r>
          </a:p>
          <a:p>
            <a:pPr marL="0" indent="0">
              <a:buNone/>
            </a:pPr>
            <a:endParaRPr lang="en-IN" sz="2000" dirty="0" smtClean="0"/>
          </a:p>
          <a:p>
            <a:pPr marL="0" indent="0">
              <a:buNone/>
            </a:pPr>
            <a:r>
              <a:rPr lang="en-IN" sz="2000" dirty="0"/>
              <a:t>	</a:t>
            </a:r>
            <a:r>
              <a:rPr lang="en-IN" sz="2000" dirty="0" smtClean="0"/>
              <a:t>s[:2:-1]				s[-7:9:-2]</a:t>
            </a:r>
          </a:p>
          <a:p>
            <a:pPr marL="0" indent="0">
              <a:buNone/>
            </a:pPr>
            <a:r>
              <a:rPr lang="en-IN" sz="2000" dirty="0"/>
              <a:t>	</a:t>
            </a:r>
            <a:r>
              <a:rPr lang="en-IN" sz="2000" dirty="0" smtClean="0"/>
              <a:t>‘</a:t>
            </a:r>
            <a:r>
              <a:rPr lang="en-IN" sz="2000" dirty="0" err="1" smtClean="0"/>
              <a:t>dlrow</a:t>
            </a:r>
            <a:r>
              <a:rPr lang="en-IN" sz="2000" dirty="0" smtClean="0"/>
              <a:t> </a:t>
            </a:r>
            <a:r>
              <a:rPr lang="en-IN" sz="2000" dirty="0" err="1" smtClean="0"/>
              <a:t>ol</a:t>
            </a:r>
            <a:r>
              <a:rPr lang="en-IN" sz="2000" dirty="0" smtClean="0"/>
              <a:t>’			‘ ’</a:t>
            </a:r>
            <a:endParaRPr lang="en-IN" sz="2000" dirty="0"/>
          </a:p>
        </p:txBody>
      </p:sp>
    </p:spTree>
    <p:extLst>
      <p:ext uri="{BB962C8B-B14F-4D97-AF65-F5344CB8AC3E}">
        <p14:creationId xmlns:p14="http://schemas.microsoft.com/office/powerpoint/2010/main" val="34745961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W</a:t>
            </a:r>
            <a:r>
              <a:rPr lang="en-IN" b="1" dirty="0" smtClean="0"/>
              <a:t>hy string is called as immutable data type</a:t>
            </a:r>
            <a:r>
              <a:rPr lang="en-IN" b="1" u="sng" dirty="0"/>
              <a:t/>
            </a:r>
            <a:br>
              <a:rPr lang="en-IN" b="1" u="sng" dirty="0"/>
            </a:br>
            <a:endParaRPr lang="en-IN" dirty="0"/>
          </a:p>
        </p:txBody>
      </p:sp>
      <p:sp>
        <p:nvSpPr>
          <p:cNvPr id="3" name="Content Placeholder 2"/>
          <p:cNvSpPr>
            <a:spLocks noGrp="1"/>
          </p:cNvSpPr>
          <p:nvPr>
            <p:ph idx="1"/>
          </p:nvPr>
        </p:nvSpPr>
        <p:spPr>
          <a:xfrm>
            <a:off x="458694" y="1623528"/>
            <a:ext cx="11274612" cy="4521686"/>
          </a:xfrm>
        </p:spPr>
        <p:txBody>
          <a:bodyPr/>
          <a:lstStyle/>
          <a:p>
            <a:pPr marL="0" indent="0" algn="just">
              <a:lnSpc>
                <a:spcPct val="150000"/>
              </a:lnSpc>
              <a:buNone/>
            </a:pPr>
            <a:r>
              <a:rPr lang="en-IN" dirty="0"/>
              <a:t>	Since we cannot modify the original string if we want to do means we have to take the copy of original string and can do modification. Modification includes either adding on characters or removing the characters. This is why is called immutable data type</a:t>
            </a:r>
          </a:p>
          <a:p>
            <a:pPr algn="just">
              <a:lnSpc>
                <a:spcPct val="150000"/>
              </a:lnSpc>
            </a:pPr>
            <a:endParaRPr lang="en-IN" dirty="0"/>
          </a:p>
        </p:txBody>
      </p:sp>
    </p:spTree>
    <p:extLst>
      <p:ext uri="{BB962C8B-B14F-4D97-AF65-F5344CB8AC3E}">
        <p14:creationId xmlns:p14="http://schemas.microsoft.com/office/powerpoint/2010/main" val="24268222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94" y="365760"/>
            <a:ext cx="10895106" cy="5661816"/>
          </a:xfrm>
        </p:spPr>
        <p:txBody>
          <a:bodyPr>
            <a:normAutofit/>
          </a:bodyPr>
          <a:lstStyle/>
          <a:p>
            <a:pPr algn="ctr"/>
            <a:r>
              <a:rPr lang="en-IN" sz="3200" b="1" u="sng" dirty="0" smtClean="0">
                <a:latin typeface="Times New Roman" pitchFamily="18" charset="0"/>
                <a:cs typeface="Times New Roman" pitchFamily="18" charset="0"/>
                <a:sym typeface="Wingdings" pitchFamily="2" charset="2"/>
              </a:rPr>
              <a:t/>
            </a:r>
            <a:br>
              <a:rPr lang="en-IN" sz="3200" b="1" u="sng" dirty="0" smtClean="0">
                <a:latin typeface="Times New Roman" pitchFamily="18" charset="0"/>
                <a:cs typeface="Times New Roman" pitchFamily="18" charset="0"/>
                <a:sym typeface="Wingdings" pitchFamily="2" charset="2"/>
              </a:rPr>
            </a:br>
            <a:r>
              <a:rPr lang="en-IN" sz="4000" b="1" i="1" dirty="0" smtClean="0">
                <a:latin typeface="Times New Roman" pitchFamily="18" charset="0"/>
                <a:cs typeface="Times New Roman" pitchFamily="18" charset="0"/>
                <a:sym typeface="Wingdings" pitchFamily="2" charset="2"/>
              </a:rPr>
              <a:t>Presentation 12</a:t>
            </a:r>
            <a:r>
              <a:rPr lang="en-IN" sz="3200" b="1" u="sng" dirty="0" smtClean="0">
                <a:latin typeface="Times New Roman" pitchFamily="18" charset="0"/>
                <a:cs typeface="Times New Roman" pitchFamily="18" charset="0"/>
                <a:sym typeface="Wingdings" pitchFamily="2" charset="2"/>
              </a:rPr>
              <a:t/>
            </a:r>
            <a:br>
              <a:rPr lang="en-IN" sz="3200" b="1" u="sng" dirty="0" smtClean="0">
                <a:latin typeface="Times New Roman" pitchFamily="18" charset="0"/>
                <a:cs typeface="Times New Roman" pitchFamily="18" charset="0"/>
                <a:sym typeface="Wingdings" pitchFamily="2" charset="2"/>
              </a:rPr>
            </a:br>
            <a:r>
              <a:rPr lang="en-IN" sz="3200" b="1" dirty="0">
                <a:latin typeface="Times New Roman" pitchFamily="18" charset="0"/>
                <a:cs typeface="Times New Roman" pitchFamily="18" charset="0"/>
                <a:sym typeface="Wingdings" pitchFamily="2" charset="2"/>
              </a:rPr>
              <a:t/>
            </a:r>
            <a:br>
              <a:rPr lang="en-IN" sz="3200" b="1" dirty="0">
                <a:latin typeface="Times New Roman" pitchFamily="18" charset="0"/>
                <a:cs typeface="Times New Roman" pitchFamily="18" charset="0"/>
                <a:sym typeface="Wingdings" pitchFamily="2" charset="2"/>
              </a:rPr>
            </a:br>
            <a:r>
              <a:rPr lang="en-IN" sz="3200" b="1" dirty="0" smtClean="0">
                <a:latin typeface="Times New Roman" pitchFamily="18" charset="0"/>
                <a:cs typeface="Times New Roman" pitchFamily="18" charset="0"/>
                <a:sym typeface="Wingdings" pitchFamily="2" charset="2"/>
              </a:rPr>
              <a:t>String methods: </a:t>
            </a:r>
            <a:br>
              <a:rPr lang="en-IN" sz="3200" b="1" dirty="0" smtClean="0">
                <a:latin typeface="Times New Roman" pitchFamily="18" charset="0"/>
                <a:cs typeface="Times New Roman" pitchFamily="18" charset="0"/>
                <a:sym typeface="Wingdings" pitchFamily="2" charset="2"/>
              </a:rPr>
            </a:br>
            <a:r>
              <a:rPr lang="en-IN" sz="2400" dirty="0" smtClean="0">
                <a:latin typeface="Times New Roman" pitchFamily="18" charset="0"/>
                <a:cs typeface="Times New Roman" pitchFamily="18" charset="0"/>
                <a:sym typeface="Wingdings" pitchFamily="2" charset="2"/>
              </a:rPr>
              <a:t>Upper(), Lower(), </a:t>
            </a:r>
            <a:r>
              <a:rPr lang="en-IN" sz="2400" dirty="0" err="1" smtClean="0">
                <a:latin typeface="Times New Roman" pitchFamily="18" charset="0"/>
                <a:cs typeface="Times New Roman" pitchFamily="18" charset="0"/>
                <a:sym typeface="Wingdings" pitchFamily="2" charset="2"/>
              </a:rPr>
              <a:t>Swapcase</a:t>
            </a:r>
            <a:r>
              <a:rPr lang="en-IN" sz="2400" dirty="0" smtClean="0">
                <a:latin typeface="Times New Roman" pitchFamily="18" charset="0"/>
                <a:cs typeface="Times New Roman" pitchFamily="18" charset="0"/>
                <a:sym typeface="Wingdings" pitchFamily="2" charset="2"/>
              </a:rPr>
              <a:t>(), Len(), count(), Index(), </a:t>
            </a:r>
            <a:r>
              <a:rPr lang="en-IN" sz="2400" dirty="0" err="1" smtClean="0">
                <a:latin typeface="Times New Roman" pitchFamily="18" charset="0"/>
                <a:cs typeface="Times New Roman" pitchFamily="18" charset="0"/>
                <a:sym typeface="Wingdings" pitchFamily="2" charset="2"/>
              </a:rPr>
              <a:t>rindex</a:t>
            </a:r>
            <a:r>
              <a:rPr lang="en-IN" sz="2400" dirty="0" smtClean="0">
                <a:latin typeface="Times New Roman" pitchFamily="18" charset="0"/>
                <a:cs typeface="Times New Roman" pitchFamily="18" charset="0"/>
                <a:sym typeface="Wingdings" pitchFamily="2" charset="2"/>
              </a:rPr>
              <a:t>(), find() </a:t>
            </a:r>
            <a:r>
              <a:rPr lang="en-IN" sz="2400" dirty="0">
                <a:latin typeface="Times New Roman" pitchFamily="18" charset="0"/>
                <a:cs typeface="Times New Roman" pitchFamily="18" charset="0"/>
                <a:sym typeface="Wingdings" pitchFamily="2" charset="2"/>
              </a:rPr>
              <a:t>&amp;</a:t>
            </a:r>
            <a:r>
              <a:rPr lang="en-IN" sz="2400" dirty="0" smtClean="0">
                <a:latin typeface="Times New Roman" pitchFamily="18" charset="0"/>
                <a:cs typeface="Times New Roman" pitchFamily="18" charset="0"/>
                <a:sym typeface="Wingdings" pitchFamily="2" charset="2"/>
              </a:rPr>
              <a:t> replace()</a:t>
            </a:r>
            <a:r>
              <a:rPr lang="en-IN" sz="2800" b="1" dirty="0" smtClean="0">
                <a:latin typeface="Times New Roman" pitchFamily="18" charset="0"/>
                <a:cs typeface="Times New Roman" pitchFamily="18" charset="0"/>
                <a:sym typeface="Wingdings" pitchFamily="2" charset="2"/>
              </a:rPr>
              <a:t/>
            </a:r>
            <a:br>
              <a:rPr lang="en-IN" sz="2800" b="1" dirty="0" smtClean="0">
                <a:latin typeface="Times New Roman" pitchFamily="18" charset="0"/>
                <a:cs typeface="Times New Roman" pitchFamily="18" charset="0"/>
                <a:sym typeface="Wingdings" pitchFamily="2" charset="2"/>
              </a:rPr>
            </a:br>
            <a:endParaRPr lang="en-IN" sz="2800" dirty="0"/>
          </a:p>
        </p:txBody>
      </p:sp>
    </p:spTree>
    <p:extLst>
      <p:ext uri="{BB962C8B-B14F-4D97-AF65-F5344CB8AC3E}">
        <p14:creationId xmlns:p14="http://schemas.microsoft.com/office/powerpoint/2010/main" val="157314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STRING METHODS</a:t>
            </a:r>
            <a:endParaRPr lang="en-IN" b="1" dirty="0"/>
          </a:p>
        </p:txBody>
      </p:sp>
      <p:sp>
        <p:nvSpPr>
          <p:cNvPr id="3" name="Content Placeholder 2"/>
          <p:cNvSpPr>
            <a:spLocks noGrp="1"/>
          </p:cNvSpPr>
          <p:nvPr>
            <p:ph idx="1"/>
          </p:nvPr>
        </p:nvSpPr>
        <p:spPr>
          <a:xfrm>
            <a:off x="458694" y="1623528"/>
            <a:ext cx="11274612" cy="4521686"/>
          </a:xfrm>
        </p:spPr>
        <p:txBody>
          <a:bodyPr>
            <a:normAutofit/>
          </a:bodyPr>
          <a:lstStyle/>
          <a:p>
            <a:pPr marL="0" indent="0">
              <a:buNone/>
            </a:pPr>
            <a:r>
              <a:rPr lang="en-IN" sz="2000" b="1" u="sng" dirty="0" smtClean="0"/>
              <a:t>UPPER</a:t>
            </a:r>
          </a:p>
          <a:p>
            <a:pPr marL="0" indent="0">
              <a:buNone/>
            </a:pPr>
            <a:r>
              <a:rPr lang="en-IN" sz="2000" dirty="0" smtClean="0"/>
              <a:t>Upper( ):</a:t>
            </a:r>
          </a:p>
          <a:p>
            <a:r>
              <a:rPr lang="en-IN" sz="2000" dirty="0" smtClean="0"/>
              <a:t>It converts lower case characters into upper case characters</a:t>
            </a:r>
          </a:p>
          <a:p>
            <a:r>
              <a:rPr lang="en-IN" sz="2000" dirty="0" smtClean="0"/>
              <a:t>syntax: </a:t>
            </a:r>
            <a:r>
              <a:rPr lang="en-IN" sz="2000" b="1" dirty="0" smtClean="0"/>
              <a:t>Var_name.upper( )</a:t>
            </a:r>
          </a:p>
          <a:p>
            <a:pPr marL="0" indent="0">
              <a:buNone/>
            </a:pPr>
            <a:endParaRPr lang="en-IN" sz="2000" b="1" dirty="0" smtClean="0"/>
          </a:p>
          <a:p>
            <a:pPr marL="0" indent="0">
              <a:buNone/>
            </a:pPr>
            <a:r>
              <a:rPr lang="en-IN" sz="2000" dirty="0"/>
              <a:t>	</a:t>
            </a:r>
            <a:r>
              <a:rPr lang="en-IN" sz="2000" dirty="0" smtClean="0"/>
              <a:t>s = ‘hello world’				s = ‘python WORLD’</a:t>
            </a:r>
          </a:p>
          <a:p>
            <a:pPr marL="0" indent="0">
              <a:buNone/>
            </a:pPr>
            <a:r>
              <a:rPr lang="en-IN" sz="2000" dirty="0"/>
              <a:t>	</a:t>
            </a:r>
            <a:r>
              <a:rPr lang="en-IN" sz="2000" dirty="0" err="1" smtClean="0"/>
              <a:t>s.upper</a:t>
            </a:r>
            <a:r>
              <a:rPr lang="en-IN" sz="2000" dirty="0" smtClean="0"/>
              <a:t>( )				</a:t>
            </a:r>
            <a:r>
              <a:rPr lang="en-IN" sz="2000" dirty="0" err="1" smtClean="0"/>
              <a:t>s.upper</a:t>
            </a:r>
            <a:r>
              <a:rPr lang="en-IN" sz="2000" dirty="0" smtClean="0"/>
              <a:t>()</a:t>
            </a:r>
          </a:p>
          <a:p>
            <a:pPr marL="0" indent="0">
              <a:buNone/>
            </a:pPr>
            <a:r>
              <a:rPr lang="en-IN" sz="2000" dirty="0"/>
              <a:t>	</a:t>
            </a:r>
            <a:r>
              <a:rPr lang="en-IN" sz="2000" dirty="0" smtClean="0"/>
              <a:t>‘HELLO WORLD’ 			‘PYTHON WORLD’</a:t>
            </a:r>
          </a:p>
          <a:p>
            <a:pPr marL="0" indent="0">
              <a:buNone/>
            </a:pPr>
            <a:endParaRPr lang="en-IN" sz="2000" dirty="0"/>
          </a:p>
        </p:txBody>
      </p:sp>
    </p:spTree>
    <p:extLst>
      <p:ext uri="{BB962C8B-B14F-4D97-AF65-F5344CB8AC3E}">
        <p14:creationId xmlns:p14="http://schemas.microsoft.com/office/powerpoint/2010/main" val="35368136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78498"/>
            <a:ext cx="11274612" cy="5566715"/>
          </a:xfrm>
        </p:spPr>
        <p:txBody>
          <a:bodyPr>
            <a:normAutofit/>
          </a:bodyPr>
          <a:lstStyle/>
          <a:p>
            <a:pPr marL="0" indent="0">
              <a:buNone/>
            </a:pPr>
            <a:r>
              <a:rPr lang="en-IN" sz="2000" b="1" u="sng" dirty="0" smtClean="0"/>
              <a:t>LOWER</a:t>
            </a:r>
          </a:p>
          <a:p>
            <a:pPr marL="0" indent="0">
              <a:buNone/>
            </a:pPr>
            <a:r>
              <a:rPr lang="en-IN" sz="2000" dirty="0" smtClean="0"/>
              <a:t>Lower( )</a:t>
            </a:r>
            <a:endParaRPr lang="en-IN" sz="2000" dirty="0"/>
          </a:p>
          <a:p>
            <a:r>
              <a:rPr lang="en-IN" sz="2000" dirty="0" smtClean="0"/>
              <a:t>It converts upper characters into lower characters</a:t>
            </a:r>
          </a:p>
          <a:p>
            <a:r>
              <a:rPr lang="en-IN" sz="2000" dirty="0" smtClean="0"/>
              <a:t>Syntax: </a:t>
            </a:r>
            <a:r>
              <a:rPr lang="en-IN" sz="2000" b="1" dirty="0" err="1" smtClean="0"/>
              <a:t>Var_name.lower</a:t>
            </a:r>
            <a:r>
              <a:rPr lang="en-IN" sz="2000" b="1" dirty="0" smtClean="0"/>
              <a:t>( )</a:t>
            </a:r>
          </a:p>
          <a:p>
            <a:pPr marL="0" indent="0">
              <a:buNone/>
            </a:pPr>
            <a:endParaRPr lang="en-IN" sz="2000" dirty="0"/>
          </a:p>
          <a:p>
            <a:pPr marL="0" indent="0">
              <a:buNone/>
            </a:pPr>
            <a:r>
              <a:rPr lang="en-IN" sz="2000" dirty="0" smtClean="0"/>
              <a:t>	s = ‘HELLO PYTHON’				s = ‘Hi python’	</a:t>
            </a:r>
          </a:p>
          <a:p>
            <a:pPr marL="0" indent="0">
              <a:buNone/>
            </a:pPr>
            <a:r>
              <a:rPr lang="en-IN" sz="2000" dirty="0"/>
              <a:t>	</a:t>
            </a:r>
            <a:r>
              <a:rPr lang="en-IN" sz="2000" dirty="0" err="1"/>
              <a:t>s</a:t>
            </a:r>
            <a:r>
              <a:rPr lang="en-IN" sz="2000" dirty="0" err="1" smtClean="0"/>
              <a:t>.lower</a:t>
            </a:r>
            <a:r>
              <a:rPr lang="en-IN" sz="2000" dirty="0" smtClean="0"/>
              <a:t>()					</a:t>
            </a:r>
            <a:r>
              <a:rPr lang="en-IN" sz="2000" dirty="0" err="1" smtClean="0"/>
              <a:t>s.lower</a:t>
            </a:r>
            <a:r>
              <a:rPr lang="en-IN" sz="2000" dirty="0" smtClean="0"/>
              <a:t>()</a:t>
            </a:r>
          </a:p>
          <a:p>
            <a:pPr marL="0" indent="0">
              <a:buNone/>
            </a:pPr>
            <a:r>
              <a:rPr lang="en-IN" sz="2000" dirty="0"/>
              <a:t>	</a:t>
            </a:r>
            <a:r>
              <a:rPr lang="en-IN" sz="2000" dirty="0" smtClean="0"/>
              <a:t>‘hello python’					‘hi python’</a:t>
            </a:r>
            <a:endParaRPr lang="en-IN" sz="2000" dirty="0"/>
          </a:p>
        </p:txBody>
      </p:sp>
    </p:spTree>
    <p:extLst>
      <p:ext uri="{BB962C8B-B14F-4D97-AF65-F5344CB8AC3E}">
        <p14:creationId xmlns:p14="http://schemas.microsoft.com/office/powerpoint/2010/main" val="25608640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606490"/>
            <a:ext cx="11274612" cy="5538723"/>
          </a:xfrm>
        </p:spPr>
        <p:txBody>
          <a:bodyPr>
            <a:normAutofit/>
          </a:bodyPr>
          <a:lstStyle/>
          <a:p>
            <a:pPr marL="0" indent="0">
              <a:buNone/>
            </a:pPr>
            <a:r>
              <a:rPr lang="en-IN" sz="2000" b="1" u="sng" dirty="0" smtClean="0"/>
              <a:t>SWAPCASE</a:t>
            </a:r>
          </a:p>
          <a:p>
            <a:pPr marL="0" indent="0">
              <a:buNone/>
            </a:pPr>
            <a:r>
              <a:rPr lang="en-IN" sz="2000" dirty="0" err="1" smtClean="0"/>
              <a:t>Swapcase</a:t>
            </a:r>
            <a:r>
              <a:rPr lang="en-IN" sz="2000" dirty="0" smtClean="0"/>
              <a:t>( )</a:t>
            </a:r>
            <a:endParaRPr lang="en-IN" sz="2000" dirty="0"/>
          </a:p>
          <a:p>
            <a:r>
              <a:rPr lang="en-IN" sz="2000" dirty="0" smtClean="0"/>
              <a:t>It converts upper case into lower and lower case into upper</a:t>
            </a:r>
          </a:p>
          <a:p>
            <a:r>
              <a:rPr lang="en-IN" sz="2000" dirty="0" smtClean="0"/>
              <a:t>Syntax: </a:t>
            </a:r>
            <a:r>
              <a:rPr lang="en-IN" sz="2000" b="1" dirty="0" err="1" smtClean="0"/>
              <a:t>Var_name.swapcase</a:t>
            </a:r>
            <a:r>
              <a:rPr lang="en-IN" sz="2000" b="1" dirty="0" smtClean="0"/>
              <a:t>( )</a:t>
            </a:r>
          </a:p>
          <a:p>
            <a:endParaRPr lang="en-IN" sz="2000" dirty="0"/>
          </a:p>
          <a:p>
            <a:pPr marL="0" indent="0">
              <a:buNone/>
            </a:pPr>
            <a:r>
              <a:rPr lang="en-IN" sz="2000" dirty="0" smtClean="0"/>
              <a:t>	s = ‘Python World’			s = ‘</a:t>
            </a:r>
            <a:r>
              <a:rPr lang="en-IN" sz="2000" dirty="0" err="1" smtClean="0"/>
              <a:t>TeAm</a:t>
            </a:r>
            <a:r>
              <a:rPr lang="en-IN" sz="2000" dirty="0" smtClean="0"/>
              <a:t> </a:t>
            </a:r>
            <a:r>
              <a:rPr lang="en-IN" sz="2000" dirty="0" err="1" smtClean="0"/>
              <a:t>InDiA</a:t>
            </a:r>
            <a:r>
              <a:rPr lang="en-IN" sz="2000" dirty="0" smtClean="0"/>
              <a:t>’</a:t>
            </a:r>
          </a:p>
          <a:p>
            <a:pPr marL="0" indent="0">
              <a:buNone/>
            </a:pPr>
            <a:r>
              <a:rPr lang="en-IN" sz="2000" dirty="0"/>
              <a:t>	</a:t>
            </a:r>
            <a:r>
              <a:rPr lang="en-IN" sz="2000" dirty="0" err="1" smtClean="0"/>
              <a:t>s.swapcase</a:t>
            </a:r>
            <a:r>
              <a:rPr lang="en-IN" sz="2000" dirty="0" smtClean="0"/>
              <a:t>( )				</a:t>
            </a:r>
            <a:r>
              <a:rPr lang="en-IN" sz="2000" dirty="0" err="1" smtClean="0"/>
              <a:t>s.swapcase</a:t>
            </a:r>
            <a:r>
              <a:rPr lang="en-IN" sz="2000" dirty="0" smtClean="0"/>
              <a:t>( )</a:t>
            </a:r>
          </a:p>
          <a:p>
            <a:pPr marL="0" indent="0">
              <a:buNone/>
            </a:pPr>
            <a:r>
              <a:rPr lang="en-IN" sz="2000" dirty="0"/>
              <a:t>	</a:t>
            </a:r>
            <a:r>
              <a:rPr lang="en-IN" sz="2000" dirty="0" smtClean="0"/>
              <a:t>‘</a:t>
            </a:r>
            <a:r>
              <a:rPr lang="en-IN" sz="2000" dirty="0" err="1" smtClean="0"/>
              <a:t>pYTHON</a:t>
            </a:r>
            <a:r>
              <a:rPr lang="en-IN" sz="2000" dirty="0" smtClean="0"/>
              <a:t> </a:t>
            </a:r>
            <a:r>
              <a:rPr lang="en-IN" sz="2000" dirty="0" err="1" smtClean="0"/>
              <a:t>wORLD</a:t>
            </a:r>
            <a:r>
              <a:rPr lang="en-IN" sz="2000" dirty="0" smtClean="0"/>
              <a:t>’			‘</a:t>
            </a:r>
            <a:r>
              <a:rPr lang="en-IN" sz="2000" dirty="0" err="1" smtClean="0"/>
              <a:t>tEaM</a:t>
            </a:r>
            <a:r>
              <a:rPr lang="en-IN" sz="2000" dirty="0" smtClean="0"/>
              <a:t> </a:t>
            </a:r>
            <a:r>
              <a:rPr lang="en-IN" sz="2000" dirty="0" err="1" smtClean="0"/>
              <a:t>iNdIa</a:t>
            </a:r>
            <a:r>
              <a:rPr lang="en-IN" sz="2000" dirty="0" smtClean="0"/>
              <a:t>’</a:t>
            </a:r>
          </a:p>
          <a:p>
            <a:pPr marL="0" indent="0">
              <a:buNone/>
            </a:pPr>
            <a:r>
              <a:rPr lang="en-IN" sz="2000" dirty="0"/>
              <a:t>	</a:t>
            </a:r>
            <a:r>
              <a:rPr lang="en-IN" sz="2000" dirty="0" smtClean="0"/>
              <a:t>	</a:t>
            </a:r>
            <a:endParaRPr lang="en-IN" sz="2000" dirty="0"/>
          </a:p>
        </p:txBody>
      </p:sp>
    </p:spTree>
    <p:extLst>
      <p:ext uri="{BB962C8B-B14F-4D97-AF65-F5344CB8AC3E}">
        <p14:creationId xmlns:p14="http://schemas.microsoft.com/office/powerpoint/2010/main" val="31297486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6685" y="625152"/>
            <a:ext cx="11274612" cy="5538723"/>
          </a:xfrm>
        </p:spPr>
        <p:txBody>
          <a:bodyPr>
            <a:normAutofit/>
          </a:bodyPr>
          <a:lstStyle/>
          <a:p>
            <a:pPr marL="0" indent="0">
              <a:buNone/>
            </a:pPr>
            <a:r>
              <a:rPr lang="en-IN" sz="2000" b="1" u="sng" dirty="0" smtClean="0"/>
              <a:t>LEN</a:t>
            </a:r>
          </a:p>
          <a:p>
            <a:pPr marL="0" indent="0">
              <a:buNone/>
            </a:pPr>
            <a:r>
              <a:rPr lang="en-IN" sz="2000" dirty="0" smtClean="0"/>
              <a:t>Len( )</a:t>
            </a:r>
          </a:p>
          <a:p>
            <a:r>
              <a:rPr lang="en-IN" sz="2000" dirty="0" smtClean="0"/>
              <a:t>It returns total no. of characters present in the string</a:t>
            </a:r>
          </a:p>
          <a:p>
            <a:r>
              <a:rPr lang="en-IN" sz="2000" dirty="0" smtClean="0"/>
              <a:t>Syntax: </a:t>
            </a:r>
            <a:r>
              <a:rPr lang="en-IN" sz="2000" b="1" dirty="0" err="1" smtClean="0"/>
              <a:t>len</a:t>
            </a:r>
            <a:r>
              <a:rPr lang="en-IN" sz="2000" b="1" dirty="0" smtClean="0"/>
              <a:t>(</a:t>
            </a:r>
            <a:r>
              <a:rPr lang="en-IN" sz="2000" b="1" dirty="0" err="1" smtClean="0"/>
              <a:t>Var_name</a:t>
            </a:r>
            <a:r>
              <a:rPr lang="en-IN" sz="2000" b="1" dirty="0" smtClean="0"/>
              <a:t>)</a:t>
            </a:r>
          </a:p>
          <a:p>
            <a:pPr marL="0" indent="0">
              <a:buNone/>
            </a:pPr>
            <a:endParaRPr lang="en-IN" sz="2000" dirty="0"/>
          </a:p>
          <a:p>
            <a:pPr marL="0" indent="0">
              <a:buNone/>
            </a:pPr>
            <a:r>
              <a:rPr lang="en-IN" sz="2000" dirty="0" smtClean="0"/>
              <a:t>	s = ‘python world’			s = ‘life is beautiful’</a:t>
            </a:r>
          </a:p>
          <a:p>
            <a:pPr marL="0" indent="0">
              <a:buNone/>
            </a:pPr>
            <a:r>
              <a:rPr lang="en-IN" sz="2000" dirty="0"/>
              <a:t>	</a:t>
            </a:r>
            <a:r>
              <a:rPr lang="en-IN" sz="2000" dirty="0" err="1" smtClean="0"/>
              <a:t>len</a:t>
            </a:r>
            <a:r>
              <a:rPr lang="en-IN" sz="2000" dirty="0" smtClean="0"/>
              <a:t>(s)					</a:t>
            </a:r>
            <a:r>
              <a:rPr lang="en-IN" sz="2000" dirty="0" err="1" smtClean="0"/>
              <a:t>len</a:t>
            </a:r>
            <a:r>
              <a:rPr lang="en-IN" sz="2000" dirty="0" smtClean="0"/>
              <a:t>(s)</a:t>
            </a:r>
          </a:p>
          <a:p>
            <a:pPr marL="0" indent="0">
              <a:buNone/>
            </a:pPr>
            <a:r>
              <a:rPr lang="en-IN" sz="2000" dirty="0"/>
              <a:t>	</a:t>
            </a:r>
            <a:r>
              <a:rPr lang="en-IN" sz="2000" dirty="0" smtClean="0"/>
              <a:t>12					17</a:t>
            </a:r>
            <a:endParaRPr lang="en-IN" sz="2000" dirty="0"/>
          </a:p>
        </p:txBody>
      </p:sp>
    </p:spTree>
    <p:extLst>
      <p:ext uri="{BB962C8B-B14F-4D97-AF65-F5344CB8AC3E}">
        <p14:creationId xmlns:p14="http://schemas.microsoft.com/office/powerpoint/2010/main" val="2451975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694" y="597160"/>
            <a:ext cx="11274612" cy="5548054"/>
          </a:xfrm>
        </p:spPr>
        <p:txBody>
          <a:bodyPr>
            <a:normAutofit/>
          </a:bodyPr>
          <a:lstStyle/>
          <a:p>
            <a:pPr marL="0" indent="0">
              <a:buNone/>
            </a:pPr>
            <a:r>
              <a:rPr lang="en-IN" sz="2000" b="1" u="sng" dirty="0" smtClean="0"/>
              <a:t>COUNT</a:t>
            </a:r>
          </a:p>
          <a:p>
            <a:r>
              <a:rPr lang="en-IN" sz="2000" dirty="0" smtClean="0"/>
              <a:t>It returns no. of occurrence of a substring in original string</a:t>
            </a:r>
          </a:p>
          <a:p>
            <a:r>
              <a:rPr lang="en-IN" sz="2000" dirty="0" smtClean="0"/>
              <a:t>Syntax: </a:t>
            </a:r>
            <a:r>
              <a:rPr lang="en-IN" sz="2000" b="1" dirty="0" err="1" smtClean="0"/>
              <a:t>Var_name.count</a:t>
            </a:r>
            <a:r>
              <a:rPr lang="en-IN" sz="2000" b="1" dirty="0" smtClean="0"/>
              <a:t>(‘substring’, </a:t>
            </a:r>
            <a:r>
              <a:rPr lang="en-IN" sz="2000" b="1" dirty="0" err="1" smtClean="0"/>
              <a:t>si</a:t>
            </a:r>
            <a:r>
              <a:rPr lang="en-IN" sz="2000" b="1" dirty="0" smtClean="0"/>
              <a:t>, </a:t>
            </a:r>
            <a:r>
              <a:rPr lang="en-IN" sz="2000" b="1" dirty="0" err="1" smtClean="0"/>
              <a:t>ei</a:t>
            </a:r>
            <a:r>
              <a:rPr lang="en-IN" sz="2000" b="1" dirty="0" smtClean="0"/>
              <a:t>)</a:t>
            </a:r>
          </a:p>
          <a:p>
            <a:pPr marL="0" indent="0">
              <a:buNone/>
            </a:pPr>
            <a:endParaRPr lang="en-IN" sz="2000" dirty="0" smtClean="0"/>
          </a:p>
          <a:p>
            <a:pPr marL="0" indent="0">
              <a:buNone/>
            </a:pPr>
            <a:r>
              <a:rPr lang="en-IN" sz="2000" dirty="0"/>
              <a:t>	</a:t>
            </a:r>
            <a:r>
              <a:rPr lang="en-IN" sz="2000" dirty="0" smtClean="0"/>
              <a:t>s = ‘python world’			s = ‘python programming’</a:t>
            </a:r>
          </a:p>
          <a:p>
            <a:pPr marL="0" indent="0">
              <a:buNone/>
            </a:pPr>
            <a:r>
              <a:rPr lang="en-IN" sz="2000" dirty="0"/>
              <a:t>	</a:t>
            </a:r>
            <a:r>
              <a:rPr lang="en-IN" sz="2000" dirty="0" err="1" smtClean="0"/>
              <a:t>s.count</a:t>
            </a:r>
            <a:r>
              <a:rPr lang="en-IN" sz="2000" dirty="0" smtClean="0"/>
              <a:t>(‘o’)				</a:t>
            </a:r>
            <a:r>
              <a:rPr lang="en-IN" sz="2000" dirty="0" err="1" smtClean="0"/>
              <a:t>s.count</a:t>
            </a:r>
            <a:r>
              <a:rPr lang="en-IN" sz="2000" dirty="0" smtClean="0"/>
              <a:t>(‘m’, 3, 18)</a:t>
            </a:r>
          </a:p>
          <a:p>
            <a:pPr marL="0" indent="0">
              <a:buNone/>
            </a:pPr>
            <a:r>
              <a:rPr lang="en-IN" sz="2000" dirty="0"/>
              <a:t>	</a:t>
            </a:r>
            <a:r>
              <a:rPr lang="en-IN" sz="2000" dirty="0" smtClean="0"/>
              <a:t>2					2</a:t>
            </a:r>
          </a:p>
          <a:p>
            <a:pPr marL="0" indent="0">
              <a:buNone/>
            </a:pPr>
            <a:endParaRPr lang="en-IN" sz="2000" dirty="0"/>
          </a:p>
          <a:p>
            <a:pPr marL="0" indent="0">
              <a:buNone/>
            </a:pPr>
            <a:r>
              <a:rPr lang="en-IN" sz="2000" dirty="0" smtClean="0"/>
              <a:t>	s = ‘life is beautiful’</a:t>
            </a:r>
          </a:p>
          <a:p>
            <a:pPr marL="0" indent="0">
              <a:buNone/>
            </a:pPr>
            <a:r>
              <a:rPr lang="en-IN" sz="2000" dirty="0"/>
              <a:t>	</a:t>
            </a:r>
            <a:r>
              <a:rPr lang="en-IN" sz="2000" dirty="0" err="1" smtClean="0"/>
              <a:t>s.count</a:t>
            </a:r>
            <a:r>
              <a:rPr lang="en-IN" sz="2000" dirty="0" smtClean="0"/>
              <a:t>(‘i’, 7)</a:t>
            </a:r>
          </a:p>
          <a:p>
            <a:pPr marL="0" indent="0">
              <a:buNone/>
            </a:pPr>
            <a:r>
              <a:rPr lang="en-IN" sz="2000" dirty="0"/>
              <a:t>	</a:t>
            </a:r>
            <a:r>
              <a:rPr lang="en-IN" sz="2000" dirty="0" smtClean="0"/>
              <a:t>1</a:t>
            </a:r>
            <a:endParaRPr lang="en-IN" sz="2000" dirty="0"/>
          </a:p>
        </p:txBody>
      </p:sp>
    </p:spTree>
    <p:extLst>
      <p:ext uri="{BB962C8B-B14F-4D97-AF65-F5344CB8AC3E}">
        <p14:creationId xmlns:p14="http://schemas.microsoft.com/office/powerpoint/2010/main" val="28475529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u="sng" dirty="0" smtClean="0"/>
              <a:t>INDEX</a:t>
            </a:r>
            <a:endParaRPr lang="en-IN" sz="3200" b="1" u="sng" dirty="0"/>
          </a:p>
        </p:txBody>
      </p:sp>
      <p:sp>
        <p:nvSpPr>
          <p:cNvPr id="3" name="Content Placeholder 2"/>
          <p:cNvSpPr>
            <a:spLocks noGrp="1"/>
          </p:cNvSpPr>
          <p:nvPr>
            <p:ph idx="1"/>
          </p:nvPr>
        </p:nvSpPr>
        <p:spPr>
          <a:xfrm>
            <a:off x="486686" y="1566895"/>
            <a:ext cx="11274612" cy="5029848"/>
          </a:xfrm>
        </p:spPr>
        <p:txBody>
          <a:bodyPr>
            <a:normAutofit/>
          </a:bodyPr>
          <a:lstStyle/>
          <a:p>
            <a:r>
              <a:rPr lang="en-IN" sz="2000" dirty="0" smtClean="0"/>
              <a:t>It searches the specified values and it returns the position of where it was found</a:t>
            </a:r>
          </a:p>
          <a:p>
            <a:r>
              <a:rPr lang="en-IN" sz="2000" dirty="0" smtClean="0"/>
              <a:t>It raises value error if the substring is not found</a:t>
            </a:r>
          </a:p>
          <a:p>
            <a:r>
              <a:rPr lang="en-IN" sz="2000" dirty="0" smtClean="0"/>
              <a:t>Syntax: </a:t>
            </a:r>
            <a:r>
              <a:rPr lang="en-IN" sz="2000" b="1" dirty="0" err="1" smtClean="0"/>
              <a:t>Var_name.index</a:t>
            </a:r>
            <a:r>
              <a:rPr lang="en-IN" sz="2000" b="1" dirty="0" smtClean="0"/>
              <a:t>(‘substring’, </a:t>
            </a:r>
            <a:r>
              <a:rPr lang="en-IN" sz="2000" b="1" dirty="0" err="1" smtClean="0"/>
              <a:t>si</a:t>
            </a:r>
            <a:r>
              <a:rPr lang="en-IN" sz="2000" b="1" dirty="0" smtClean="0"/>
              <a:t>, </a:t>
            </a:r>
            <a:r>
              <a:rPr lang="en-IN" sz="2000" b="1" dirty="0" err="1" smtClean="0"/>
              <a:t>ei</a:t>
            </a:r>
            <a:r>
              <a:rPr lang="en-IN" sz="2000" b="1" dirty="0" smtClean="0"/>
              <a:t>)</a:t>
            </a:r>
          </a:p>
          <a:p>
            <a:endParaRPr lang="en-IN" sz="2000" b="1" dirty="0"/>
          </a:p>
          <a:p>
            <a:pPr marL="0" indent="0">
              <a:buNone/>
            </a:pPr>
            <a:r>
              <a:rPr lang="en-IN" sz="2000" dirty="0" smtClean="0"/>
              <a:t>	s = ‘hello world’</a:t>
            </a:r>
            <a:r>
              <a:rPr lang="en-IN" sz="2000" dirty="0"/>
              <a:t>	</a:t>
            </a:r>
            <a:r>
              <a:rPr lang="en-IN" sz="2000" dirty="0" smtClean="0"/>
              <a:t>				s </a:t>
            </a:r>
            <a:r>
              <a:rPr lang="en-IN" sz="2000" dirty="0"/>
              <a:t>= ‘hello world’ </a:t>
            </a:r>
            <a:r>
              <a:rPr lang="en-IN" sz="2000" dirty="0" smtClean="0"/>
              <a:t>	</a:t>
            </a:r>
          </a:p>
          <a:p>
            <a:pPr marL="0" indent="0">
              <a:buNone/>
            </a:pPr>
            <a:r>
              <a:rPr lang="en-IN" sz="2000" dirty="0"/>
              <a:t>	</a:t>
            </a:r>
            <a:r>
              <a:rPr lang="en-IN" sz="2000" dirty="0" err="1" smtClean="0"/>
              <a:t>s.index</a:t>
            </a:r>
            <a:r>
              <a:rPr lang="en-IN" sz="2000" dirty="0" smtClean="0"/>
              <a:t>(‘I’)					</a:t>
            </a:r>
            <a:r>
              <a:rPr lang="en-IN" sz="2000" dirty="0" err="1" smtClean="0"/>
              <a:t>s.index</a:t>
            </a:r>
            <a:r>
              <a:rPr lang="en-IN" sz="2000" dirty="0" smtClean="0"/>
              <a:t>(‘l’, -7, -1)</a:t>
            </a:r>
          </a:p>
          <a:p>
            <a:pPr marL="0" indent="0">
              <a:buNone/>
            </a:pPr>
            <a:r>
              <a:rPr lang="en-IN" sz="2000" dirty="0"/>
              <a:t>	</a:t>
            </a:r>
            <a:r>
              <a:rPr lang="en-IN" sz="2000" dirty="0" smtClean="0"/>
              <a:t>2						9</a:t>
            </a:r>
          </a:p>
          <a:p>
            <a:pPr marL="0" indent="0">
              <a:buNone/>
            </a:pPr>
            <a:endParaRPr lang="en-IN" sz="2000" dirty="0"/>
          </a:p>
          <a:p>
            <a:pPr marL="0" indent="0">
              <a:buNone/>
            </a:pPr>
            <a:r>
              <a:rPr lang="en-IN" sz="2000" dirty="0" smtClean="0"/>
              <a:t>	</a:t>
            </a:r>
            <a:r>
              <a:rPr lang="en-IN" sz="2000" dirty="0" err="1" smtClean="0"/>
              <a:t>s.index</a:t>
            </a:r>
            <a:r>
              <a:rPr lang="en-IN" sz="2000" dirty="0" smtClean="0"/>
              <a:t>(‘l’, 4,10)</a:t>
            </a:r>
          </a:p>
          <a:p>
            <a:pPr marL="0" indent="0">
              <a:buNone/>
            </a:pPr>
            <a:r>
              <a:rPr lang="en-IN" sz="2000" dirty="0" smtClean="0"/>
              <a:t>	9</a:t>
            </a:r>
            <a:endParaRPr lang="en-IN" sz="2000" dirty="0"/>
          </a:p>
        </p:txBody>
      </p:sp>
    </p:spTree>
    <p:extLst>
      <p:ext uri="{BB962C8B-B14F-4D97-AF65-F5344CB8AC3E}">
        <p14:creationId xmlns:p14="http://schemas.microsoft.com/office/powerpoint/2010/main" val="591797217"/>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2612</TotalTime>
  <Words>4983</Words>
  <Application>Microsoft Office PowerPoint</Application>
  <PresentationFormat>Custom</PresentationFormat>
  <Paragraphs>2006</Paragraphs>
  <Slides>254</Slides>
  <Notes>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254</vt:i4>
      </vt:variant>
    </vt:vector>
  </HeadingPairs>
  <TitlesOfParts>
    <vt:vector size="256" baseType="lpstr">
      <vt:lpstr>DappledVTI</vt:lpstr>
      <vt:lpstr>Worksheet</vt:lpstr>
      <vt:lpstr>TEAM-C  PYTHON PRESENTATION</vt:lpstr>
      <vt:lpstr>PowerPoint Presentation</vt:lpstr>
      <vt:lpstr>Presentation 1  History, Introduction And Features Of Python</vt:lpstr>
      <vt:lpstr>HISTORY OF PYTHON</vt:lpstr>
      <vt:lpstr>INTRODUCTION</vt:lpstr>
      <vt:lpstr>PowerPoint Presentation</vt:lpstr>
      <vt:lpstr>FEATURES OF PYTHON</vt:lpstr>
      <vt:lpstr>Presentation 2  Python compilation Identifier Keywords </vt:lpstr>
      <vt:lpstr>How compilation happens in python?</vt:lpstr>
      <vt:lpstr>PowerPoint Presentation</vt:lpstr>
      <vt:lpstr>IDENTIFIER</vt:lpstr>
      <vt:lpstr>Rule 1</vt:lpstr>
      <vt:lpstr>Rule 2</vt:lpstr>
      <vt:lpstr>Rule 3</vt:lpstr>
      <vt:lpstr>Rule 4</vt:lpstr>
      <vt:lpstr>Rule 4</vt:lpstr>
      <vt:lpstr>KEYWORDS</vt:lpstr>
      <vt:lpstr>PowerPoint Presentation</vt:lpstr>
      <vt:lpstr>PowerPoint Presentation</vt:lpstr>
      <vt:lpstr>PowerPoint Presentation</vt:lpstr>
      <vt:lpstr>Presentation 3  Variables Memory location </vt:lpstr>
      <vt:lpstr>VARIABLES</vt:lpstr>
      <vt:lpstr>Rules to create variables</vt:lpstr>
      <vt:lpstr>Rule 2</vt:lpstr>
      <vt:lpstr>Rule 3</vt:lpstr>
      <vt:lpstr>Rule 4</vt:lpstr>
      <vt:lpstr>Rule 5</vt:lpstr>
      <vt:lpstr>Rule 6</vt:lpstr>
      <vt:lpstr>MEMORY LOCATION</vt:lpstr>
      <vt:lpstr>Presentation 4  Memory management Datatypes</vt:lpstr>
      <vt:lpstr>MEMORY MANAGEMENT IN VARIABLES</vt:lpstr>
      <vt:lpstr>PowerPoint Presentation</vt:lpstr>
      <vt:lpstr>PowerPoint Presentation</vt:lpstr>
      <vt:lpstr>DATA TYPES</vt:lpstr>
      <vt:lpstr>PowerPoint Presentation</vt:lpstr>
      <vt:lpstr>Presentation 5  Individual datatypes   Operations done on Integer Operations done on Float </vt:lpstr>
      <vt:lpstr>Individual datatypes</vt:lpstr>
      <vt:lpstr>1. Operations Done On Integer</vt:lpstr>
      <vt:lpstr>If we want to get the attributes/functions/methods of any datatypes/class we use dir( )</vt:lpstr>
      <vt:lpstr>If we want to convert –ve integer into   Default value of integer  0, int( ) +ve integer we use abs( )  absolute</vt:lpstr>
      <vt:lpstr>Operations done on integers</vt:lpstr>
      <vt:lpstr>Addition (+)    Subtraction(-)</vt:lpstr>
      <vt:lpstr> Multiplication(*)    Division(/)      </vt:lpstr>
      <vt:lpstr>Floor division(//)   modulus(%) If we want to get only quotient    if we want to get reminder </vt:lpstr>
      <vt:lpstr>Divmod( )     Exponent(**)</vt:lpstr>
      <vt:lpstr>Presentation 6  Individual datatypes   Operations done on Float </vt:lpstr>
      <vt:lpstr>2. Operation done on float data type</vt:lpstr>
      <vt:lpstr>PowerPoint Presentation</vt:lpstr>
      <vt:lpstr>If we want to get the attributes/functions/methods of any datatypes/class we use dir( )</vt:lpstr>
      <vt:lpstr>PowerPoint Presentation</vt:lpstr>
      <vt:lpstr>Addition (+)    Subtraction(-)</vt:lpstr>
      <vt:lpstr>Multiplication(*)    Division(/)</vt:lpstr>
      <vt:lpstr>Floor division(//)   modulus(%)</vt:lpstr>
      <vt:lpstr>Divmod( )     Exponent(**)</vt:lpstr>
      <vt:lpstr>Round( )</vt:lpstr>
      <vt:lpstr>PowerPoint Presentation</vt:lpstr>
      <vt:lpstr>PowerPoint Presentation</vt:lpstr>
      <vt:lpstr>Note </vt:lpstr>
      <vt:lpstr>Presentation 7   Individual datatypes  Operations done on Boolean</vt:lpstr>
      <vt:lpstr>3. Operations done on Complex</vt:lpstr>
      <vt:lpstr>PowerPoint Presentation</vt:lpstr>
      <vt:lpstr>If we want to get the attributes/functions/methods of any datatypes/class we use dir( )</vt:lpstr>
      <vt:lpstr>PowerPoint Presentation</vt:lpstr>
      <vt:lpstr>PowerPoint Presentation</vt:lpstr>
      <vt:lpstr>PowerPoint Presentation</vt:lpstr>
      <vt:lpstr>Presentation 8   Individual datatypes  Operations done on Boolean</vt:lpstr>
      <vt:lpstr>4. Operations done on Boolean</vt:lpstr>
      <vt:lpstr>PowerPoint Presentation</vt:lpstr>
      <vt:lpstr>PowerPoint Presentation</vt:lpstr>
      <vt:lpstr>PowerPoint Presentation</vt:lpstr>
      <vt:lpstr>Presentation 9  Collection Data Types   String Management in String  </vt:lpstr>
      <vt:lpstr>Collection Data Types</vt:lpstr>
      <vt:lpstr>PowerPoint Presentation</vt:lpstr>
      <vt:lpstr>PowerPoint Presentation</vt:lpstr>
      <vt:lpstr>PowerPoint Presentation</vt:lpstr>
      <vt:lpstr>If we want to get the attributes/functions/methods of any data types/class we use dir( )</vt:lpstr>
      <vt:lpstr>PowerPoint Presentation</vt:lpstr>
      <vt:lpstr>PowerPoint Presentation</vt:lpstr>
      <vt:lpstr>PowerPoint Presentation</vt:lpstr>
      <vt:lpstr>Presentation 10  Indexing   Slicing +Ve Slicing   -Ve Slicing Using +Ve Step Value</vt:lpstr>
      <vt:lpstr>INDEXING</vt:lpstr>
      <vt:lpstr>PowerPoint Presentation</vt:lpstr>
      <vt:lpstr>PowerPoint Presentation</vt:lpstr>
      <vt:lpstr>SLICING</vt:lpstr>
      <vt:lpstr>PowerPoint Presentation</vt:lpstr>
      <vt:lpstr>PowerPoint Presentation</vt:lpstr>
      <vt:lpstr>PowerPoint Presentation</vt:lpstr>
      <vt:lpstr>Presentation 11   Slicing -Ve Slicing Using -Ve Step Value Combination Of Both +Ve And –Ve Slicing   </vt:lpstr>
      <vt:lpstr>-Ve Slicing Using -Ve Step Value </vt:lpstr>
      <vt:lpstr>PowerPoint Presentation</vt:lpstr>
      <vt:lpstr>Combination of both +ve and –ve slicing</vt:lpstr>
      <vt:lpstr>Why string is called as immutable data type </vt:lpstr>
      <vt:lpstr> Presentation 12  String methods:  Upper(), Lower(), Swapcase(), Len(), count(), Index(), rindex(), find() &amp; replace() </vt:lpstr>
      <vt:lpstr>STRING METHODS</vt:lpstr>
      <vt:lpstr>PowerPoint Presentation</vt:lpstr>
      <vt:lpstr>PowerPoint Presentation</vt:lpstr>
      <vt:lpstr>PowerPoint Presentation</vt:lpstr>
      <vt:lpstr>PowerPoint Presentation</vt:lpstr>
      <vt:lpstr>INDEX</vt:lpstr>
      <vt:lpstr>PowerPoint Presentation</vt:lpstr>
      <vt:lpstr>PowerPoint Presentation</vt:lpstr>
      <vt:lpstr>PowerPoint Presentation</vt:lpstr>
      <vt:lpstr>Presentation 13  String methods: split(), join() &amp; strip()  Boolean methods: startswith(), endswith(), isupper(), islower(), isalnum(), isdigit() &amp; isspace()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BOOLEAN METHODS</vt:lpstr>
      <vt:lpstr>PowerPoint Presentation</vt:lpstr>
      <vt:lpstr>PowerPoint Presentation</vt:lpstr>
      <vt:lpstr>PowerPoint Presentation</vt:lpstr>
      <vt:lpstr>Presentation 14  List datatype:  Intro, Indexing, Indexing and Slicing  Memory Management in List  Modification done on list </vt:lpstr>
      <vt:lpstr>LIST</vt:lpstr>
      <vt:lpstr>MEMORY MANAGEMENT IN LIST</vt:lpstr>
      <vt:lpstr>INDEXING</vt:lpstr>
      <vt:lpstr>PowerPoint Presentation</vt:lpstr>
      <vt:lpstr>PowerPoint Presentation</vt:lpstr>
      <vt:lpstr>PowerPoint Presentation</vt:lpstr>
      <vt:lpstr>PowerPoint Presentation</vt:lpstr>
      <vt:lpstr>PowerPoint Presentation</vt:lpstr>
      <vt:lpstr>PowerPoint Presentation</vt:lpstr>
      <vt:lpstr>Presentation 15   List elements:  append(), extend(), insert() remove(), pop()</vt:lpstr>
      <vt:lpstr>ADDING ELEMENTS IN LIST</vt:lpstr>
      <vt:lpstr>PowerPoint Presentation</vt:lpstr>
      <vt:lpstr>PowerPoint Presentation</vt:lpstr>
      <vt:lpstr>PowerPoint Presentation</vt:lpstr>
      <vt:lpstr>PowerPoint Presentation</vt:lpstr>
      <vt:lpstr>PowerPoint Presentation</vt:lpstr>
      <vt:lpstr>REMOVING ELEMENTS FROM LIST</vt:lpstr>
      <vt:lpstr>PowerPoint Presentation</vt:lpstr>
      <vt:lpstr>PowerPoint Presentation</vt:lpstr>
      <vt:lpstr>PowerPoint Presentation</vt:lpstr>
      <vt:lpstr>PowerPoint Presentation</vt:lpstr>
      <vt:lpstr>PowerPoint Presentation</vt:lpstr>
      <vt:lpstr>PowerPoint Presentation</vt:lpstr>
      <vt:lpstr>Presentation 16  List elements: clear(), del() Index(), count()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Presentation 17  Copy()  Tuple</vt:lpstr>
      <vt:lpstr>COPY</vt:lpstr>
      <vt:lpstr>PowerPoint Presentation</vt:lpstr>
      <vt:lpstr>PowerPoint Presentation</vt:lpstr>
      <vt:lpstr>PowerPoint Presentation</vt:lpstr>
      <vt:lpstr>PowerPoint Presentation</vt:lpstr>
      <vt:lpstr>TUPLE</vt:lpstr>
      <vt:lpstr>PowerPoint Presentation</vt:lpstr>
      <vt:lpstr>PowerPoint Presentation</vt:lpstr>
      <vt:lpstr>MEMORY MANAGEMENT OF TUPLE</vt:lpstr>
      <vt:lpstr>PowerPoint Presentation</vt:lpstr>
      <vt:lpstr>PowerPoint Presentation</vt:lpstr>
      <vt:lpstr>Presentation 18  SET  Introduction, Union(), Intersection(), Difference(), Symmetric_Difference()</vt:lpstr>
      <vt:lpstr>SET</vt:lpstr>
      <vt:lpstr>PowerPoint Presentation</vt:lpstr>
      <vt:lpstr>PowerPoint Presentation</vt:lpstr>
      <vt:lpstr>PowerPoint Presentation</vt:lpstr>
      <vt:lpstr>PowerPoint Presentation</vt:lpstr>
      <vt:lpstr>PowerPoint Presentation</vt:lpstr>
      <vt:lpstr>PowerPoint Presentation</vt:lpstr>
      <vt:lpstr>Presentation 19  Set methods: intersection_update(), Difference_update(), symmetric_difference_update() Adding: Add(), Update() Removing: Remove(), Discard(), Pop()</vt:lpstr>
      <vt:lpstr>SET METHODS</vt:lpstr>
      <vt:lpstr>PowerPoint Presentation</vt:lpstr>
      <vt:lpstr>PowerPoint Presentation</vt:lpstr>
      <vt:lpstr>PowerPoint Presentation</vt:lpstr>
      <vt:lpstr>Adding items into set</vt:lpstr>
      <vt:lpstr>PowerPoint Presentation</vt:lpstr>
      <vt:lpstr>PowerPoint Presentation</vt:lpstr>
      <vt:lpstr>Removing items from set</vt:lpstr>
      <vt:lpstr>PowerPoint Presentation</vt:lpstr>
      <vt:lpstr>PowerPoint Presentation</vt:lpstr>
      <vt:lpstr>Presentation 20  Dictionary Introduction, Memory management, ways to create dictionary </vt:lpstr>
      <vt:lpstr>DICTIONARY</vt:lpstr>
      <vt:lpstr>PowerPoint Presentation</vt:lpstr>
      <vt:lpstr>PowerPoint Presentation</vt:lpstr>
      <vt:lpstr>PowerPoint Presentation</vt:lpstr>
      <vt:lpstr>PowerPoint Presentation</vt:lpstr>
      <vt:lpstr>PowerPoint Presentation</vt:lpstr>
      <vt:lpstr>Presentation 21  Dictionary: Key-value, Get(), Keys(), Values(), Items()  </vt:lpstr>
      <vt:lpstr>PowerPoint Presentation</vt:lpstr>
      <vt:lpstr>PowerPoint Presentation</vt:lpstr>
      <vt:lpstr>PowerPoint Presentation</vt:lpstr>
      <vt:lpstr>PowerPoint Presentation</vt:lpstr>
      <vt:lpstr>Presentation 22  Dictionary:  key-value syntax,update(), set default(), from keys()  </vt:lpstr>
      <vt:lpstr>Adding key – value pair in dictionary</vt:lpstr>
      <vt:lpstr>PowerPoint Presentation</vt:lpstr>
      <vt:lpstr>PowerPoint Presentation</vt:lpstr>
      <vt:lpstr>PowerPoint Presentation</vt:lpstr>
      <vt:lpstr>PowerPoint Presentation</vt:lpstr>
      <vt:lpstr>PowerPoint Presentation</vt:lpstr>
      <vt:lpstr>Presentation 23  Dictionary: pop(), popitem(), Merge two dictionaries   </vt:lpstr>
      <vt:lpstr>PowerPoint Presentation</vt:lpstr>
      <vt:lpstr>PowerPoint Presentation</vt:lpstr>
      <vt:lpstr>PowerPoint Presentation</vt:lpstr>
      <vt:lpstr>PowerPoint Presentation</vt:lpstr>
      <vt:lpstr>DATA TYPES RIVISION</vt:lpstr>
      <vt:lpstr>Presentation 24  Type casting  individual data type: Int(), Float(), Complex(), Bool() Collection data type: String()</vt:lpstr>
      <vt:lpstr>TYPE CASTING</vt:lpstr>
      <vt:lpstr>PowerPoint Presentation</vt:lpstr>
      <vt:lpstr>PowerPoint Presentation</vt:lpstr>
      <vt:lpstr>PowerPoint Presentation</vt:lpstr>
      <vt:lpstr>PowerPoint Presentation</vt:lpstr>
      <vt:lpstr>PowerPoint Presentation</vt:lpstr>
      <vt:lpstr>Presentation 25  Type casting  Collection data type: List(), Tuple(), Set(), Dict() </vt:lpstr>
      <vt:lpstr>PowerPoint Presentation</vt:lpstr>
      <vt:lpstr>PowerPoint Presentation</vt:lpstr>
      <vt:lpstr>PowerPoint Presentation</vt:lpstr>
      <vt:lpstr>PowerPoint Presentation</vt:lpstr>
      <vt:lpstr>Presentation 26  Operators  Arithmetic operator</vt:lpstr>
      <vt:lpstr>OPERATORS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Presentation 27  Operators  Relational operator Equality operator</vt:lpstr>
      <vt:lpstr>PowerPoint Presentation</vt:lpstr>
      <vt:lpstr>PowerPoint Presentation</vt:lpstr>
      <vt:lpstr>PowerPoint Presentation</vt:lpstr>
      <vt:lpstr>PowerPoint Presentation</vt:lpstr>
      <vt:lpstr>Equality operator</vt:lpstr>
      <vt:lpstr>Presentation 28  Operators  Logical operator Assignment operator Membership operator Identity operator</vt:lpstr>
      <vt:lpstr>PowerPoint Presentation</vt:lpstr>
      <vt:lpstr>PowerPoint Presentation</vt:lpstr>
      <vt:lpstr>PowerPoint Presentation</vt:lpstr>
      <vt:lpstr>Presentation 29  Operators  Identity operator Bitwise operator </vt:lpstr>
      <vt:lpstr>PowerPoint Presentation</vt:lpstr>
      <vt:lpstr>PowerPoint Presentation</vt:lpstr>
      <vt:lpstr>PowerPoint Presentation</vt:lpstr>
      <vt:lpstr>PowerPoint Presentation</vt:lpstr>
      <vt:lpstr>PowerPoint Presentation</vt:lpstr>
      <vt:lpstr>Presentation 30  Programs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Reethu</dc:creator>
  <cp:lastModifiedBy>Abdul Aulleem</cp:lastModifiedBy>
  <cp:revision>303</cp:revision>
  <dcterms:created xsi:type="dcterms:W3CDTF">2022-10-26T14:10:04Z</dcterms:created>
  <dcterms:modified xsi:type="dcterms:W3CDTF">2022-12-07T05:45:04Z</dcterms:modified>
</cp:coreProperties>
</file>